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94" autoAdjust="0"/>
  </p:normalViewPr>
  <p:slideViewPr>
    <p:cSldViewPr>
      <p:cViewPr varScale="1">
        <p:scale>
          <a:sx n="96" d="100"/>
          <a:sy n="96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92A08-8808-4D91-92E4-A09A712C3618}" type="datetimeFigureOut">
              <a:rPr lang="en-US" smtClean="0"/>
              <a:t>11/9/2009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1E6F-0996-46A1-A33B-1A095B531E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dirty="0" smtClean="0"/>
              <a:t>Example reference tasks:</a:t>
            </a:r>
          </a:p>
          <a:p>
            <a:pPr lvl="3"/>
            <a:r>
              <a:rPr lang="en-US" dirty="0" err="1" smtClean="0"/>
              <a:t>Refind</a:t>
            </a:r>
            <a:r>
              <a:rPr lang="en-US" dirty="0" smtClean="0"/>
              <a:t> the document Bill sent on Project XYZ back in August	</a:t>
            </a:r>
          </a:p>
          <a:p>
            <a:pPr lvl="3"/>
            <a:r>
              <a:rPr lang="en-US" dirty="0" smtClean="0"/>
              <a:t>Retrieve email from Jaime about XYZ and file the attachment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31E6F-0996-46A1-A33B-1A095B531E3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nickharthanbt.files.wordpress.com/2009/09/information-over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4975" y="561975"/>
            <a:ext cx="5734050" cy="57340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600200" y="457200"/>
            <a:ext cx="6096000" cy="6019800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effectLst>
                  <a:outerShdw blurRad="50800" dist="38100" dir="2700000" algn="tl" rotWithShape="0">
                    <a:srgbClr val="FFC000">
                      <a:alpha val="40000"/>
                    </a:srgbClr>
                  </a:outerShdw>
                </a:effectLst>
              </a:rPr>
              <a:t>PIM 2009 </a:t>
            </a:r>
            <a:r>
              <a:rPr lang="en-US" dirty="0" smtClean="0">
                <a:effectLst>
                  <a:outerShdw blurRad="50800" dist="38100" dir="2700000" algn="tl" rotWithShape="0">
                    <a:srgbClr val="FFC000">
                      <a:alpha val="40000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50800" dist="38100" dir="2700000" algn="tl" rotWithShape="0">
                    <a:srgbClr val="FFC000">
                      <a:alpha val="40000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50800" dist="38100" dir="2700000" algn="tl" rotWithShape="0">
                    <a:srgbClr val="FFC000">
                      <a:alpha val="40000"/>
                    </a:srgbClr>
                  </a:outerShdw>
                </a:effectLst>
              </a:rPr>
              <a:t>Personal Information Management</a:t>
            </a:r>
            <a:endParaRPr lang="en-US" dirty="0">
              <a:effectLst>
                <a:outerShdw blurRad="50800" dist="38100" dir="2700000" algn="tl" rotWithShape="0">
                  <a:srgbClr val="FFC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r>
              <a:rPr lang="en-US" dirty="0" smtClean="0">
                <a:effectLst>
                  <a:outerShdw blurRad="50800" dist="38100" dir="2700000" algn="tl" rotWithShape="0">
                    <a:srgbClr val="FFC000">
                      <a:alpha val="40000"/>
                    </a:srgbClr>
                  </a:outerShdw>
                </a:effectLst>
              </a:rPr>
              <a:t>What happens when PIM spaces overlap?</a:t>
            </a:r>
            <a:endParaRPr lang="en-US" dirty="0">
              <a:effectLst>
                <a:outerShdw blurRad="50800" dist="38100" dir="2700000" algn="tl" rotWithShape="0">
                  <a:srgbClr val="FFC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Keynote: Gary </a:t>
            </a:r>
            <a:r>
              <a:rPr lang="en-US" dirty="0" err="1" smtClean="0"/>
              <a:t>Marchionini</a:t>
            </a:r>
            <a:endParaRPr lang="en-US" dirty="0" smtClean="0"/>
          </a:p>
          <a:p>
            <a:pPr lvl="1"/>
            <a:r>
              <a:rPr lang="en-US" dirty="0" smtClean="0"/>
              <a:t>Identity </a:t>
            </a:r>
            <a:r>
              <a:rPr lang="en-US" dirty="0" smtClean="0"/>
              <a:t>as a personal information </a:t>
            </a:r>
            <a:r>
              <a:rPr lang="en-US" dirty="0" smtClean="0"/>
              <a:t>space</a:t>
            </a:r>
          </a:p>
          <a:p>
            <a:pPr lvl="1"/>
            <a:r>
              <a:rPr lang="en-US" b="1" i="1" dirty="0" err="1" smtClean="0"/>
              <a:t>Proflection</a:t>
            </a:r>
            <a:r>
              <a:rPr lang="en-US" dirty="0" smtClean="0"/>
              <a:t>: information </a:t>
            </a:r>
            <a:r>
              <a:rPr lang="en-US" b="1" i="1" dirty="0" smtClean="0"/>
              <a:t>pro</a:t>
            </a:r>
            <a:r>
              <a:rPr lang="en-US" dirty="0" smtClean="0"/>
              <a:t>jection + re</a:t>
            </a:r>
            <a:r>
              <a:rPr lang="en-US" b="1" i="1" dirty="0" smtClean="0"/>
              <a:t>flection</a:t>
            </a:r>
          </a:p>
          <a:p>
            <a:pPr lvl="1"/>
            <a:r>
              <a:rPr lang="en-US" dirty="0" smtClean="0"/>
              <a:t>Create a manifesto </a:t>
            </a:r>
            <a:r>
              <a:rPr lang="en-US" dirty="0" smtClean="0"/>
              <a:t>of personal information </a:t>
            </a:r>
            <a:r>
              <a:rPr lang="en-US" dirty="0" smtClean="0"/>
              <a:t>rights?</a:t>
            </a:r>
            <a:endParaRPr lang="en-US" b="1" dirty="0" smtClean="0"/>
          </a:p>
          <a:p>
            <a:r>
              <a:rPr lang="en-US" dirty="0" smtClean="0"/>
              <a:t>Contributed papers</a:t>
            </a:r>
          </a:p>
          <a:p>
            <a:pPr lvl="1"/>
            <a:r>
              <a:rPr lang="en-US" dirty="0" smtClean="0"/>
              <a:t>Rob Capra, </a:t>
            </a:r>
            <a:r>
              <a:rPr lang="en-US" i="1" dirty="0" smtClean="0"/>
              <a:t>Survey of Personal Information Management Practices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William Jones, </a:t>
            </a:r>
            <a:r>
              <a:rPr lang="en-US" i="1" dirty="0" smtClean="0"/>
              <a:t>Providing for Paper, Place and People in Personal Projects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Manas </a:t>
            </a:r>
            <a:r>
              <a:rPr lang="en-US" dirty="0" smtClean="0"/>
              <a:t>Tungare and Manuel </a:t>
            </a:r>
            <a:r>
              <a:rPr lang="en-US" dirty="0" err="1" smtClean="0"/>
              <a:t>Pérez-Quiñones</a:t>
            </a:r>
            <a:r>
              <a:rPr lang="en-US" dirty="0" smtClean="0"/>
              <a:t>, </a:t>
            </a:r>
            <a:r>
              <a:rPr lang="en-US" i="1" dirty="0" smtClean="0"/>
              <a:t>Mental Workload at Transitions between Multiple Devices in Personal Information Management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Panels</a:t>
            </a:r>
          </a:p>
          <a:p>
            <a:pPr lvl="1"/>
            <a:r>
              <a:rPr lang="en-US" dirty="0" smtClean="0"/>
              <a:t>Intersection of tasks: Flexibility</a:t>
            </a:r>
          </a:p>
          <a:p>
            <a:pPr lvl="1"/>
            <a:r>
              <a:rPr lang="en-US" dirty="0" smtClean="0"/>
              <a:t>Intersection of devices: Device constraints</a:t>
            </a:r>
          </a:p>
          <a:p>
            <a:pPr lvl="1"/>
            <a:r>
              <a:rPr lang="en-US" dirty="0" smtClean="0"/>
              <a:t>Analysis and evaluation of PIM: Common approaches</a:t>
            </a:r>
          </a:p>
          <a:p>
            <a:pPr lvl="1"/>
            <a:r>
              <a:rPr lang="en-US" dirty="0" smtClean="0"/>
              <a:t>Teaching PIM: Best practices</a:t>
            </a:r>
          </a:p>
          <a:p>
            <a:r>
              <a:rPr lang="en-US" dirty="0" smtClean="0"/>
              <a:t>Breakout groups</a:t>
            </a:r>
          </a:p>
          <a:p>
            <a:pPr lvl="1"/>
            <a:r>
              <a:rPr lang="en-US" dirty="0" smtClean="0"/>
              <a:t>Infrastructure for PIM</a:t>
            </a:r>
          </a:p>
          <a:p>
            <a:pPr lvl="1"/>
            <a:r>
              <a:rPr lang="en-US" dirty="0" smtClean="0"/>
              <a:t>Evaluation of PIM</a:t>
            </a:r>
            <a:endParaRPr lang="en-US" dirty="0" smtClean="0"/>
          </a:p>
          <a:p>
            <a:pPr lvl="1"/>
            <a:r>
              <a:rPr lang="en-US" dirty="0" smtClean="0"/>
              <a:t>Managing PIM Identities</a:t>
            </a:r>
          </a:p>
          <a:p>
            <a:pPr lvl="1"/>
            <a:r>
              <a:rPr lang="en-US" dirty="0" smtClean="0"/>
              <a:t>Best Practices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for PIM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Unifying elements</a:t>
            </a:r>
          </a:p>
          <a:p>
            <a:pPr lvl="1"/>
            <a:r>
              <a:rPr lang="en-US" dirty="0" smtClean="0"/>
              <a:t>Copy and paste, text</a:t>
            </a:r>
          </a:p>
          <a:p>
            <a:pPr lvl="1"/>
            <a:r>
              <a:rPr lang="en-US" dirty="0" smtClean="0"/>
              <a:t>URI, file name</a:t>
            </a:r>
          </a:p>
          <a:p>
            <a:pPr lvl="1"/>
            <a:r>
              <a:rPr lang="en-US" dirty="0" smtClean="0"/>
              <a:t>RDF, semantic desktop</a:t>
            </a:r>
            <a:endParaRPr lang="en-US" dirty="0" smtClean="0"/>
          </a:p>
          <a:p>
            <a:pPr lvl="1"/>
            <a:r>
              <a:rPr lang="en-US" dirty="0" smtClean="0"/>
              <a:t>Focus: Window and document focus</a:t>
            </a:r>
            <a:endParaRPr lang="en-US" dirty="0" smtClean="0"/>
          </a:p>
          <a:p>
            <a:r>
              <a:rPr lang="en-US" dirty="0" smtClean="0"/>
              <a:t>Unifying attention</a:t>
            </a:r>
          </a:p>
          <a:p>
            <a:pPr lvl="1"/>
            <a:r>
              <a:rPr lang="en-US" dirty="0" smtClean="0"/>
              <a:t>What people are attending to</a:t>
            </a:r>
          </a:p>
          <a:p>
            <a:pPr lvl="1"/>
            <a:r>
              <a:rPr lang="en-US" dirty="0" smtClean="0"/>
              <a:t>Pulling in other information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and Evaluating PIM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Survey of model PIM studies</a:t>
            </a:r>
          </a:p>
          <a:p>
            <a:r>
              <a:rPr lang="en-US" dirty="0" smtClean="0"/>
              <a:t>Build common approaches</a:t>
            </a:r>
            <a:endParaRPr lang="en-US" dirty="0" smtClean="0"/>
          </a:p>
          <a:p>
            <a:pPr lvl="1"/>
            <a:r>
              <a:rPr lang="en-US" dirty="0" smtClean="0"/>
              <a:t>Reference </a:t>
            </a:r>
            <a:r>
              <a:rPr lang="en-US" dirty="0" smtClean="0"/>
              <a:t>tasks</a:t>
            </a:r>
          </a:p>
          <a:p>
            <a:pPr lvl="2"/>
            <a:r>
              <a:rPr lang="en-US" dirty="0" smtClean="0"/>
              <a:t>Domains: </a:t>
            </a:r>
            <a:r>
              <a:rPr lang="en-US" dirty="0" smtClean="0"/>
              <a:t>Web</a:t>
            </a:r>
            <a:r>
              <a:rPr lang="en-US" dirty="0" smtClean="0"/>
              <a:t>, email, </a:t>
            </a:r>
            <a:r>
              <a:rPr lang="en-US" b="1" i="1" dirty="0" smtClean="0"/>
              <a:t>file </a:t>
            </a:r>
            <a:r>
              <a:rPr lang="en-US" b="1" i="1" dirty="0" smtClean="0"/>
              <a:t>systems</a:t>
            </a:r>
            <a:r>
              <a:rPr lang="en-US" dirty="0" smtClean="0"/>
              <a:t>, calendar, </a:t>
            </a:r>
            <a:r>
              <a:rPr lang="en-US" dirty="0" smtClean="0"/>
              <a:t>photos, </a:t>
            </a:r>
            <a:r>
              <a:rPr lang="en-US" dirty="0" smtClean="0"/>
              <a:t>music</a:t>
            </a:r>
            <a:r>
              <a:rPr lang="en-US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Metrics</a:t>
            </a:r>
            <a:endParaRPr lang="en-US" dirty="0" smtClean="0"/>
          </a:p>
          <a:p>
            <a:pPr lvl="2"/>
            <a:r>
              <a:rPr lang="en-US" dirty="0" smtClean="0"/>
              <a:t>Search v. </a:t>
            </a:r>
            <a:r>
              <a:rPr lang="en-US" dirty="0" smtClean="0"/>
              <a:t>b</a:t>
            </a:r>
            <a:r>
              <a:rPr lang="en-US" dirty="0" smtClean="0"/>
              <a:t>rowse</a:t>
            </a:r>
            <a:r>
              <a:rPr lang="en-US" dirty="0" smtClean="0"/>
              <a:t>, </a:t>
            </a:r>
            <a:r>
              <a:rPr lang="en-US" dirty="0" smtClean="0"/>
              <a:t>time</a:t>
            </a:r>
            <a:r>
              <a:rPr lang="en-US" dirty="0" smtClean="0"/>
              <a:t>, </a:t>
            </a:r>
            <a:r>
              <a:rPr lang="en-US" dirty="0" smtClean="0"/>
              <a:t>optimal </a:t>
            </a:r>
            <a:r>
              <a:rPr lang="en-US" dirty="0" smtClean="0"/>
              <a:t>path, </a:t>
            </a:r>
            <a:r>
              <a:rPr lang="en-US" dirty="0" smtClean="0"/>
              <a:t>cognitive </a:t>
            </a:r>
            <a:r>
              <a:rPr lang="en-US" dirty="0" smtClean="0"/>
              <a:t>e</a:t>
            </a:r>
            <a:r>
              <a:rPr lang="en-US" dirty="0" smtClean="0"/>
              <a:t>ffort</a:t>
            </a:r>
            <a:endParaRPr lang="en-US" dirty="0" smtClean="0"/>
          </a:p>
          <a:p>
            <a:pPr lvl="2"/>
            <a:r>
              <a:rPr lang="en-US" dirty="0" smtClean="0"/>
              <a:t>Affective, flow, engagement, control, </a:t>
            </a:r>
            <a:r>
              <a:rPr lang="en-US" dirty="0" err="1" smtClean="0"/>
              <a:t>lostness</a:t>
            </a:r>
            <a:endParaRPr lang="en-US" dirty="0" smtClean="0"/>
          </a:p>
          <a:p>
            <a:r>
              <a:rPr lang="en-US" dirty="0" smtClean="0"/>
              <a:t>Measure PIM practice</a:t>
            </a:r>
            <a:endParaRPr lang="en-US" dirty="0" smtClean="0"/>
          </a:p>
          <a:p>
            <a:pPr lvl="1"/>
            <a:r>
              <a:rPr lang="en-US" dirty="0" smtClean="0"/>
              <a:t>Percent</a:t>
            </a:r>
            <a:r>
              <a:rPr lang="en-US" dirty="0" smtClean="0"/>
              <a:t> </a:t>
            </a:r>
            <a:r>
              <a:rPr lang="en-US" dirty="0" smtClean="0"/>
              <a:t>of files used recently, folder branching factor</a:t>
            </a:r>
          </a:p>
          <a:p>
            <a:pPr lvl="1"/>
            <a:r>
              <a:rPr lang="en-US" dirty="0" smtClean="0"/>
              <a:t>Organizational </a:t>
            </a:r>
            <a:r>
              <a:rPr lang="en-US" dirty="0" smtClean="0"/>
              <a:t>strategies </a:t>
            </a:r>
            <a:r>
              <a:rPr lang="en-US" dirty="0" smtClean="0"/>
              <a:t>(e.g</a:t>
            </a:r>
            <a:r>
              <a:rPr lang="en-US" dirty="0" smtClean="0"/>
              <a:t>., </a:t>
            </a:r>
            <a:r>
              <a:rPr lang="en-US" dirty="0" smtClean="0"/>
              <a:t>filer v. </a:t>
            </a:r>
            <a:r>
              <a:rPr lang="en-US" dirty="0" err="1" smtClean="0"/>
              <a:t>piler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Awareness (e.g</a:t>
            </a:r>
            <a:r>
              <a:rPr lang="en-US" dirty="0" smtClean="0"/>
              <a:t>., </a:t>
            </a:r>
            <a:r>
              <a:rPr lang="en-US" dirty="0" smtClean="0"/>
              <a:t>where stored?), </a:t>
            </a:r>
            <a:r>
              <a:rPr lang="en-US" dirty="0" smtClean="0"/>
              <a:t>confidence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PIM 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people manage their identities</a:t>
            </a:r>
          </a:p>
          <a:p>
            <a:pPr lvl="1"/>
            <a:r>
              <a:rPr lang="en-US" dirty="0" smtClean="0"/>
              <a:t>Tools, physical/data location, device, screen name, language, avatars, fantasy</a:t>
            </a:r>
          </a:p>
          <a:p>
            <a:pPr lvl="1"/>
            <a:r>
              <a:rPr lang="en-US" dirty="0" smtClean="0"/>
              <a:t>Sometimes intentional, sometimes unintentional</a:t>
            </a:r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Cognitive effort, privacy, ownership, control </a:t>
            </a:r>
            <a:endParaRPr lang="en-US" dirty="0" smtClean="0"/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Leakage, fragmentation, confusion, embarrassment</a:t>
            </a:r>
            <a:endParaRPr lang="en-US" dirty="0" smtClean="0"/>
          </a:p>
          <a:p>
            <a:r>
              <a:rPr lang="en-US" dirty="0" smtClean="0"/>
              <a:t>Reasons for problems</a:t>
            </a:r>
          </a:p>
          <a:p>
            <a:pPr lvl="1"/>
            <a:r>
              <a:rPr lang="en-US" dirty="0" smtClean="0"/>
              <a:t>Tools, society, other people, individual</a:t>
            </a:r>
          </a:p>
          <a:p>
            <a:pPr lvl="1"/>
            <a:r>
              <a:rPr lang="en-US" dirty="0" smtClean="0"/>
              <a:t>Tackle it with better tools, policy, and flexibility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 people to manage their PSI better</a:t>
            </a:r>
          </a:p>
          <a:p>
            <a:r>
              <a:rPr lang="en-US" dirty="0" smtClean="0"/>
              <a:t>Information management strategies identified</a:t>
            </a:r>
          </a:p>
          <a:p>
            <a:pPr lvl="1"/>
            <a:r>
              <a:rPr lang="en-US" dirty="0" smtClean="0"/>
              <a:t>Need to study, test, and identify better</a:t>
            </a:r>
          </a:p>
          <a:p>
            <a:r>
              <a:rPr lang="en-US" dirty="0" smtClean="0"/>
              <a:t>Many dimensions affect best practices</a:t>
            </a:r>
          </a:p>
          <a:p>
            <a:pPr lvl="1"/>
            <a:r>
              <a:rPr lang="en-US" dirty="0" smtClean="0"/>
              <a:t>Age, style</a:t>
            </a:r>
            <a:r>
              <a:rPr lang="en-US" dirty="0" smtClean="0"/>
              <a:t>, </a:t>
            </a:r>
            <a:r>
              <a:rPr lang="en-US" dirty="0" smtClean="0"/>
              <a:t>tools, </a:t>
            </a:r>
            <a:r>
              <a:rPr lang="en-US" dirty="0" smtClean="0"/>
              <a:t>trust, special needs, discipline</a:t>
            </a:r>
            <a:endParaRPr lang="en-US" dirty="0" smtClean="0"/>
          </a:p>
          <a:p>
            <a:pPr lvl="1"/>
            <a:r>
              <a:rPr lang="en-US" dirty="0" smtClean="0"/>
              <a:t>But we may not as different as we may think</a:t>
            </a:r>
          </a:p>
          <a:p>
            <a:r>
              <a:rPr lang="en-US" dirty="0" smtClean="0"/>
              <a:t>How to share best practices?</a:t>
            </a:r>
          </a:p>
          <a:p>
            <a:pPr lvl="1"/>
            <a:r>
              <a:rPr lang="en-US" dirty="0" smtClean="0"/>
              <a:t>Value in knowing how you differ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PIM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 smtClean="0"/>
              <a:t>Proflection</a:t>
            </a:r>
            <a:r>
              <a:rPr lang="en-US" dirty="0" smtClean="0"/>
              <a:t>: Information </a:t>
            </a:r>
            <a:r>
              <a:rPr lang="en-US" i="1" dirty="0" smtClean="0"/>
              <a:t>pro</a:t>
            </a:r>
            <a:r>
              <a:rPr lang="en-US" dirty="0" smtClean="0"/>
              <a:t>jection + re</a:t>
            </a:r>
            <a:r>
              <a:rPr lang="en-US" i="1" dirty="0" smtClean="0"/>
              <a:t>flection</a:t>
            </a:r>
          </a:p>
          <a:p>
            <a:r>
              <a:rPr lang="en-US" b="1" i="1" dirty="0" smtClean="0"/>
              <a:t>Toothbrush effect</a:t>
            </a:r>
            <a:r>
              <a:rPr lang="en-US" dirty="0" smtClean="0"/>
              <a:t>: The act of doing something personal for the benefit of other people that in fact benefits the individual doing the action. </a:t>
            </a:r>
            <a:endParaRPr lang="en-US" dirty="0" smtClean="0"/>
          </a:p>
          <a:p>
            <a:r>
              <a:rPr lang="en-US" b="1" i="1" dirty="0" smtClean="0"/>
              <a:t>Information closet</a:t>
            </a:r>
            <a:r>
              <a:rPr lang="en-US" dirty="0" smtClean="0"/>
              <a:t>: A digital space (commonly a folder) where miscellaneous information that hasn't been put away properly is stored.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nickharthanbt.files.wordpress.com/2009/09/information-over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219200"/>
            <a:ext cx="9144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432</Words>
  <Application>Microsoft Office PowerPoint</Application>
  <PresentationFormat>On-screen Show (4:3)</PresentationFormat>
  <Paragraphs>71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PIM 2009  Personal Information Management</vt:lpstr>
      <vt:lpstr>Presentations</vt:lpstr>
      <vt:lpstr>Discussion</vt:lpstr>
      <vt:lpstr>Infrastructure for PIM</vt:lpstr>
      <vt:lpstr>Analyzing and Evaluating PIM</vt:lpstr>
      <vt:lpstr>Managing PIM Identities</vt:lpstr>
      <vt:lpstr>Best Practices</vt:lpstr>
      <vt:lpstr>PIM Definitions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Information Management PIM 2009</dc:title>
  <dc:creator>teevan</dc:creator>
  <cp:lastModifiedBy>Jaime Teevan</cp:lastModifiedBy>
  <cp:revision>7</cp:revision>
  <dcterms:created xsi:type="dcterms:W3CDTF">2006-08-16T00:00:00Z</dcterms:created>
  <dcterms:modified xsi:type="dcterms:W3CDTF">2009-11-10T00:03:50Z</dcterms:modified>
</cp:coreProperties>
</file>