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8"/>
  </p:notesMasterIdLst>
  <p:handoutMasterIdLst>
    <p:handoutMasterId r:id="rId149"/>
  </p:handoutMasterIdLst>
  <p:sldIdLst>
    <p:sldId id="256" r:id="rId2"/>
    <p:sldId id="623" r:id="rId3"/>
    <p:sldId id="257" r:id="rId4"/>
    <p:sldId id="258" r:id="rId5"/>
    <p:sldId id="259" r:id="rId6"/>
    <p:sldId id="260" r:id="rId7"/>
    <p:sldId id="423" r:id="rId8"/>
    <p:sldId id="424" r:id="rId9"/>
    <p:sldId id="263" r:id="rId10"/>
    <p:sldId id="422" r:id="rId11"/>
    <p:sldId id="261" r:id="rId12"/>
    <p:sldId id="515" r:id="rId13"/>
    <p:sldId id="516" r:id="rId14"/>
    <p:sldId id="517" r:id="rId15"/>
    <p:sldId id="518" r:id="rId16"/>
    <p:sldId id="519" r:id="rId17"/>
    <p:sldId id="520" r:id="rId18"/>
    <p:sldId id="521" r:id="rId19"/>
    <p:sldId id="522" r:id="rId20"/>
    <p:sldId id="523" r:id="rId21"/>
    <p:sldId id="524" r:id="rId22"/>
    <p:sldId id="525" r:id="rId23"/>
    <p:sldId id="526" r:id="rId24"/>
    <p:sldId id="527" r:id="rId25"/>
    <p:sldId id="528" r:id="rId26"/>
    <p:sldId id="529" r:id="rId27"/>
    <p:sldId id="530" r:id="rId28"/>
    <p:sldId id="531" r:id="rId29"/>
    <p:sldId id="532" r:id="rId30"/>
    <p:sldId id="533" r:id="rId31"/>
    <p:sldId id="534" r:id="rId32"/>
    <p:sldId id="535" r:id="rId33"/>
    <p:sldId id="536" r:id="rId34"/>
    <p:sldId id="537" r:id="rId35"/>
    <p:sldId id="538" r:id="rId36"/>
    <p:sldId id="539" r:id="rId37"/>
    <p:sldId id="540" r:id="rId38"/>
    <p:sldId id="541" r:id="rId39"/>
    <p:sldId id="542" r:id="rId40"/>
    <p:sldId id="543" r:id="rId41"/>
    <p:sldId id="371" r:id="rId42"/>
    <p:sldId id="568" r:id="rId43"/>
    <p:sldId id="569" r:id="rId44"/>
    <p:sldId id="570" r:id="rId45"/>
    <p:sldId id="571" r:id="rId46"/>
    <p:sldId id="572" r:id="rId47"/>
    <p:sldId id="573" r:id="rId48"/>
    <p:sldId id="574" r:id="rId49"/>
    <p:sldId id="575" r:id="rId50"/>
    <p:sldId id="576" r:id="rId51"/>
    <p:sldId id="577" r:id="rId52"/>
    <p:sldId id="578" r:id="rId53"/>
    <p:sldId id="579" r:id="rId54"/>
    <p:sldId id="580" r:id="rId55"/>
    <p:sldId id="581" r:id="rId56"/>
    <p:sldId id="582" r:id="rId57"/>
    <p:sldId id="583" r:id="rId58"/>
    <p:sldId id="584" r:id="rId59"/>
    <p:sldId id="611" r:id="rId60"/>
    <p:sldId id="607" r:id="rId61"/>
    <p:sldId id="608" r:id="rId62"/>
    <p:sldId id="609" r:id="rId63"/>
    <p:sldId id="610" r:id="rId64"/>
    <p:sldId id="590" r:id="rId65"/>
    <p:sldId id="591" r:id="rId66"/>
    <p:sldId id="592" r:id="rId67"/>
    <p:sldId id="612" r:id="rId68"/>
    <p:sldId id="594" r:id="rId69"/>
    <p:sldId id="613" r:id="rId70"/>
    <p:sldId id="614" r:id="rId71"/>
    <p:sldId id="597" r:id="rId72"/>
    <p:sldId id="598" r:id="rId73"/>
    <p:sldId id="615" r:id="rId74"/>
    <p:sldId id="616" r:id="rId75"/>
    <p:sldId id="601" r:id="rId76"/>
    <p:sldId id="602" r:id="rId77"/>
    <p:sldId id="603" r:id="rId78"/>
    <p:sldId id="617" r:id="rId79"/>
    <p:sldId id="618" r:id="rId80"/>
    <p:sldId id="606" r:id="rId81"/>
    <p:sldId id="400" r:id="rId82"/>
    <p:sldId id="323" r:id="rId83"/>
    <p:sldId id="262" r:id="rId84"/>
    <p:sldId id="324" r:id="rId85"/>
    <p:sldId id="325" r:id="rId86"/>
    <p:sldId id="326" r:id="rId87"/>
    <p:sldId id="544" r:id="rId88"/>
    <p:sldId id="545" r:id="rId89"/>
    <p:sldId id="546" r:id="rId90"/>
    <p:sldId id="547" r:id="rId91"/>
    <p:sldId id="548" r:id="rId92"/>
    <p:sldId id="549" r:id="rId93"/>
    <p:sldId id="550" r:id="rId94"/>
    <p:sldId id="551" r:id="rId95"/>
    <p:sldId id="552" r:id="rId96"/>
    <p:sldId id="553" r:id="rId97"/>
    <p:sldId id="554" r:id="rId98"/>
    <p:sldId id="555" r:id="rId99"/>
    <p:sldId id="558" r:id="rId100"/>
    <p:sldId id="559" r:id="rId101"/>
    <p:sldId id="560" r:id="rId102"/>
    <p:sldId id="621" r:id="rId103"/>
    <p:sldId id="622" r:id="rId104"/>
    <p:sldId id="563" r:id="rId105"/>
    <p:sldId id="564" r:id="rId106"/>
    <p:sldId id="339" r:id="rId107"/>
    <p:sldId id="340" r:id="rId108"/>
    <p:sldId id="341" r:id="rId109"/>
    <p:sldId id="342" r:id="rId110"/>
    <p:sldId id="343" r:id="rId111"/>
    <p:sldId id="344" r:id="rId112"/>
    <p:sldId id="345" r:id="rId113"/>
    <p:sldId id="346" r:id="rId114"/>
    <p:sldId id="347" r:id="rId115"/>
    <p:sldId id="348" r:id="rId116"/>
    <p:sldId id="350" r:id="rId117"/>
    <p:sldId id="401" r:id="rId118"/>
    <p:sldId id="351" r:id="rId119"/>
    <p:sldId id="352" r:id="rId120"/>
    <p:sldId id="408" r:id="rId121"/>
    <p:sldId id="407" r:id="rId122"/>
    <p:sldId id="409" r:id="rId123"/>
    <p:sldId id="402" r:id="rId124"/>
    <p:sldId id="403" r:id="rId125"/>
    <p:sldId id="353" r:id="rId126"/>
    <p:sldId id="354" r:id="rId127"/>
    <p:sldId id="355" r:id="rId128"/>
    <p:sldId id="405" r:id="rId129"/>
    <p:sldId id="356" r:id="rId130"/>
    <p:sldId id="406" r:id="rId131"/>
    <p:sldId id="359" r:id="rId132"/>
    <p:sldId id="360" r:id="rId133"/>
    <p:sldId id="361" r:id="rId134"/>
    <p:sldId id="362" r:id="rId135"/>
    <p:sldId id="513" r:id="rId136"/>
    <p:sldId id="363" r:id="rId137"/>
    <p:sldId id="514" r:id="rId138"/>
    <p:sldId id="404" r:id="rId139"/>
    <p:sldId id="364" r:id="rId140"/>
    <p:sldId id="425" r:id="rId141"/>
    <p:sldId id="365" r:id="rId142"/>
    <p:sldId id="366" r:id="rId143"/>
    <p:sldId id="367" r:id="rId144"/>
    <p:sldId id="565" r:id="rId145"/>
    <p:sldId id="566" r:id="rId146"/>
    <p:sldId id="567" r:id="rId147"/>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Arial" pitchFamily="34" charset="0"/>
      </a:defRPr>
    </a:lvl1pPr>
    <a:lvl2pPr marL="4556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ABFF"/>
    <a:srgbClr val="FFFFFF"/>
    <a:srgbClr val="FF9900"/>
    <a:srgbClr val="FAD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81893" autoAdjust="0"/>
  </p:normalViewPr>
  <p:slideViewPr>
    <p:cSldViewPr snapToGrid="0">
      <p:cViewPr varScale="1">
        <p:scale>
          <a:sx n="94" d="100"/>
          <a:sy n="94" d="100"/>
        </p:scale>
        <p:origin x="-73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4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5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513"/>
          </a:xfrm>
          <a:prstGeom prst="rect">
            <a:avLst/>
          </a:prstGeom>
        </p:spPr>
        <p:txBody>
          <a:bodyPr vert="horz" lIns="91440" tIns="45720" rIns="91440" bIns="45720" rtlCol="0"/>
          <a:lstStyle>
            <a:lvl1pPr algn="r">
              <a:defRPr sz="1200"/>
            </a:lvl1pPr>
          </a:lstStyle>
          <a:p>
            <a:fld id="{A67A0823-9365-4B7E-BC96-53E2CD809864}" type="datetimeFigureOut">
              <a:rPr lang="en-US" smtClean="0"/>
              <a:pPr/>
              <a:t>5/18/2011</a:t>
            </a:fld>
            <a:endParaRPr lang="en-US"/>
          </a:p>
        </p:txBody>
      </p:sp>
      <p:sp>
        <p:nvSpPr>
          <p:cNvPr id="4" name="Footer Placeholder 3"/>
          <p:cNvSpPr>
            <a:spLocks noGrp="1"/>
          </p:cNvSpPr>
          <p:nvPr>
            <p:ph type="ftr" sz="quarter" idx="2"/>
          </p:nvPr>
        </p:nvSpPr>
        <p:spPr>
          <a:xfrm>
            <a:off x="0" y="8684926"/>
            <a:ext cx="2971800" cy="4575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4926"/>
            <a:ext cx="2971800" cy="457513"/>
          </a:xfrm>
          <a:prstGeom prst="rect">
            <a:avLst/>
          </a:prstGeom>
        </p:spPr>
        <p:txBody>
          <a:bodyPr vert="horz" lIns="91440" tIns="45720" rIns="91440" bIns="45720" rtlCol="0" anchor="b"/>
          <a:lstStyle>
            <a:lvl1pPr algn="r">
              <a:defRPr sz="1200"/>
            </a:lvl1pPr>
          </a:lstStyle>
          <a:p>
            <a:fld id="{2C57B452-D06A-4986-95C4-1E3DAC3421FE}" type="slidenum">
              <a:rPr lang="en-US" smtClean="0"/>
              <a:pPr/>
              <a:t>‹#›</a:t>
            </a:fld>
            <a:endParaRPr lang="en-US"/>
          </a:p>
        </p:txBody>
      </p:sp>
    </p:spTree>
    <p:extLst>
      <p:ext uri="{BB962C8B-B14F-4D97-AF65-F5344CB8AC3E}">
        <p14:creationId xmlns:p14="http://schemas.microsoft.com/office/powerpoint/2010/main" val="1838588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91"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91" fontAlgn="auto">
              <a:spcBef>
                <a:spcPts val="0"/>
              </a:spcBef>
              <a:spcAft>
                <a:spcPts val="0"/>
              </a:spcAft>
              <a:defRPr sz="1200" smtClean="0">
                <a:latin typeface="+mn-lt"/>
                <a:cs typeface="+mn-cs"/>
              </a:defRPr>
            </a:lvl1pPr>
          </a:lstStyle>
          <a:p>
            <a:pPr>
              <a:defRPr/>
            </a:pPr>
            <a:fld id="{33FAAB07-A926-40B5-81F2-68BAF1AB5196}" type="datetimeFigureOut">
              <a:rPr lang="en-US"/>
              <a:pPr>
                <a:defRPr/>
              </a:pPr>
              <a:t>5/18/2011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4391"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4391" fontAlgn="auto">
              <a:spcBef>
                <a:spcPts val="0"/>
              </a:spcBef>
              <a:spcAft>
                <a:spcPts val="0"/>
              </a:spcAft>
              <a:defRPr sz="1200" smtClean="0">
                <a:latin typeface="+mn-lt"/>
                <a:cs typeface="+mn-cs"/>
              </a:defRPr>
            </a:lvl1pPr>
          </a:lstStyle>
          <a:p>
            <a:pPr>
              <a:defRPr/>
            </a:pPr>
            <a:fld id="{C7B585BA-E90B-4208-8A0C-A80B250C4FFA}" type="slidenum">
              <a:rPr lang="en-US"/>
              <a:pPr>
                <a:defRPr/>
              </a:pPr>
              <a:t>‹#›</a:t>
            </a:fld>
            <a:endParaRPr lang="en-US"/>
          </a:p>
        </p:txBody>
      </p:sp>
    </p:spTree>
    <p:extLst>
      <p:ext uri="{BB962C8B-B14F-4D97-AF65-F5344CB8AC3E}">
        <p14:creationId xmlns:p14="http://schemas.microsoft.com/office/powerpoint/2010/main" val="1858768329"/>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78" algn="l" defTabSz="914391" rtl="0" eaLnBrk="1" latinLnBrk="0" hangingPunct="1">
      <a:defRPr sz="1200" kern="1200">
        <a:solidFill>
          <a:schemeClr val="tx1"/>
        </a:solidFill>
        <a:latin typeface="+mn-lt"/>
        <a:ea typeface="+mn-ea"/>
        <a:cs typeface="+mn-cs"/>
      </a:defRPr>
    </a:lvl6pPr>
    <a:lvl7pPr marL="2743173" algn="l" defTabSz="914391" rtl="0" eaLnBrk="1" latinLnBrk="0" hangingPunct="1">
      <a:defRPr sz="1200" kern="1200">
        <a:solidFill>
          <a:schemeClr val="tx1"/>
        </a:solidFill>
        <a:latin typeface="+mn-lt"/>
        <a:ea typeface="+mn-ea"/>
        <a:cs typeface="+mn-cs"/>
      </a:defRPr>
    </a:lvl7pPr>
    <a:lvl8pPr marL="3200368" algn="l" defTabSz="914391" rtl="0" eaLnBrk="1" latinLnBrk="0" hangingPunct="1">
      <a:defRPr sz="1200" kern="1200">
        <a:solidFill>
          <a:schemeClr val="tx1"/>
        </a:solidFill>
        <a:latin typeface="+mn-lt"/>
        <a:ea typeface="+mn-ea"/>
        <a:cs typeface="+mn-cs"/>
      </a:defRPr>
    </a:lvl8pPr>
    <a:lvl9pPr marL="3657563" algn="l" defTabSz="9143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CCB5F112-8C6A-4DEF-8391-2EE34BA0F852}" type="slidenum">
              <a:rPr lang="en-US">
                <a:latin typeface="Calibri" pitchFamily="34" charset="0"/>
              </a:rPr>
              <a:pPr defTabSz="912813" fontAlgn="base">
                <a:spcBef>
                  <a:spcPct val="0"/>
                </a:spcBef>
                <a:spcAft>
                  <a:spcPct val="0"/>
                </a:spcAft>
              </a:pPr>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D6E0C4A4-A2B2-469E-9A69-5BD719765E34}" type="slidenum">
              <a:rPr lang="en-US">
                <a:latin typeface="Calibri" pitchFamily="34" charset="0"/>
              </a:rPr>
              <a:pPr defTabSz="912813" fontAlgn="base">
                <a:spcBef>
                  <a:spcPct val="0"/>
                </a:spcBef>
                <a:spcAft>
                  <a:spcPct val="0"/>
                </a:spcAft>
              </a:pPr>
              <a:t>23</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BDDA08F-D923-4A94-A5EA-3A2C46E226F0}" type="slidenum">
              <a:rPr lang="en-US">
                <a:latin typeface="Calibri" pitchFamily="34" charset="0"/>
              </a:rPr>
              <a:pPr defTabSz="912813" fontAlgn="base">
                <a:spcBef>
                  <a:spcPct val="0"/>
                </a:spcBef>
                <a:spcAft>
                  <a:spcPct val="0"/>
                </a:spcAft>
              </a:pPr>
              <a:t>24</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B585BA-E90B-4208-8A0C-A80B250C4FFA}" type="slidenum">
              <a:rPr lang="en-US" smtClean="0"/>
              <a:pPr>
                <a:defRPr/>
              </a:pPr>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C1F3BD51-AF69-4FBC-9FAF-6FE6E47C03D6}" type="slidenum">
              <a:rPr lang="en-US">
                <a:latin typeface="Calibri" pitchFamily="34" charset="0"/>
              </a:rPr>
              <a:pPr defTabSz="912813" fontAlgn="base">
                <a:spcBef>
                  <a:spcPct val="0"/>
                </a:spcBef>
                <a:spcAft>
                  <a:spcPct val="0"/>
                </a:spcAft>
              </a:pPr>
              <a:t>30</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A261B19-E620-4AF0-9F2E-DEA9EFE2F838}" type="slidenum">
              <a:rPr lang="en-US">
                <a:latin typeface="Calibri" pitchFamily="34" charset="0"/>
              </a:rPr>
              <a:pPr defTabSz="912813" fontAlgn="base">
                <a:spcBef>
                  <a:spcPct val="0"/>
                </a:spcBef>
                <a:spcAft>
                  <a:spcPct val="0"/>
                </a:spcAft>
              </a:pPr>
              <a:t>31</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90A7076-F354-41F8-A581-5C93BD5D7D48}" type="slidenum">
              <a:rPr lang="en-US">
                <a:latin typeface="Calibri" pitchFamily="34" charset="0"/>
              </a:rPr>
              <a:pPr defTabSz="912813" fontAlgn="base">
                <a:spcBef>
                  <a:spcPct val="0"/>
                </a:spcBef>
                <a:spcAft>
                  <a:spcPct val="0"/>
                </a:spcAft>
              </a:pPr>
              <a:t>33</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77632EAF-7C0F-4C94-9A3B-DAF3EE1357E1}" type="slidenum">
              <a:rPr lang="en-US">
                <a:latin typeface="Calibri" pitchFamily="34" charset="0"/>
              </a:rPr>
              <a:pPr defTabSz="912813" fontAlgn="base">
                <a:spcBef>
                  <a:spcPct val="0"/>
                </a:spcBef>
                <a:spcAft>
                  <a:spcPct val="0"/>
                </a:spcAft>
              </a:pPr>
              <a:t>35</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9928999-605E-475E-9981-1EB24E257BF5}" type="slidenum">
              <a:rPr lang="en-US">
                <a:latin typeface="Calibri" pitchFamily="34" charset="0"/>
              </a:rPr>
              <a:pPr defTabSz="912813" fontAlgn="base">
                <a:spcBef>
                  <a:spcPct val="0"/>
                </a:spcBef>
                <a:spcAft>
                  <a:spcPct val="0"/>
                </a:spcAft>
              </a:pPr>
              <a:t>36</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CE2BBA99-A80F-4874-BF47-A235517BBB7E}" type="slidenum">
              <a:rPr lang="en-US">
                <a:latin typeface="Calibri" pitchFamily="34" charset="0"/>
              </a:rPr>
              <a:pPr defTabSz="912813" fontAlgn="base">
                <a:spcBef>
                  <a:spcPct val="0"/>
                </a:spcBef>
                <a:spcAft>
                  <a:spcPct val="0"/>
                </a:spcAft>
              </a:pPr>
              <a:t>37</a:t>
            </a:fld>
            <a:endParaRPr 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9F12712C-9561-41E9-9DAE-B920195469C9}" type="slidenum">
              <a:rPr lang="en-US">
                <a:latin typeface="Calibri" pitchFamily="34" charset="0"/>
              </a:rPr>
              <a:pPr defTabSz="912813" fontAlgn="base">
                <a:spcBef>
                  <a:spcPct val="0"/>
                </a:spcBef>
                <a:spcAft>
                  <a:spcPct val="0"/>
                </a:spcAft>
              </a:pPr>
              <a:t>38</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7DE1E350-1A1C-43B2-BE8D-D2686151A9A5}" type="slidenum">
              <a:rPr lang="en-US">
                <a:latin typeface="Calibri" pitchFamily="34" charset="0"/>
              </a:rPr>
              <a:pPr defTabSz="912813" fontAlgn="base">
                <a:spcBef>
                  <a:spcPct val="0"/>
                </a:spcBef>
                <a:spcAft>
                  <a:spcPct val="0"/>
                </a:spcAft>
              </a:pPr>
              <a:t>2</a:t>
            </a:fld>
            <a:endParaRPr 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20C8DEF-B57C-4808-974D-880F3FB76D93}" type="slidenum">
              <a:rPr lang="en-US">
                <a:latin typeface="Calibri" pitchFamily="34" charset="0"/>
              </a:rPr>
              <a:pPr defTabSz="912813" fontAlgn="base">
                <a:spcBef>
                  <a:spcPct val="0"/>
                </a:spcBef>
                <a:spcAft>
                  <a:spcPct val="0"/>
                </a:spcAft>
              </a:pPr>
              <a:t>39</a:t>
            </a:fld>
            <a:endParaRPr 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728319C-72D2-4813-9ED8-F4AF055D8EFB}" type="slidenum">
              <a:rPr lang="en-US">
                <a:latin typeface="Calibri" pitchFamily="34" charset="0"/>
              </a:rPr>
              <a:pPr defTabSz="912813" fontAlgn="base">
                <a:spcBef>
                  <a:spcPct val="0"/>
                </a:spcBef>
                <a:spcAft>
                  <a:spcPct val="0"/>
                </a:spcAft>
              </a:pPr>
              <a:t>41</a:t>
            </a:fld>
            <a:endParaRPr 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3C33930-EF5D-46D5-935C-CD9EA260A108}" type="slidenum">
              <a:rPr lang="en-US">
                <a:latin typeface="Calibri" pitchFamily="34" charset="0"/>
              </a:rPr>
              <a:pPr defTabSz="912813" fontAlgn="base">
                <a:spcBef>
                  <a:spcPct val="0"/>
                </a:spcBef>
                <a:spcAft>
                  <a:spcPct val="0"/>
                </a:spcAft>
              </a:pPr>
              <a:t>42</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EEE69F2D-7C07-46C5-8EDA-0D1CE6EB2F8B}" type="slidenum">
              <a:rPr lang="en-US">
                <a:latin typeface="Calibri" pitchFamily="34" charset="0"/>
              </a:rPr>
              <a:pPr defTabSz="912813" fontAlgn="base">
                <a:spcBef>
                  <a:spcPct val="0"/>
                </a:spcBef>
                <a:spcAft>
                  <a:spcPct val="0"/>
                </a:spcAft>
              </a:pPr>
              <a:t>43</a:t>
            </a:fld>
            <a:endParaRPr 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305A251A-9BE5-494D-8B8F-060B91D6D97A}" type="slidenum">
              <a:rPr lang="en-US">
                <a:latin typeface="Calibri" pitchFamily="34" charset="0"/>
              </a:rPr>
              <a:pPr defTabSz="912813" fontAlgn="base">
                <a:spcBef>
                  <a:spcPct val="0"/>
                </a:spcBef>
                <a:spcAft>
                  <a:spcPct val="0"/>
                </a:spcAft>
              </a:pPr>
              <a:t>44</a:t>
            </a:fld>
            <a:endParaRPr 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69C1F5E-7CEC-4FAA-8B57-995F6A8DCD86}" type="slidenum">
              <a:rPr lang="en-US">
                <a:latin typeface="Calibri" pitchFamily="34" charset="0"/>
              </a:rPr>
              <a:pPr defTabSz="912813" fontAlgn="base">
                <a:spcBef>
                  <a:spcPct val="0"/>
                </a:spcBef>
                <a:spcAft>
                  <a:spcPct val="0"/>
                </a:spcAft>
              </a:pPr>
              <a:t>45</a:t>
            </a:fld>
            <a:endParaRPr 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marL="410048" lvl="1" indent="-307179" defTabSz="914391" fontAlgn="auto">
              <a:lnSpc>
                <a:spcPct val="95000"/>
              </a:lnSpc>
              <a:spcBef>
                <a:spcPct val="0"/>
              </a:spcBef>
              <a:spcAft>
                <a:spcPts val="0"/>
              </a:spcAft>
              <a:buClr>
                <a:srgbClr val="000000"/>
              </a:buClr>
              <a:defRPr/>
            </a:pPr>
            <a:endParaRPr lang="en-US" dirty="0"/>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B2B7D99-C3DB-4D62-B068-88F06A50BCF8}" type="slidenum">
              <a:rPr lang="en-US">
                <a:latin typeface="Calibri" pitchFamily="34" charset="0"/>
              </a:rPr>
              <a:pPr defTabSz="912813" fontAlgn="base">
                <a:spcBef>
                  <a:spcPct val="0"/>
                </a:spcBef>
                <a:spcAft>
                  <a:spcPct val="0"/>
                </a:spcAft>
              </a:pPr>
              <a:t>46</a:t>
            </a:fld>
            <a:endParaRPr 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A31CA13-2F21-4DB3-AE26-60427A58B219}" type="slidenum">
              <a:rPr lang="en-US">
                <a:latin typeface="Calibri" pitchFamily="34" charset="0"/>
              </a:rPr>
              <a:pPr defTabSz="912813" fontAlgn="base">
                <a:spcBef>
                  <a:spcPct val="0"/>
                </a:spcBef>
                <a:spcAft>
                  <a:spcPct val="0"/>
                </a:spcAft>
              </a:pPr>
              <a:t>47</a:t>
            </a:fld>
            <a:endParaRPr lang="en-US">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E72BA4DE-47F6-4167-A2E6-2AD574DEE7F8}" type="slidenum">
              <a:rPr lang="en-US">
                <a:latin typeface="Calibri" pitchFamily="34" charset="0"/>
              </a:rPr>
              <a:pPr defTabSz="912813" fontAlgn="base">
                <a:spcBef>
                  <a:spcPct val="0"/>
                </a:spcBef>
                <a:spcAft>
                  <a:spcPct val="0"/>
                </a:spcAft>
              </a:pPr>
              <a:t>48</a:t>
            </a:fld>
            <a:endParaRPr lang="en-US">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E7D1EC96-1BE1-4DAB-AD35-DE75A92EE448}" type="slidenum">
              <a:rPr lang="en-US">
                <a:latin typeface="Calibri" pitchFamily="34" charset="0"/>
              </a:rPr>
              <a:pPr defTabSz="912813" fontAlgn="base">
                <a:spcBef>
                  <a:spcPct val="0"/>
                </a:spcBef>
                <a:spcAft>
                  <a:spcPct val="0"/>
                </a:spcAft>
              </a:pPr>
              <a:t>50</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B585BA-E90B-4208-8A0C-A80B250C4FFA}" type="slidenum">
              <a:rPr lang="en-US" smtClean="0"/>
              <a:pPr>
                <a:defRPr/>
              </a:pPr>
              <a:t>3</a:t>
            </a:fld>
            <a:endParaRPr lang="en-US"/>
          </a:p>
        </p:txBody>
      </p:sp>
    </p:spTree>
    <p:extLst>
      <p:ext uri="{BB962C8B-B14F-4D97-AF65-F5344CB8AC3E}">
        <p14:creationId xmlns:p14="http://schemas.microsoft.com/office/powerpoint/2010/main" val="2837382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895E2CE-F9F5-4ECD-A02F-61196CD2C11F}" type="slidenum">
              <a:rPr lang="en-US">
                <a:latin typeface="Calibri" pitchFamily="34" charset="0"/>
              </a:rPr>
              <a:pPr defTabSz="912813" fontAlgn="base">
                <a:spcBef>
                  <a:spcPct val="0"/>
                </a:spcBef>
                <a:spcAft>
                  <a:spcPct val="0"/>
                </a:spcAft>
              </a:pPr>
              <a:t>51</a:t>
            </a:fld>
            <a:endParaRPr lang="en-US">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9AC8BF4B-1D43-4506-8A29-41A6F41C78C6}" type="slidenum">
              <a:rPr lang="en-US">
                <a:latin typeface="Calibri" pitchFamily="34" charset="0"/>
              </a:rPr>
              <a:pPr defTabSz="912813" fontAlgn="base">
                <a:spcBef>
                  <a:spcPct val="0"/>
                </a:spcBef>
                <a:spcAft>
                  <a:spcPct val="0"/>
                </a:spcAft>
              </a:pPr>
              <a:t>52</a:t>
            </a:fld>
            <a:endParaRPr lang="en-US">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5CD9AC0-3AC5-4678-92B9-A3EB5872B00B}" type="slidenum">
              <a:rPr lang="en-US">
                <a:latin typeface="Calibri" pitchFamily="34" charset="0"/>
              </a:rPr>
              <a:pPr defTabSz="912813" fontAlgn="base">
                <a:spcBef>
                  <a:spcPct val="0"/>
                </a:spcBef>
                <a:spcAft>
                  <a:spcPct val="0"/>
                </a:spcAft>
              </a:pPr>
              <a:t>53</a:t>
            </a:fld>
            <a:endParaRPr lang="en-US">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B585BA-E90B-4208-8A0C-A80B250C4FFA}" type="slidenum">
              <a:rPr lang="en-US" smtClean="0"/>
              <a:pPr>
                <a:defRPr/>
              </a:pPr>
              <a:t>54</a:t>
            </a:fld>
            <a:endParaRPr lang="en-US"/>
          </a:p>
        </p:txBody>
      </p:sp>
    </p:spTree>
    <p:extLst>
      <p:ext uri="{BB962C8B-B14F-4D97-AF65-F5344CB8AC3E}">
        <p14:creationId xmlns:p14="http://schemas.microsoft.com/office/powerpoint/2010/main" val="1139653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05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999A3DAC-55C6-4B52-821B-93B996319B4E}" type="slidenum">
              <a:rPr lang="en-US">
                <a:latin typeface="Calibri" pitchFamily="34" charset="0"/>
              </a:rPr>
              <a:pPr defTabSz="912813" fontAlgn="base">
                <a:spcBef>
                  <a:spcPct val="0"/>
                </a:spcBef>
                <a:spcAft>
                  <a:spcPct val="0"/>
                </a:spcAft>
              </a:pPr>
              <a:t>55</a:t>
            </a:fld>
            <a:endParaRPr lang="en-US">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C1D3D7E8-ADEA-41CA-910F-A0F85CD7FD0D}" type="slidenum">
              <a:rPr lang="en-US">
                <a:latin typeface="Calibri" pitchFamily="34" charset="0"/>
              </a:rPr>
              <a:pPr defTabSz="912813" fontAlgn="base">
                <a:spcBef>
                  <a:spcPct val="0"/>
                </a:spcBef>
                <a:spcAft>
                  <a:spcPct val="0"/>
                </a:spcAft>
              </a:pPr>
              <a:t>56</a:t>
            </a:fld>
            <a:endParaRPr lang="en-US">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4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E9406608-B0D9-4864-A9B1-627B21C794AE}" type="slidenum">
              <a:rPr lang="en-US">
                <a:latin typeface="Calibri" pitchFamily="34" charset="0"/>
              </a:rPr>
              <a:pPr defTabSz="912813" fontAlgn="base">
                <a:spcBef>
                  <a:spcPct val="0"/>
                </a:spcBef>
                <a:spcAft>
                  <a:spcPct val="0"/>
                </a:spcAft>
              </a:pPr>
              <a:t>57</a:t>
            </a:fld>
            <a:endParaRPr lang="en-US">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67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2530B7C-64C9-4179-B5B1-21B44E36D079}" type="slidenum">
              <a:rPr lang="en-US">
                <a:latin typeface="Calibri" pitchFamily="34" charset="0"/>
              </a:rPr>
              <a:pPr defTabSz="912813" fontAlgn="base">
                <a:spcBef>
                  <a:spcPct val="0"/>
                </a:spcBef>
                <a:spcAft>
                  <a:spcPct val="0"/>
                </a:spcAft>
              </a:pPr>
              <a:t>58</a:t>
            </a:fld>
            <a:endParaRPr lang="en-US">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67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2530B7C-64C9-4179-B5B1-21B44E36D079}" type="slidenum">
              <a:rPr lang="en-US">
                <a:latin typeface="Calibri" pitchFamily="34" charset="0"/>
              </a:rPr>
              <a:pPr defTabSz="912813" fontAlgn="base">
                <a:spcBef>
                  <a:spcPct val="0"/>
                </a:spcBef>
                <a:spcAft>
                  <a:spcPct val="0"/>
                </a:spcAft>
              </a:pPr>
              <a:t>59</a:t>
            </a:fld>
            <a:endParaRPr lang="en-US">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509A8560-93F9-491A-95B0-5E875BCA9DA9}" type="slidenum">
              <a:rPr lang="en-US">
                <a:latin typeface="Calibri" pitchFamily="34" charset="0"/>
              </a:rPr>
              <a:pPr defTabSz="912813" fontAlgn="base">
                <a:spcBef>
                  <a:spcPct val="0"/>
                </a:spcBef>
                <a:spcAft>
                  <a:spcPct val="0"/>
                </a:spcAft>
              </a:pPr>
              <a:t>60</a:t>
            </a:fld>
            <a:endParaRPr lang="en-US">
              <a:latin typeface="Calibri" pitchFamily="34" charset="0"/>
            </a:endParaRPr>
          </a:p>
        </p:txBody>
      </p:sp>
      <p:sp>
        <p:nvSpPr>
          <p:cNvPr id="119810"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a:lnSpc>
                <a:spcPct val="95000"/>
              </a:lnSpc>
              <a:spcBef>
                <a:spcPct val="0"/>
              </a:spcBef>
            </a:pPr>
            <a:endParaRPr lang="en-US" sz="1600" smtClean="0">
              <a:solidFill>
                <a:srgbClr val="000000"/>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93196965-2868-4A1F-8550-143DF2925A72}" type="slidenum">
              <a:rPr lang="en-US">
                <a:latin typeface="Calibri" pitchFamily="34" charset="0"/>
              </a:rPr>
              <a:pPr defTabSz="912813" fontAlgn="base">
                <a:spcBef>
                  <a:spcPct val="0"/>
                </a:spcBef>
                <a:spcAft>
                  <a:spcPct val="0"/>
                </a:spcAft>
              </a:pPr>
              <a:t>4</a:t>
            </a:fld>
            <a:endParaRPr lang="en-US">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31E3C7EE-61E0-46C3-ACB7-17AD7894DC06}" type="slidenum">
              <a:rPr lang="en-US">
                <a:latin typeface="Calibri" pitchFamily="34" charset="0"/>
              </a:rPr>
              <a:pPr defTabSz="912813" fontAlgn="base">
                <a:spcBef>
                  <a:spcPct val="0"/>
                </a:spcBef>
                <a:spcAft>
                  <a:spcPct val="0"/>
                </a:spcAft>
              </a:pPr>
              <a:t>61</a:t>
            </a:fld>
            <a:endParaRPr lang="en-US">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F6E9C93-1044-467A-8B5A-8B352E0B03E5}" type="slidenum">
              <a:rPr lang="en-US">
                <a:latin typeface="Calibri" pitchFamily="34" charset="0"/>
              </a:rPr>
              <a:pPr defTabSz="912813" fontAlgn="base">
                <a:spcBef>
                  <a:spcPct val="0"/>
                </a:spcBef>
                <a:spcAft>
                  <a:spcPct val="0"/>
                </a:spcAft>
              </a:pPr>
              <a:t>62</a:t>
            </a:fld>
            <a:endParaRPr lang="en-US">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A71C705B-09C3-4E04-B386-8A056B52A387}" type="slidenum">
              <a:rPr lang="en-US">
                <a:latin typeface="Calibri" pitchFamily="34" charset="0"/>
              </a:rPr>
              <a:pPr defTabSz="912813" fontAlgn="base">
                <a:spcBef>
                  <a:spcPct val="0"/>
                </a:spcBef>
                <a:spcAft>
                  <a:spcPct val="0"/>
                </a:spcAft>
              </a:pPr>
              <a:t>63</a:t>
            </a:fld>
            <a:endParaRPr lang="en-US">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28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235A98CE-FA03-4383-AE3D-363ED2992203}" type="slidenum">
              <a:rPr lang="en-US">
                <a:latin typeface="Calibri" pitchFamily="34" charset="0"/>
              </a:rPr>
              <a:pPr defTabSz="912813" fontAlgn="base">
                <a:spcBef>
                  <a:spcPct val="0"/>
                </a:spcBef>
                <a:spcAft>
                  <a:spcPct val="0"/>
                </a:spcAft>
              </a:pPr>
              <a:t>64</a:t>
            </a:fld>
            <a:endParaRPr lang="en-US">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0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8DE952AD-84F0-4B55-84B1-18F8028752C9}" type="slidenum">
              <a:rPr lang="en-US">
                <a:latin typeface="Calibri" pitchFamily="34" charset="0"/>
              </a:rPr>
              <a:pPr defTabSz="912813" fontAlgn="base">
                <a:spcBef>
                  <a:spcPct val="0"/>
                </a:spcBef>
                <a:spcAft>
                  <a:spcPct val="0"/>
                </a:spcAft>
              </a:pPr>
              <a:t>65</a:t>
            </a:fld>
            <a:endParaRPr lang="en-US">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32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62FA792-B8C0-4B90-A075-A2FFE3013B36}" type="slidenum">
              <a:rPr lang="en-US">
                <a:latin typeface="Calibri" pitchFamily="34" charset="0"/>
              </a:rPr>
              <a:pPr defTabSz="912813" fontAlgn="base">
                <a:spcBef>
                  <a:spcPct val="0"/>
                </a:spcBef>
                <a:spcAft>
                  <a:spcPct val="0"/>
                </a:spcAft>
              </a:pPr>
              <a:t>66</a:t>
            </a:fld>
            <a:endParaRPr lang="en-US">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32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62FA792-B8C0-4B90-A075-A2FFE3013B36}" type="slidenum">
              <a:rPr lang="en-US">
                <a:latin typeface="Calibri" pitchFamily="34" charset="0"/>
              </a:rPr>
              <a:pPr defTabSz="912813" fontAlgn="base">
                <a:spcBef>
                  <a:spcPct val="0"/>
                </a:spcBef>
                <a:spcAft>
                  <a:spcPct val="0"/>
                </a:spcAft>
              </a:pPr>
              <a:t>67</a:t>
            </a:fld>
            <a:endParaRPr lang="en-US">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6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8EA7825-F1AD-4166-8278-2C5551A312D0}" type="slidenum">
              <a:rPr lang="en-US">
                <a:latin typeface="Calibri" pitchFamily="34" charset="0"/>
              </a:rPr>
              <a:pPr defTabSz="912813" fontAlgn="base">
                <a:spcBef>
                  <a:spcPct val="0"/>
                </a:spcBef>
                <a:spcAft>
                  <a:spcPct val="0"/>
                </a:spcAft>
              </a:pPr>
              <a:t>68</a:t>
            </a:fld>
            <a:endParaRPr lang="en-US">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32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62FA792-B8C0-4B90-A075-A2FFE3013B36}" type="slidenum">
              <a:rPr lang="en-US">
                <a:latin typeface="Calibri" pitchFamily="34" charset="0"/>
              </a:rPr>
              <a:pPr defTabSz="912813" fontAlgn="base">
                <a:spcBef>
                  <a:spcPct val="0"/>
                </a:spcBef>
                <a:spcAft>
                  <a:spcPct val="0"/>
                </a:spcAft>
              </a:pPr>
              <a:t>69</a:t>
            </a:fld>
            <a:endParaRPr lang="en-US">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32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62FA792-B8C0-4B90-A075-A2FFE3013B36}" type="slidenum">
              <a:rPr lang="en-US">
                <a:latin typeface="Calibri" pitchFamily="34" charset="0"/>
              </a:rPr>
              <a:pPr defTabSz="912813" fontAlgn="base">
                <a:spcBef>
                  <a:spcPct val="0"/>
                </a:spcBef>
                <a:spcAft>
                  <a:spcPct val="0"/>
                </a:spcAft>
              </a:pPr>
              <a:t>70</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7AC67107-5275-4944-8A95-E289C2C69D08}" type="slidenum">
              <a:rPr lang="en-US">
                <a:latin typeface="Calibri" pitchFamily="34" charset="0"/>
              </a:rPr>
              <a:pPr defTabSz="912813" fontAlgn="base">
                <a:spcBef>
                  <a:spcPct val="0"/>
                </a:spcBef>
                <a:spcAft>
                  <a:spcPct val="0"/>
                </a:spcAft>
              </a:pPr>
              <a:t>6</a:t>
            </a:fld>
            <a:endParaRPr lang="en-US">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42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8E57B38B-6AAA-4AFA-A6EA-81241C347831}" type="slidenum">
              <a:rPr lang="en-US">
                <a:latin typeface="Calibri" pitchFamily="34" charset="0"/>
              </a:rPr>
              <a:pPr defTabSz="912813" fontAlgn="base">
                <a:spcBef>
                  <a:spcPct val="0"/>
                </a:spcBef>
                <a:spcAft>
                  <a:spcPct val="0"/>
                </a:spcAft>
              </a:pPr>
              <a:t>71</a:t>
            </a:fld>
            <a:endParaRPr lang="en-US">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44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B9C19EA-DCC7-4495-97D2-7F312E835408}" type="slidenum">
              <a:rPr lang="en-US">
                <a:latin typeface="Calibri" pitchFamily="34" charset="0"/>
              </a:rPr>
              <a:pPr defTabSz="912813" fontAlgn="base">
                <a:spcBef>
                  <a:spcPct val="0"/>
                </a:spcBef>
                <a:spcAft>
                  <a:spcPct val="0"/>
                </a:spcAft>
              </a:pPr>
              <a:t>72</a:t>
            </a:fld>
            <a:endParaRPr lang="en-US">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44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B9C19EA-DCC7-4495-97D2-7F312E835408}" type="slidenum">
              <a:rPr lang="en-US">
                <a:latin typeface="Calibri" pitchFamily="34" charset="0"/>
              </a:rPr>
              <a:pPr defTabSz="912813" fontAlgn="base">
                <a:spcBef>
                  <a:spcPct val="0"/>
                </a:spcBef>
                <a:spcAft>
                  <a:spcPct val="0"/>
                </a:spcAft>
              </a:pPr>
              <a:t>73</a:t>
            </a:fld>
            <a:endParaRPr lang="en-US">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44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B9C19EA-DCC7-4495-97D2-7F312E835408}" type="slidenum">
              <a:rPr lang="en-US">
                <a:latin typeface="Calibri" pitchFamily="34" charset="0"/>
              </a:rPr>
              <a:pPr defTabSz="912813" fontAlgn="base">
                <a:spcBef>
                  <a:spcPct val="0"/>
                </a:spcBef>
                <a:spcAft>
                  <a:spcPct val="0"/>
                </a:spcAft>
              </a:pPr>
              <a:t>74</a:t>
            </a:fld>
            <a:endParaRPr lang="en-US">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50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D819AC9F-FD2B-4C85-8DF4-5931740DEB35}" type="slidenum">
              <a:rPr lang="en-US">
                <a:latin typeface="Calibri" pitchFamily="34" charset="0"/>
              </a:rPr>
              <a:pPr defTabSz="912813" fontAlgn="base">
                <a:spcBef>
                  <a:spcPct val="0"/>
                </a:spcBef>
                <a:spcAft>
                  <a:spcPct val="0"/>
                </a:spcAft>
              </a:pPr>
              <a:t>75</a:t>
            </a:fld>
            <a:endParaRPr lang="en-US">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52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BA0D25B-6EAA-4379-AD0C-9FC397419332}" type="slidenum">
              <a:rPr lang="en-US">
                <a:latin typeface="Calibri" pitchFamily="34" charset="0"/>
              </a:rPr>
              <a:pPr defTabSz="912813" fontAlgn="base">
                <a:spcBef>
                  <a:spcPct val="0"/>
                </a:spcBef>
                <a:spcAft>
                  <a:spcPct val="0"/>
                </a:spcAft>
              </a:pPr>
              <a:t>76</a:t>
            </a:fld>
            <a:endParaRPr lang="en-US">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54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34B45A4-DEC2-41E2-ADE6-26E1FE035305}" type="slidenum">
              <a:rPr lang="en-US">
                <a:latin typeface="Calibri" pitchFamily="34" charset="0"/>
              </a:rPr>
              <a:pPr defTabSz="912813" fontAlgn="base">
                <a:spcBef>
                  <a:spcPct val="0"/>
                </a:spcBef>
                <a:spcAft>
                  <a:spcPct val="0"/>
                </a:spcAft>
              </a:pPr>
              <a:t>77</a:t>
            </a:fld>
            <a:endParaRPr lang="en-US">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52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BA0D25B-6EAA-4379-AD0C-9FC397419332}" type="slidenum">
              <a:rPr lang="en-US">
                <a:latin typeface="Calibri" pitchFamily="34" charset="0"/>
              </a:rPr>
              <a:pPr defTabSz="912813" fontAlgn="base">
                <a:spcBef>
                  <a:spcPct val="0"/>
                </a:spcBef>
                <a:spcAft>
                  <a:spcPct val="0"/>
                </a:spcAft>
              </a:pPr>
              <a:t>78</a:t>
            </a:fld>
            <a:endParaRPr lang="en-US">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52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BA0D25B-6EAA-4379-AD0C-9FC397419332}" type="slidenum">
              <a:rPr lang="en-US">
                <a:latin typeface="Calibri" pitchFamily="34" charset="0"/>
              </a:rPr>
              <a:pPr defTabSz="912813" fontAlgn="base">
                <a:spcBef>
                  <a:spcPct val="0"/>
                </a:spcBef>
                <a:spcAft>
                  <a:spcPct val="0"/>
                </a:spcAft>
              </a:pPr>
              <a:t>79</a:t>
            </a:fld>
            <a:endParaRPr lang="en-US">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60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76A665A-C820-419A-9A40-C90BD39F2728}" type="slidenum">
              <a:rPr lang="en-US">
                <a:latin typeface="Calibri" pitchFamily="34" charset="0"/>
              </a:rPr>
              <a:pPr defTabSz="912813" fontAlgn="base">
                <a:spcBef>
                  <a:spcPct val="0"/>
                </a:spcBef>
                <a:spcAft>
                  <a:spcPct val="0"/>
                </a:spcAft>
              </a:pPr>
              <a:t>80</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7DE1E350-1A1C-43B2-BE8D-D2686151A9A5}" type="slidenum">
              <a:rPr lang="en-US">
                <a:latin typeface="Calibri" pitchFamily="34" charset="0"/>
              </a:rPr>
              <a:pPr defTabSz="912813" fontAlgn="base">
                <a:spcBef>
                  <a:spcPct val="0"/>
                </a:spcBef>
                <a:spcAft>
                  <a:spcPct val="0"/>
                </a:spcAft>
              </a:pPr>
              <a:t>12</a:t>
            </a:fld>
            <a:endParaRPr lang="en-US">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62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5095E4A0-AFF1-4403-B7A7-A0C43CAB24BD}" type="slidenum">
              <a:rPr lang="en-US">
                <a:latin typeface="Calibri" pitchFamily="34" charset="0"/>
              </a:rPr>
              <a:pPr defTabSz="912813" fontAlgn="base">
                <a:spcBef>
                  <a:spcPct val="0"/>
                </a:spcBef>
                <a:spcAft>
                  <a:spcPct val="0"/>
                </a:spcAft>
              </a:pPr>
              <a:t>81</a:t>
            </a:fld>
            <a:endParaRPr lang="en-US">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64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1C8396F-C5A1-4BA7-BD43-06E399A2EBB6}" type="slidenum">
              <a:rPr lang="en-US">
                <a:latin typeface="Calibri" pitchFamily="34" charset="0"/>
              </a:rPr>
              <a:pPr defTabSz="912813" fontAlgn="base">
                <a:spcBef>
                  <a:spcPct val="0"/>
                </a:spcBef>
                <a:spcAft>
                  <a:spcPct val="0"/>
                </a:spcAft>
              </a:pPr>
              <a:t>82</a:t>
            </a:fld>
            <a:endParaRPr lang="en-US">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67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DABEEE29-42C3-49B8-8290-7F2F2CAE8CDA}" type="slidenum">
              <a:rPr lang="en-US">
                <a:latin typeface="Calibri" pitchFamily="34" charset="0"/>
              </a:rPr>
              <a:pPr defTabSz="912813" fontAlgn="base">
                <a:spcBef>
                  <a:spcPct val="0"/>
                </a:spcBef>
                <a:spcAft>
                  <a:spcPct val="0"/>
                </a:spcAft>
              </a:pPr>
              <a:t>84</a:t>
            </a:fld>
            <a:endParaRPr lang="en-US">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EACF292B-461A-43EA-9052-586F1E8313C5}" type="slidenum">
              <a:rPr lang="en-US">
                <a:latin typeface="Calibri" pitchFamily="34" charset="0"/>
              </a:rPr>
              <a:pPr defTabSz="912813" fontAlgn="base">
                <a:spcBef>
                  <a:spcPct val="0"/>
                </a:spcBef>
                <a:spcAft>
                  <a:spcPct val="0"/>
                </a:spcAft>
              </a:pPr>
              <a:t>85</a:t>
            </a:fld>
            <a:endParaRPr lang="en-US">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72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2C9E296-077B-4C20-9CD0-9596650C77C4}" type="slidenum">
              <a:rPr lang="en-US">
                <a:latin typeface="Calibri" pitchFamily="34" charset="0"/>
              </a:rPr>
              <a:pPr defTabSz="912813" fontAlgn="base">
                <a:spcBef>
                  <a:spcPct val="0"/>
                </a:spcBef>
                <a:spcAft>
                  <a:spcPct val="0"/>
                </a:spcAft>
              </a:pPr>
              <a:t>86</a:t>
            </a:fld>
            <a:endParaRPr lang="en-US">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75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EC05A5B-948E-441B-AB4A-9C96D2502588}" type="slidenum">
              <a:rPr lang="en-US">
                <a:latin typeface="Calibri" pitchFamily="34" charset="0"/>
              </a:rPr>
              <a:pPr defTabSz="912813" fontAlgn="base">
                <a:spcBef>
                  <a:spcPct val="0"/>
                </a:spcBef>
                <a:spcAft>
                  <a:spcPct val="0"/>
                </a:spcAft>
              </a:pPr>
              <a:t>88</a:t>
            </a:fld>
            <a:endParaRPr lang="en-US">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77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71426B5A-71A7-4025-81EA-76B01C5A7AC4}" type="slidenum">
              <a:rPr lang="en-US">
                <a:latin typeface="Calibri" pitchFamily="34" charset="0"/>
              </a:rPr>
              <a:pPr defTabSz="912813" fontAlgn="base">
                <a:spcBef>
                  <a:spcPct val="0"/>
                </a:spcBef>
                <a:spcAft>
                  <a:spcPct val="0"/>
                </a:spcAft>
              </a:pPr>
              <a:t>89</a:t>
            </a:fld>
            <a:endParaRPr lang="en-US">
              <a:latin typeface="Calibri"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79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99AA193-1DCA-4EEA-A944-73B916816783}" type="slidenum">
              <a:rPr lang="en-US">
                <a:latin typeface="Calibri" pitchFamily="34" charset="0"/>
              </a:rPr>
              <a:pPr defTabSz="912813" fontAlgn="base">
                <a:spcBef>
                  <a:spcPct val="0"/>
                </a:spcBef>
                <a:spcAft>
                  <a:spcPct val="0"/>
                </a:spcAft>
              </a:pPr>
              <a:t>90</a:t>
            </a:fld>
            <a:endParaRPr lang="en-US">
              <a:latin typeface="Calibri"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81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DF5D420-E754-4A4E-BB96-D49471E119C9}" type="slidenum">
              <a:rPr lang="en-US">
                <a:latin typeface="Calibri" pitchFamily="34" charset="0"/>
              </a:rPr>
              <a:pPr defTabSz="912813" fontAlgn="base">
                <a:spcBef>
                  <a:spcPct val="0"/>
                </a:spcBef>
                <a:spcAft>
                  <a:spcPct val="0"/>
                </a:spcAft>
              </a:pPr>
              <a:t>91</a:t>
            </a:fld>
            <a:endParaRPr lang="en-US">
              <a:latin typeface="Calibri"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p:txBody>
      </p:sp>
      <p:sp>
        <p:nvSpPr>
          <p:cNvPr id="183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9B116775-AD37-446E-9D8B-0A1C98E760EE}" type="slidenum">
              <a:rPr lang="en-US">
                <a:latin typeface="Calibri" pitchFamily="34" charset="0"/>
              </a:rPr>
              <a:pPr defTabSz="912813" fontAlgn="base">
                <a:spcBef>
                  <a:spcPct val="0"/>
                </a:spcBef>
                <a:spcAft>
                  <a:spcPct val="0"/>
                </a:spcAft>
              </a:pPr>
              <a:t>92</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B585BA-E90B-4208-8A0C-A80B250C4FFA}" type="slidenum">
              <a:rPr lang="en-US" smtClean="0"/>
              <a:pPr>
                <a:defRPr/>
              </a:pPr>
              <a:t>16</a:t>
            </a:fld>
            <a:endParaRPr lang="en-US"/>
          </a:p>
        </p:txBody>
      </p:sp>
    </p:spTree>
    <p:extLst>
      <p:ext uri="{BB962C8B-B14F-4D97-AF65-F5344CB8AC3E}">
        <p14:creationId xmlns:p14="http://schemas.microsoft.com/office/powerpoint/2010/main" val="36654454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85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9DF2105-C6BB-4470-AB35-BC051EE04DDA}" type="slidenum">
              <a:rPr lang="en-US">
                <a:latin typeface="Calibri" pitchFamily="34" charset="0"/>
              </a:rPr>
              <a:pPr defTabSz="912813" fontAlgn="base">
                <a:spcBef>
                  <a:spcPct val="0"/>
                </a:spcBef>
                <a:spcAft>
                  <a:spcPct val="0"/>
                </a:spcAft>
              </a:pPr>
              <a:t>93</a:t>
            </a:fld>
            <a:endParaRPr lang="en-US">
              <a:latin typeface="Calibri"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87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CCC9591A-80FF-4E5F-96A3-E0A975E23F3A}" type="slidenum">
              <a:rPr lang="en-US">
                <a:latin typeface="Calibri" pitchFamily="34" charset="0"/>
              </a:rPr>
              <a:pPr defTabSz="912813" fontAlgn="base">
                <a:spcBef>
                  <a:spcPct val="0"/>
                </a:spcBef>
                <a:spcAft>
                  <a:spcPct val="0"/>
                </a:spcAft>
              </a:pPr>
              <a:t>94</a:t>
            </a:fld>
            <a:endParaRPr lang="en-US">
              <a:latin typeface="Calibri"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0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B258EA9-937B-4A5D-B144-26F7324E2BDF}" type="slidenum">
              <a:rPr lang="en-US">
                <a:latin typeface="Calibri" pitchFamily="34" charset="0"/>
              </a:rPr>
              <a:pPr defTabSz="912813" fontAlgn="base">
                <a:spcBef>
                  <a:spcPct val="0"/>
                </a:spcBef>
                <a:spcAft>
                  <a:spcPct val="0"/>
                </a:spcAft>
              </a:pPr>
              <a:t>96</a:t>
            </a:fld>
            <a:endParaRPr lang="en-US">
              <a:latin typeface="Calibri"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92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7FB70A2-9671-4440-84A6-FC886C82C573}" type="slidenum">
              <a:rPr lang="en-US">
                <a:latin typeface="Calibri" pitchFamily="34" charset="0"/>
              </a:rPr>
              <a:pPr defTabSz="912813" fontAlgn="base">
                <a:spcBef>
                  <a:spcPct val="0"/>
                </a:spcBef>
                <a:spcAft>
                  <a:spcPct val="0"/>
                </a:spcAft>
              </a:pPr>
              <a:t>97</a:t>
            </a:fld>
            <a:endParaRPr lang="en-US">
              <a:latin typeface="Calibri"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4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8F926A9-4210-4BBC-8CDE-84FB3241FB5C}" type="slidenum">
              <a:rPr lang="en-US">
                <a:latin typeface="Calibri" pitchFamily="34" charset="0"/>
              </a:rPr>
              <a:pPr defTabSz="912813" fontAlgn="base">
                <a:spcBef>
                  <a:spcPct val="0"/>
                </a:spcBef>
                <a:spcAft>
                  <a:spcPct val="0"/>
                </a:spcAft>
              </a:pPr>
              <a:t>98</a:t>
            </a:fld>
            <a:endParaRPr lang="en-US">
              <a:latin typeface="Calibri"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96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032A9D4-D65B-486A-960C-8FA7066A7638}" type="slidenum">
              <a:rPr lang="en-US">
                <a:latin typeface="Calibri" pitchFamily="34" charset="0"/>
              </a:rPr>
              <a:pPr defTabSz="912813" fontAlgn="base">
                <a:spcBef>
                  <a:spcPct val="0"/>
                </a:spcBef>
                <a:spcAft>
                  <a:spcPct val="0"/>
                </a:spcAft>
              </a:pPr>
              <a:t>99</a:t>
            </a:fld>
            <a:endParaRPr lang="en-US">
              <a:latin typeface="Calibri"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8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526F4BEA-4DCF-4F80-93C7-D7E36E329F07}" type="slidenum">
              <a:rPr lang="en-US">
                <a:latin typeface="Calibri" pitchFamily="34" charset="0"/>
              </a:rPr>
              <a:pPr defTabSz="912813" fontAlgn="base">
                <a:spcBef>
                  <a:spcPct val="0"/>
                </a:spcBef>
                <a:spcAft>
                  <a:spcPct val="0"/>
                </a:spcAft>
              </a:pPr>
              <a:t>100</a:t>
            </a:fld>
            <a:endParaRPr lang="en-US">
              <a:latin typeface="Calibri"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defTabSz="914391" fontAlgn="auto">
              <a:spcBef>
                <a:spcPts val="0"/>
              </a:spcBef>
              <a:spcAft>
                <a:spcPts val="0"/>
              </a:spcAft>
              <a:defRPr/>
            </a:pPr>
            <a:endParaRPr lang="en-US" dirty="0" smtClean="0"/>
          </a:p>
        </p:txBody>
      </p:sp>
      <p:sp>
        <p:nvSpPr>
          <p:cNvPr id="200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2C724FDE-9994-49D5-A712-829D65853C26}" type="slidenum">
              <a:rPr lang="en-US">
                <a:latin typeface="Calibri" pitchFamily="34" charset="0"/>
              </a:rPr>
              <a:pPr defTabSz="912813" fontAlgn="base">
                <a:spcBef>
                  <a:spcPct val="0"/>
                </a:spcBef>
                <a:spcAft>
                  <a:spcPct val="0"/>
                </a:spcAft>
              </a:pPr>
              <a:t>101</a:t>
            </a:fld>
            <a:endParaRPr lang="en-US">
              <a:latin typeface="Calibri"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defTabSz="914391" fontAlgn="auto">
              <a:spcBef>
                <a:spcPts val="0"/>
              </a:spcBef>
              <a:spcAft>
                <a:spcPts val="0"/>
              </a:spcAft>
              <a:buFontTx/>
              <a:buNone/>
              <a:defRPr/>
            </a:pPr>
            <a:endParaRPr lang="en-US" dirty="0" smtClean="0"/>
          </a:p>
        </p:txBody>
      </p:sp>
      <p:sp>
        <p:nvSpPr>
          <p:cNvPr id="202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DBBB11C2-710B-4F8B-AA47-6620611868D4}" type="slidenum">
              <a:rPr lang="en-US">
                <a:latin typeface="Calibri" pitchFamily="34" charset="0"/>
              </a:rPr>
              <a:pPr defTabSz="912813" fontAlgn="base">
                <a:spcBef>
                  <a:spcPct val="0"/>
                </a:spcBef>
                <a:spcAft>
                  <a:spcPct val="0"/>
                </a:spcAft>
              </a:pPr>
              <a:t>102</a:t>
            </a:fld>
            <a:endParaRPr lang="en-US">
              <a:latin typeface="Calibri"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7500" lnSpcReduction="20000"/>
          </a:bodyPr>
          <a:lstStyle/>
          <a:p>
            <a:pPr defTabSz="914391" fontAlgn="auto">
              <a:spcBef>
                <a:spcPts val="0"/>
              </a:spcBef>
              <a:spcAft>
                <a:spcPts val="0"/>
              </a:spcAft>
              <a:defRPr/>
            </a:pPr>
            <a:endParaRPr lang="en-US" dirty="0" smtClean="0"/>
          </a:p>
        </p:txBody>
      </p:sp>
      <p:sp>
        <p:nvSpPr>
          <p:cNvPr id="204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A02B196C-FCC1-4F58-BB61-CC7BB0F4D662}" type="slidenum">
              <a:rPr lang="en-US">
                <a:latin typeface="Calibri" pitchFamily="34" charset="0"/>
              </a:rPr>
              <a:pPr defTabSz="912813" fontAlgn="base">
                <a:spcBef>
                  <a:spcPct val="0"/>
                </a:spcBef>
                <a:spcAft>
                  <a:spcPct val="0"/>
                </a:spcAft>
              </a:pPr>
              <a:t>103</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FB3A504-49B8-4248-80ED-97165DCB0D3F}" type="slidenum">
              <a:rPr lang="en-US">
                <a:latin typeface="Calibri" pitchFamily="34" charset="0"/>
              </a:rPr>
              <a:pPr defTabSz="912813" fontAlgn="base">
                <a:spcBef>
                  <a:spcPct val="0"/>
                </a:spcBef>
                <a:spcAft>
                  <a:spcPct val="0"/>
                </a:spcAft>
              </a:pPr>
              <a:t>17</a:t>
            </a:fld>
            <a:endParaRPr lang="en-US">
              <a:latin typeface="Calibri"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defTabSz="914391" fontAlgn="auto">
              <a:spcBef>
                <a:spcPts val="0"/>
              </a:spcBef>
              <a:spcAft>
                <a:spcPts val="0"/>
              </a:spcAft>
              <a:defRPr/>
            </a:pPr>
            <a:endParaRPr lang="en-US" dirty="0" smtClean="0"/>
          </a:p>
        </p:txBody>
      </p:sp>
      <p:sp>
        <p:nvSpPr>
          <p:cNvPr id="206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9A73108-4F31-45AB-877E-97824342391B}" type="slidenum">
              <a:rPr lang="en-US">
                <a:latin typeface="Calibri" pitchFamily="34" charset="0"/>
              </a:rPr>
              <a:pPr defTabSz="912813" fontAlgn="base">
                <a:spcBef>
                  <a:spcPct val="0"/>
                </a:spcBef>
                <a:spcAft>
                  <a:spcPct val="0"/>
                </a:spcAft>
              </a:pPr>
              <a:t>104</a:t>
            </a:fld>
            <a:endParaRPr lang="en-US">
              <a:latin typeface="Calibri"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defTabSz="914391" fontAlgn="auto">
              <a:spcBef>
                <a:spcPts val="0"/>
              </a:spcBef>
              <a:spcAft>
                <a:spcPts val="0"/>
              </a:spcAft>
              <a:defRPr/>
            </a:pPr>
            <a:endParaRPr lang="en-US" dirty="0"/>
          </a:p>
        </p:txBody>
      </p:sp>
      <p:sp>
        <p:nvSpPr>
          <p:cNvPr id="209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2730ABBC-582C-417A-9583-4B919C8F6FE4}" type="slidenum">
              <a:rPr lang="en-US">
                <a:latin typeface="Calibri" pitchFamily="34" charset="0"/>
              </a:rPr>
              <a:pPr defTabSz="912813" fontAlgn="base">
                <a:spcBef>
                  <a:spcPct val="0"/>
                </a:spcBef>
                <a:spcAft>
                  <a:spcPct val="0"/>
                </a:spcAft>
              </a:pPr>
              <a:t>106</a:t>
            </a:fld>
            <a:endParaRPr lang="en-US">
              <a:latin typeface="Calibri"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15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03F7EAD-4336-4C7D-B323-7E54B2B86D84}" type="slidenum">
              <a:rPr lang="en-US">
                <a:latin typeface="Arial" pitchFamily="34" charset="0"/>
              </a:rPr>
              <a:pPr defTabSz="912813" fontAlgn="base">
                <a:spcBef>
                  <a:spcPct val="0"/>
                </a:spcBef>
                <a:spcAft>
                  <a:spcPct val="0"/>
                </a:spcAft>
              </a:pPr>
              <a:t>110</a:t>
            </a:fld>
            <a:endParaRPr lang="en-US">
              <a:latin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22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6AE218B-6DDB-4A22-A358-191C298EDA2D}" type="slidenum">
              <a:rPr lang="en-US">
                <a:latin typeface="Arial" pitchFamily="34" charset="0"/>
              </a:rPr>
              <a:pPr defTabSz="912813" fontAlgn="base">
                <a:spcBef>
                  <a:spcPct val="0"/>
                </a:spcBef>
                <a:spcAft>
                  <a:spcPct val="0"/>
                </a:spcAft>
              </a:pPr>
              <a:t>116</a:t>
            </a:fld>
            <a:endParaRPr lang="en-US">
              <a:latin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24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A1B2B33-6FFF-415A-A8E6-CA0C07FBFECD}" type="slidenum">
              <a:rPr lang="en-US">
                <a:latin typeface="Arial" pitchFamily="34" charset="0"/>
              </a:rPr>
              <a:pPr defTabSz="912813" fontAlgn="base">
                <a:spcBef>
                  <a:spcPct val="0"/>
                </a:spcBef>
                <a:spcAft>
                  <a:spcPct val="0"/>
                </a:spcAft>
              </a:pPr>
              <a:t>117</a:t>
            </a:fld>
            <a:endParaRPr lang="en-US">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6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E80356D1-D2EF-4FF9-87AE-303D1086413B}" type="slidenum">
              <a:rPr lang="en-US">
                <a:latin typeface="Calibri" pitchFamily="34" charset="0"/>
              </a:rPr>
              <a:pPr defTabSz="912813" fontAlgn="base">
                <a:spcBef>
                  <a:spcPct val="0"/>
                </a:spcBef>
                <a:spcAft>
                  <a:spcPct val="0"/>
                </a:spcAft>
              </a:pPr>
              <a:t>118</a:t>
            </a:fld>
            <a:endParaRPr lang="en-US">
              <a:latin typeface="Calibri"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83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92E8F9BD-DBDD-42F6-A54F-FB695F73D28A}" type="slidenum">
              <a:rPr lang="en-US">
                <a:latin typeface="Calibri" pitchFamily="34" charset="0"/>
              </a:rPr>
              <a:pPr defTabSz="912813" fontAlgn="base">
                <a:spcBef>
                  <a:spcPct val="0"/>
                </a:spcBef>
                <a:spcAft>
                  <a:spcPct val="0"/>
                </a:spcAft>
              </a:pPr>
              <a:t>119</a:t>
            </a:fld>
            <a:endParaRPr lang="en-US">
              <a:latin typeface="Calibri"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3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2DF4570D-A32A-41B5-9847-9426D25B1D67}" type="slidenum">
              <a:rPr lang="en-US">
                <a:latin typeface="Calibri" pitchFamily="34" charset="0"/>
              </a:rPr>
              <a:pPr defTabSz="912813" fontAlgn="base">
                <a:spcBef>
                  <a:spcPct val="0"/>
                </a:spcBef>
                <a:spcAft>
                  <a:spcPct val="0"/>
                </a:spcAft>
              </a:pPr>
              <a:t>123</a:t>
            </a:fld>
            <a:endParaRPr lang="en-US">
              <a:latin typeface="Calibri"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7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7D49A67-2216-4921-B814-97D599193178}" type="slidenum">
              <a:rPr lang="en-US">
                <a:latin typeface="Arial" pitchFamily="34" charset="0"/>
              </a:rPr>
              <a:pPr defTabSz="912813" fontAlgn="base">
                <a:spcBef>
                  <a:spcPct val="0"/>
                </a:spcBef>
                <a:spcAft>
                  <a:spcPct val="0"/>
                </a:spcAft>
              </a:pPr>
              <a:t>126</a:t>
            </a:fld>
            <a:endParaRPr lang="en-US">
              <a:latin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40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A51585B-AEDC-4C06-BB6F-8A0DFF48C4A2}" type="slidenum">
              <a:rPr lang="en-US">
                <a:latin typeface="Calibri" pitchFamily="34" charset="0"/>
              </a:rPr>
              <a:pPr defTabSz="912813" fontAlgn="base">
                <a:spcBef>
                  <a:spcPct val="0"/>
                </a:spcBef>
                <a:spcAft>
                  <a:spcPct val="0"/>
                </a:spcAft>
              </a:pPr>
              <a:t>128</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E80D5CD-C45B-4917-A9FD-BF04E45F9895}" type="slidenum">
              <a:rPr lang="en-US">
                <a:latin typeface="Calibri" pitchFamily="34" charset="0"/>
              </a:rPr>
              <a:pPr defTabSz="912813" fontAlgn="base">
                <a:spcBef>
                  <a:spcPct val="0"/>
                </a:spcBef>
                <a:spcAft>
                  <a:spcPct val="0"/>
                </a:spcAft>
              </a:pPr>
              <a:t>18</a:t>
            </a:fld>
            <a:endParaRPr lang="en-US">
              <a:latin typeface="Calibri"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42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C66A7147-0AFC-4848-80F7-804F9E401CB5}" type="slidenum">
              <a:rPr lang="en-US">
                <a:latin typeface="Calibri" pitchFamily="34" charset="0"/>
              </a:rPr>
              <a:pPr defTabSz="912813" fontAlgn="base">
                <a:spcBef>
                  <a:spcPct val="0"/>
                </a:spcBef>
                <a:spcAft>
                  <a:spcPct val="0"/>
                </a:spcAft>
              </a:pPr>
              <a:t>129</a:t>
            </a:fld>
            <a:endParaRPr lang="en-US">
              <a:latin typeface="Calibri"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5710722-075F-42C9-9857-C317A801B638}" type="slidenum">
              <a:rPr lang="en-US">
                <a:latin typeface="Calibri" pitchFamily="34" charset="0"/>
              </a:rPr>
              <a:pPr defTabSz="912813" fontAlgn="base">
                <a:spcBef>
                  <a:spcPct val="0"/>
                </a:spcBef>
                <a:spcAft>
                  <a:spcPct val="0"/>
                </a:spcAft>
              </a:pPr>
              <a:t>139</a:t>
            </a:fld>
            <a:endParaRPr lang="en-US">
              <a:latin typeface="Calibri"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0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AF249CBE-D734-41A0-AAFF-BBCE9686292B}" type="slidenum">
              <a:rPr lang="en-US">
                <a:latin typeface="Calibri" pitchFamily="34" charset="0"/>
              </a:rPr>
              <a:pPr defTabSz="912813" fontAlgn="base">
                <a:spcBef>
                  <a:spcPct val="0"/>
                </a:spcBef>
                <a:spcAft>
                  <a:spcPct val="0"/>
                </a:spcAft>
              </a:pPr>
              <a:t>144</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914391" fontAlgn="auto">
              <a:spcBef>
                <a:spcPts val="0"/>
              </a:spcBef>
              <a:spcAft>
                <a:spcPts val="0"/>
              </a:spcAft>
              <a:defRPr/>
            </a:pPr>
            <a:endParaRPr lang="en-US"/>
          </a:p>
        </p:txBody>
      </p:sp>
      <p:sp>
        <p:nvSpPr>
          <p:cNvPr id="5"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914391" fontAlgn="auto">
              <a:spcBef>
                <a:spcPts val="0"/>
              </a:spcBef>
              <a:spcAft>
                <a:spcPts val="0"/>
              </a:spcAft>
              <a:defRPr/>
            </a:pPr>
            <a:endParaRPr lang="en-US"/>
          </a:p>
        </p:txBody>
      </p:sp>
      <p:sp>
        <p:nvSpPr>
          <p:cNvPr id="6" name="Rectangle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914391" fontAlgn="auto">
              <a:spcBef>
                <a:spcPts val="0"/>
              </a:spcBef>
              <a:spcAft>
                <a:spcPts val="0"/>
              </a:spcAft>
              <a:defRPr/>
            </a:pPr>
            <a:endParaRPr lang="en-US"/>
          </a:p>
        </p:txBody>
      </p:sp>
      <p:sp>
        <p:nvSpPr>
          <p:cNvPr id="7"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914391" fontAlgn="auto">
              <a:spcBef>
                <a:spcPts val="0"/>
              </a:spcBef>
              <a:spcAft>
                <a:spcPts val="0"/>
              </a:spcAft>
              <a:defRPr/>
            </a:pPr>
            <a:endParaRPr lang="en-US"/>
          </a:p>
        </p:txBody>
      </p:sp>
      <p:sp>
        <p:nvSpPr>
          <p:cNvPr id="8" name="Title 7"/>
          <p:cNvSpPr>
            <a:spLocks noGrp="1"/>
          </p:cNvSpPr>
          <p:nvPr>
            <p:ph type="ctrTitle"/>
          </p:nvPr>
        </p:nvSpPr>
        <p:spPr>
          <a:xfrm>
            <a:off x="1219200" y="3886201"/>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196" indent="0" algn="ctr">
              <a:buNone/>
            </a:lvl2pPr>
            <a:lvl3pPr marL="914391" indent="0" algn="ctr">
              <a:buNone/>
            </a:lvl3pPr>
            <a:lvl4pPr marL="1371587" indent="0" algn="ctr">
              <a:buNone/>
            </a:lvl4pPr>
            <a:lvl5pPr marL="1828782" indent="0" algn="ctr">
              <a:buNone/>
            </a:lvl5pPr>
            <a:lvl6pPr marL="2285978" indent="0" algn="ctr">
              <a:buNone/>
            </a:lvl6pPr>
            <a:lvl7pPr marL="2743173" indent="0" algn="ctr">
              <a:buNone/>
            </a:lvl7pPr>
            <a:lvl8pPr marL="3200368" indent="0" algn="ctr">
              <a:buNone/>
            </a:lvl8pPr>
            <a:lvl9pPr marL="3657563"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smtClean="0"/>
            </a:lvl1pPr>
          </a:lstStyle>
          <a:p>
            <a:pPr>
              <a:defRPr/>
            </a:pPr>
            <a:fld id="{EFA36760-ECAE-46D6-9D77-36DFA3A3CA8D}" type="datetime1">
              <a:rPr lang="en-US"/>
              <a:pPr>
                <a:defRPr/>
              </a:pPr>
              <a:t>5/18/2011</a:t>
            </a:fld>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B78B7587-14FD-414B-9D4B-DF0F911DEFBB}" type="slidenum">
              <a:rPr lang="en-US"/>
              <a:pPr>
                <a:defRPr/>
              </a:pPr>
              <a:t>‹#›</a:t>
            </a:fld>
            <a:endParaRPr lang="en-US"/>
          </a:p>
        </p:txBody>
      </p:sp>
    </p:spTree>
    <p:extLst>
      <p:ext uri="{BB962C8B-B14F-4D97-AF65-F5344CB8AC3E}">
        <p14:creationId xmlns:p14="http://schemas.microsoft.com/office/powerpoint/2010/main" val="318800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9882FC5-2545-49F2-B743-A4837660AFFA}" type="datetime1">
              <a:rPr lang="en-US"/>
              <a:pPr>
                <a:defRPr/>
              </a:pPr>
              <a:t>5/18/2011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8018C20-9D7F-46A2-A1B8-CB167ED07BF0}" type="slidenum">
              <a:rPr lang="en-US"/>
              <a:pPr>
                <a:defRPr/>
              </a:pPr>
              <a:t>‹#›</a:t>
            </a:fld>
            <a:endParaRPr lang="en-US"/>
          </a:p>
        </p:txBody>
      </p:sp>
    </p:spTree>
    <p:extLst>
      <p:ext uri="{BB962C8B-B14F-4D97-AF65-F5344CB8AC3E}">
        <p14:creationId xmlns:p14="http://schemas.microsoft.com/office/powerpoint/2010/main" val="48536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lIns="91439" tIns="45719" rIns="91439" bIns="45719"/>
          <a:lstStyle/>
          <a:p>
            <a:pPr defTabSz="914391" fontAlgn="auto">
              <a:spcBef>
                <a:spcPts val="0"/>
              </a:spcBef>
              <a:spcAft>
                <a:spcPts val="0"/>
              </a:spcAft>
              <a:defRPr/>
            </a:pPr>
            <a:endParaRPr lang="en-US">
              <a:latin typeface="+mn-lt"/>
              <a:cs typeface="+mn-cs"/>
            </a:endParaRPr>
          </a:p>
        </p:txBody>
      </p:sp>
      <p:sp>
        <p:nvSpPr>
          <p:cNvPr id="5" name="Isosceles Triangle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914391" fontAlgn="auto">
              <a:spcBef>
                <a:spcPts val="0"/>
              </a:spcBef>
              <a:spcAft>
                <a:spcPts val="0"/>
              </a:spcAft>
              <a:defRPr/>
            </a:pPr>
            <a:endParaRPr lang="en-US"/>
          </a:p>
        </p:txBody>
      </p:sp>
      <p:sp>
        <p:nvSpPr>
          <p:cNvPr id="6" name="Straight Connector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lIns="91439" tIns="45719" rIns="91439" bIns="45719"/>
          <a:lstStyle/>
          <a:p>
            <a:pPr defTabSz="914391" fontAlgn="auto">
              <a:spcBef>
                <a:spcPts val="0"/>
              </a:spcBef>
              <a:spcAft>
                <a:spcPts val="0"/>
              </a:spcAft>
              <a:defRPr/>
            </a:pPr>
            <a:endParaRPr lang="en-US">
              <a:latin typeface="+mn-lt"/>
              <a:cs typeface="+mn-cs"/>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D1AA55A-CDBE-4051-978A-A461ADF4BC44}" type="datetime1">
              <a:rPr lang="en-US"/>
              <a:pPr>
                <a:defRPr/>
              </a:pPr>
              <a:t>5/18/2011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AAAF94-B262-4C81-90D3-B8F0297A9815}" type="slidenum">
              <a:rPr lang="en-US"/>
              <a:pPr>
                <a:defRPr/>
              </a:pPr>
              <a:t>‹#›</a:t>
            </a:fld>
            <a:endParaRPr lang="en-US"/>
          </a:p>
        </p:txBody>
      </p:sp>
    </p:spTree>
    <p:extLst>
      <p:ext uri="{BB962C8B-B14F-4D97-AF65-F5344CB8AC3E}">
        <p14:creationId xmlns:p14="http://schemas.microsoft.com/office/powerpoint/2010/main" val="114481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7D4EC52-5E80-4EC3-8F37-A941DFEE7113}" type="datetime1">
              <a:rPr lang="en-US"/>
              <a:pPr>
                <a:defRPr/>
              </a:pPr>
              <a:t>5/18/2011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A216C96-642A-4990-94B3-6C03096F366E}" type="slidenum">
              <a:rPr lang="en-US"/>
              <a:pPr>
                <a:defRPr/>
              </a:pPr>
              <a:t>‹#›</a:t>
            </a:fld>
            <a:endParaRPr lang="en-US"/>
          </a:p>
        </p:txBody>
      </p:sp>
    </p:spTree>
    <p:extLst>
      <p:ext uri="{BB962C8B-B14F-4D97-AF65-F5344CB8AC3E}">
        <p14:creationId xmlns:p14="http://schemas.microsoft.com/office/powerpoint/2010/main" val="194650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914391" fontAlgn="auto">
              <a:spcBef>
                <a:spcPts val="0"/>
              </a:spcBef>
              <a:spcAft>
                <a:spcPts val="0"/>
              </a:spcAft>
              <a:defRPr/>
            </a:pPr>
            <a:endParaRPr lang="en-US"/>
          </a:p>
        </p:txBody>
      </p:sp>
      <p:sp>
        <p:nvSpPr>
          <p:cNvPr id="5" name="Rectangle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914391"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1"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4CF4FEF0-2B35-4084-9DA5-3143F2779108}" type="datetime1">
              <a:rPr lang="en-US"/>
              <a:pPr>
                <a:defRPr/>
              </a:pPr>
              <a:t>5/18/2011</a:t>
            </a:fld>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04E9ED9B-3002-4C7F-8F10-400D9290E827}" type="slidenum">
              <a:rPr lang="en-US"/>
              <a:pPr>
                <a:defRPr/>
              </a:pPr>
              <a:t>‹#›</a:t>
            </a:fld>
            <a:endParaRPr lang="en-US"/>
          </a:p>
        </p:txBody>
      </p:sp>
    </p:spTree>
    <p:extLst>
      <p:ext uri="{BB962C8B-B14F-4D97-AF65-F5344CB8AC3E}">
        <p14:creationId xmlns:p14="http://schemas.microsoft.com/office/powerpoint/2010/main" val="22099769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B31B140-16F2-4208-AC1F-9B05EE4D46A4}" type="datetime1">
              <a:rPr lang="en-US"/>
              <a:pPr>
                <a:defRPr/>
              </a:pPr>
              <a:t>5/18/2011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2394800-5710-4F1E-A17E-8AA3F77F53EB}" type="slidenum">
              <a:rPr lang="en-US"/>
              <a:pPr>
                <a:defRPr/>
              </a:pPr>
              <a:t>‹#›</a:t>
            </a:fld>
            <a:endParaRPr lang="en-US"/>
          </a:p>
        </p:txBody>
      </p:sp>
    </p:spTree>
    <p:extLst>
      <p:ext uri="{BB962C8B-B14F-4D97-AF65-F5344CB8AC3E}">
        <p14:creationId xmlns:p14="http://schemas.microsoft.com/office/powerpoint/2010/main" val="283924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1"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1"/>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1" y="2133601"/>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BAD85C2A-BECC-40B9-95A6-1E33B5B0D860}" type="datetime1">
              <a:rPr lang="en-US"/>
              <a:pPr>
                <a:defRPr/>
              </a:pPr>
              <a:t>5/18/2011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CA1EE812-212E-4585-98DF-6CE17BF7A9B2}" type="slidenum">
              <a:rPr lang="en-US"/>
              <a:pPr>
                <a:defRPr/>
              </a:pPr>
              <a:t>‹#›</a:t>
            </a:fld>
            <a:endParaRPr lang="en-US"/>
          </a:p>
        </p:txBody>
      </p:sp>
    </p:spTree>
    <p:extLst>
      <p:ext uri="{BB962C8B-B14F-4D97-AF65-F5344CB8AC3E}">
        <p14:creationId xmlns:p14="http://schemas.microsoft.com/office/powerpoint/2010/main" val="3526935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914391"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505E3CFC-70B8-485B-8FA2-5DBCA3E94CE9}" type="datetime1">
              <a:rPr lang="en-US"/>
              <a:pPr>
                <a:defRPr/>
              </a:pPr>
              <a:t>5/18/2011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F6EE90C-2518-4090-A870-7B416FCE84F0}" type="slidenum">
              <a:rPr lang="en-US"/>
              <a:pPr>
                <a:defRPr/>
              </a:pPr>
              <a:t>‹#›</a:t>
            </a:fld>
            <a:endParaRPr lang="en-US"/>
          </a:p>
        </p:txBody>
      </p:sp>
    </p:spTree>
    <p:extLst>
      <p:ext uri="{BB962C8B-B14F-4D97-AF65-F5344CB8AC3E}">
        <p14:creationId xmlns:p14="http://schemas.microsoft.com/office/powerpoint/2010/main" val="136098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lIns="91439" tIns="45719" rIns="91439" bIns="45719"/>
          <a:lstStyle/>
          <a:p>
            <a:pPr defTabSz="914391" fontAlgn="auto">
              <a:spcBef>
                <a:spcPts val="0"/>
              </a:spcBef>
              <a:spcAft>
                <a:spcPts val="0"/>
              </a:spcAft>
              <a:defRPr/>
            </a:pPr>
            <a:endParaRPr lang="en-US">
              <a:latin typeface="+mn-lt"/>
              <a:cs typeface="+mn-cs"/>
            </a:endParaRPr>
          </a:p>
        </p:txBody>
      </p:sp>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914391"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B6F3BD37-0C6E-4D65-B9A9-BD66A8CE0D9B}" type="datetime1">
              <a:rPr lang="en-US"/>
              <a:pPr>
                <a:defRPr/>
              </a:pPr>
              <a:t>5/18/2011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4913D16C-CF40-4E4A-A166-89503FAD4A1A}" type="slidenum">
              <a:rPr lang="en-US"/>
              <a:pPr>
                <a:defRPr/>
              </a:pPr>
              <a:t>‹#›</a:t>
            </a:fld>
            <a:endParaRPr lang="en-US"/>
          </a:p>
        </p:txBody>
      </p:sp>
    </p:spTree>
    <p:extLst>
      <p:ext uri="{BB962C8B-B14F-4D97-AF65-F5344CB8AC3E}">
        <p14:creationId xmlns:p14="http://schemas.microsoft.com/office/powerpoint/2010/main" val="313222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lIns="91439" tIns="45719" rIns="91439" bIns="45719"/>
          <a:lstStyle/>
          <a:p>
            <a:pPr defTabSz="914391" fontAlgn="auto">
              <a:spcBef>
                <a:spcPts val="0"/>
              </a:spcBef>
              <a:spcAft>
                <a:spcPts val="0"/>
              </a:spcAft>
              <a:defRPr/>
            </a:pPr>
            <a:endParaRPr lang="en-US">
              <a:latin typeface="+mn-lt"/>
              <a:cs typeface="+mn-cs"/>
            </a:endParaRPr>
          </a:p>
        </p:txBody>
      </p:sp>
      <p:sp>
        <p:nvSpPr>
          <p:cNvPr id="6" name="Straight Connector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lIns="91439" tIns="45719" rIns="91439" bIns="45719"/>
          <a:lstStyle/>
          <a:p>
            <a:pPr defTabSz="914391" fontAlgn="auto">
              <a:spcBef>
                <a:spcPts val="0"/>
              </a:spcBef>
              <a:spcAft>
                <a:spcPts val="0"/>
              </a:spcAft>
              <a:defRPr/>
            </a:pPr>
            <a:endParaRPr lang="en-US" dirty="0">
              <a:latin typeface="+mn-lt"/>
              <a:cs typeface="+mn-cs"/>
            </a:endParaRPr>
          </a:p>
        </p:txBody>
      </p:sp>
      <p:sp>
        <p:nvSpPr>
          <p:cNvPr id="7"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914391" fontAlgn="auto">
              <a:spcBef>
                <a:spcPts val="0"/>
              </a:spcBef>
              <a:spcAft>
                <a:spcPts val="0"/>
              </a:spcAft>
              <a:defRPr/>
            </a:pPr>
            <a:endParaRPr lang="en-US"/>
          </a:p>
        </p:txBody>
      </p:sp>
      <p:sp>
        <p:nvSpPr>
          <p:cNvPr id="2" name="Title 1"/>
          <p:cNvSpPr>
            <a:spLocks noGrp="1"/>
          </p:cNvSpPr>
          <p:nvPr>
            <p:ph type="title"/>
          </p:nvPr>
        </p:nvSpPr>
        <p:spPr>
          <a:xfrm>
            <a:off x="6324600" y="304801"/>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1"/>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E9B971CE-0CD2-4403-8058-A2D79CD92625}" type="datetime1">
              <a:rPr lang="en-US"/>
              <a:pPr>
                <a:defRPr/>
              </a:pPr>
              <a:t>5/18/2011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AC91B506-CCCD-4BA1-84B4-F83064430828}" type="slidenum">
              <a:rPr lang="en-US"/>
              <a:pPr>
                <a:defRPr/>
              </a:pPr>
              <a:t>‹#›</a:t>
            </a:fld>
            <a:endParaRPr lang="en-US"/>
          </a:p>
        </p:txBody>
      </p:sp>
    </p:spTree>
    <p:extLst>
      <p:ext uri="{BB962C8B-B14F-4D97-AF65-F5344CB8AC3E}">
        <p14:creationId xmlns:p14="http://schemas.microsoft.com/office/powerpoint/2010/main" val="3672759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lIns="91439" tIns="45719" rIns="91439" bIns="45719"/>
          <a:lstStyle/>
          <a:p>
            <a:pPr defTabSz="914391" fontAlgn="auto">
              <a:spcBef>
                <a:spcPts val="0"/>
              </a:spcBef>
              <a:spcAft>
                <a:spcPts val="0"/>
              </a:spcAft>
              <a:defRPr/>
            </a:pPr>
            <a:endParaRPr lang="en-US">
              <a:latin typeface="+mn-lt"/>
              <a:cs typeface="+mn-cs"/>
            </a:endParaRPr>
          </a:p>
        </p:txBody>
      </p:sp>
      <p:sp>
        <p:nvSpPr>
          <p:cNvPr id="6"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914391" fontAlgn="auto">
              <a:spcBef>
                <a:spcPts val="0"/>
              </a:spcBef>
              <a:spcAft>
                <a:spcPts val="0"/>
              </a:spcAft>
              <a:defRPr/>
            </a:pPr>
            <a:endParaRPr lang="en-US"/>
          </a:p>
        </p:txBody>
      </p:sp>
      <p:sp>
        <p:nvSpPr>
          <p:cNvPr id="7" name="Rectangle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914391" fontAlgn="auto">
              <a:spcBef>
                <a:spcPts val="0"/>
              </a:spcBef>
              <a:spcAft>
                <a:spcPts val="0"/>
              </a:spcAft>
              <a:defRPr/>
            </a:pPr>
            <a:endParaRPr lang="en-US"/>
          </a:p>
        </p:txBody>
      </p:sp>
      <p:sp>
        <p:nvSpPr>
          <p:cNvPr id="2" name="Title 1"/>
          <p:cNvSpPr>
            <a:spLocks noGrp="1"/>
          </p:cNvSpPr>
          <p:nvPr>
            <p:ph type="title"/>
          </p:nvPr>
        </p:nvSpPr>
        <p:spPr>
          <a:xfrm>
            <a:off x="457200" y="500857"/>
            <a:ext cx="8229600" cy="674688"/>
          </a:xfrm>
          <a:ln>
            <a:solidFill>
              <a:schemeClr val="accent1"/>
            </a:solidFill>
          </a:ln>
        </p:spPr>
        <p:txBody>
          <a:bodyPr lIns="274317"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1"/>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E8B84114-C8ED-42CB-8213-1F477E1CB20B}" type="datetime1">
              <a:rPr lang="en-US"/>
              <a:pPr>
                <a:defRPr/>
              </a:pPr>
              <a:t>5/18/2011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7B4EEBEB-C03D-41A4-BE30-68DF145A5DC0}" type="slidenum">
              <a:rPr lang="en-US"/>
              <a:pPr>
                <a:defRPr/>
              </a:pPr>
              <a:t>‹#›</a:t>
            </a:fld>
            <a:endParaRPr lang="en-US"/>
          </a:p>
        </p:txBody>
      </p:sp>
    </p:spTree>
    <p:extLst>
      <p:ext uri="{BB962C8B-B14F-4D97-AF65-F5344CB8AC3E}">
        <p14:creationId xmlns:p14="http://schemas.microsoft.com/office/powerpoint/2010/main" val="217311670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lIns="91439" tIns="45719" rIns="91439" bIns="45719"/>
          <a:lstStyle>
            <a:lvl1pPr algn="l" defTabSz="914391" eaLnBrk="1" fontAlgn="auto" latinLnBrk="0" hangingPunct="1">
              <a:spcBef>
                <a:spcPts val="0"/>
              </a:spcBef>
              <a:spcAft>
                <a:spcPts val="0"/>
              </a:spcAft>
              <a:defRPr kumimoji="0" sz="1400" smtClean="0">
                <a:solidFill>
                  <a:schemeClr val="tx2"/>
                </a:solidFill>
                <a:latin typeface="+mn-lt"/>
                <a:cs typeface="+mn-cs"/>
              </a:defRPr>
            </a:lvl1pPr>
          </a:lstStyle>
          <a:p>
            <a:pPr>
              <a:defRPr/>
            </a:pPr>
            <a:fld id="{3E6AA3CF-257C-4459-9604-B7ADCC8A4E1E}" type="datetime1">
              <a:rPr lang="en-US"/>
              <a:pPr>
                <a:defRPr/>
              </a:pPr>
              <a:t>5/18/2011</a:t>
            </a:fld>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lIns="91439" tIns="45719" rIns="91439" bIns="45719"/>
          <a:lstStyle>
            <a:lvl1pPr algn="r" defTabSz="914391"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lIns="91439" tIns="45719" rIns="91439" bIns="45719"/>
          <a:lstStyle>
            <a:lvl1pPr algn="l" defTabSz="914391" eaLnBrk="1" fontAlgn="auto" latinLnBrk="0" hangingPunct="1">
              <a:spcBef>
                <a:spcPts val="0"/>
              </a:spcBef>
              <a:spcAft>
                <a:spcPts val="0"/>
              </a:spcAft>
              <a:defRPr kumimoji="0" sz="1400" smtClean="0">
                <a:solidFill>
                  <a:schemeClr val="tx2"/>
                </a:solidFill>
                <a:latin typeface="+mn-lt"/>
                <a:cs typeface="+mn-cs"/>
              </a:defRPr>
            </a:lvl1pPr>
          </a:lstStyle>
          <a:p>
            <a:pPr>
              <a:defRPr/>
            </a:pPr>
            <a:fld id="{FEB095AA-DAE6-4AED-9885-31FB9A404ACD}" type="slidenum">
              <a:rPr lang="en-US"/>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lIns="91439" tIns="45719" rIns="91439" bIns="45719"/>
          <a:lstStyle/>
          <a:p>
            <a:pPr defTabSz="914391" fontAlgn="auto">
              <a:spcBef>
                <a:spcPts val="0"/>
              </a:spcBef>
              <a:spcAft>
                <a:spcPts val="0"/>
              </a:spcAft>
              <a:defRPr/>
            </a:pPr>
            <a:endParaRPr lang="en-US">
              <a:latin typeface="+mn-lt"/>
              <a:cs typeface="+mn-cs"/>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lIns="91439" tIns="45719" rIns="91439" bIns="45719"/>
          <a:lstStyle/>
          <a:p>
            <a:pPr defTabSz="914391" fontAlgn="auto">
              <a:spcBef>
                <a:spcPts val="0"/>
              </a:spcBef>
              <a:spcAft>
                <a:spcPts val="0"/>
              </a:spcAft>
              <a:defRPr/>
            </a:pPr>
            <a:endParaRPr lang="en-US">
              <a:latin typeface="+mn-lt"/>
              <a:cs typeface="+mn-cs"/>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914391"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31" r:id="rId1"/>
    <p:sldLayoutId id="2147483723" r:id="rId2"/>
    <p:sldLayoutId id="2147483732" r:id="rId3"/>
    <p:sldLayoutId id="2147483724" r:id="rId4"/>
    <p:sldLayoutId id="2147483725" r:id="rId5"/>
    <p:sldLayoutId id="2147483733" r:id="rId6"/>
    <p:sldLayoutId id="2147483734" r:id="rId7"/>
    <p:sldLayoutId id="2147483735" r:id="rId8"/>
    <p:sldLayoutId id="2147483736" r:id="rId9"/>
    <p:sldLayoutId id="2147483726" r:id="rId10"/>
    <p:sldLayoutId id="2147483737" r:id="rId11"/>
  </p:sldLayoutIdLst>
  <p:timing>
    <p:tnLst>
      <p:par>
        <p:cTn id="1" dur="indefinite" restart="never" nodeType="tmRoot"/>
      </p:par>
    </p:tnLst>
  </p:timing>
  <p:hf hdr="0" ftr="0" dt="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7013"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7013"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0013" indent="-227013"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04" indent="-182878"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782" indent="-182878"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60" indent="-182878"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38" indent="-182878"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96" algn="l" rtl="0" eaLnBrk="1" latinLnBrk="0" hangingPunct="1">
        <a:defRPr kumimoji="0" kern="1200">
          <a:solidFill>
            <a:schemeClr val="tx1"/>
          </a:solidFill>
          <a:latin typeface="+mn-lt"/>
          <a:ea typeface="+mn-ea"/>
          <a:cs typeface="+mn-cs"/>
        </a:defRPr>
      </a:lvl2pPr>
      <a:lvl3pPr marL="914391" algn="l" rtl="0" eaLnBrk="1" latinLnBrk="0" hangingPunct="1">
        <a:defRPr kumimoji="0" kern="1200">
          <a:solidFill>
            <a:schemeClr val="tx1"/>
          </a:solidFill>
          <a:latin typeface="+mn-lt"/>
          <a:ea typeface="+mn-ea"/>
          <a:cs typeface="+mn-cs"/>
        </a:defRPr>
      </a:lvl3pPr>
      <a:lvl4pPr marL="1371587" algn="l" rtl="0" eaLnBrk="1" latinLnBrk="0" hangingPunct="1">
        <a:defRPr kumimoji="0" kern="1200">
          <a:solidFill>
            <a:schemeClr val="tx1"/>
          </a:solidFill>
          <a:latin typeface="+mn-lt"/>
          <a:ea typeface="+mn-ea"/>
          <a:cs typeface="+mn-cs"/>
        </a:defRPr>
      </a:lvl4pPr>
      <a:lvl5pPr marL="1828782" algn="l" rtl="0" eaLnBrk="1" latinLnBrk="0" hangingPunct="1">
        <a:defRPr kumimoji="0" kern="1200">
          <a:solidFill>
            <a:schemeClr val="tx1"/>
          </a:solidFill>
          <a:latin typeface="+mn-lt"/>
          <a:ea typeface="+mn-ea"/>
          <a:cs typeface="+mn-cs"/>
        </a:defRPr>
      </a:lvl5pPr>
      <a:lvl6pPr marL="2285978" algn="l" rtl="0" eaLnBrk="1" latinLnBrk="0" hangingPunct="1">
        <a:defRPr kumimoji="0" kern="1200">
          <a:solidFill>
            <a:schemeClr val="tx1"/>
          </a:solidFill>
          <a:latin typeface="+mn-lt"/>
          <a:ea typeface="+mn-ea"/>
          <a:cs typeface="+mn-cs"/>
        </a:defRPr>
      </a:lvl6pPr>
      <a:lvl7pPr marL="2743173" algn="l" rtl="0" eaLnBrk="1" latinLnBrk="0" hangingPunct="1">
        <a:defRPr kumimoji="0" kern="1200">
          <a:solidFill>
            <a:schemeClr val="tx1"/>
          </a:solidFill>
          <a:latin typeface="+mn-lt"/>
          <a:ea typeface="+mn-ea"/>
          <a:cs typeface="+mn-cs"/>
        </a:defRPr>
      </a:lvl7pPr>
      <a:lvl8pPr marL="3200368" algn="l" rtl="0" eaLnBrk="1" latinLnBrk="0" hangingPunct="1">
        <a:defRPr kumimoji="0" kern="1200">
          <a:solidFill>
            <a:schemeClr val="tx1"/>
          </a:solidFill>
          <a:latin typeface="+mn-lt"/>
          <a:ea typeface="+mn-ea"/>
          <a:cs typeface="+mn-cs"/>
        </a:defRPr>
      </a:lvl8pPr>
      <a:lvl9pPr marL="365756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www.olloo.mn/modules.php?name=News&amp;file=friend&amp;op=FriendSend&amp;sid=8225" TargetMode="External"/><Relationship Id="rId2" Type="http://schemas.openxmlformats.org/officeDocument/2006/relationships/hyperlink" Target="http://www.olloo.mn/modules.php?name=News&amp;file=article&amp;catid=25&amp;sid=8225"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12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8" Type="http://schemas.openxmlformats.org/officeDocument/2006/relationships/hyperlink" Target="http://www.google.com/insights/search/#q=lakers, celtics,milwaukee bucks&amp;cmpt=q" TargetMode="External"/><Relationship Id="rId3" Type="http://schemas.openxmlformats.org/officeDocument/2006/relationships/hyperlink" Target="http://www.google.com/trends?q=Milwaukee+bucks&amp;ctab=0&amp;geo=all&amp;date=all&amp;sort=0" TargetMode="External"/><Relationship Id="rId7" Type="http://schemas.openxmlformats.org/officeDocument/2006/relationships/hyperlink" Target="http://www.google.com/trends?q=chelsea&amp;ctab=0&amp;geo=all&amp;date=all&amp;sort=0"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hyperlink" Target="http://www.google.com/trends?q=manchester+united&amp;ctab=0&amp;geo=all&amp;date=all" TargetMode="External"/><Relationship Id="rId5" Type="http://schemas.openxmlformats.org/officeDocument/2006/relationships/hyperlink" Target="http://www.google.com/trends?q=celtics&amp;ctab=0&amp;geo=all&amp;date=all&amp;sort=0" TargetMode="External"/><Relationship Id="rId4" Type="http://schemas.openxmlformats.org/officeDocument/2006/relationships/hyperlink" Target="http://www.google.com/trends?q=lakers&amp;ctab=0&amp;geo=all&amp;date=all&amp;sort=0" TargetMode="External"/><Relationship Id="rId9" Type="http://schemas.openxmlformats.org/officeDocument/2006/relationships/hyperlink" Target="http://www.google.com/insights/search/#q=arsenal,manchester united,chelsea&amp;cmpt=q"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1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wmf"/><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9.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50.png"/><Relationship Id="rId4" Type="http://schemas.openxmlformats.org/officeDocument/2006/relationships/image" Target="../media/image52.wmf"/></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9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86200"/>
            <a:ext cx="7315200" cy="990600"/>
          </a:xfrm>
        </p:spPr>
        <p:txBody>
          <a:bodyPr>
            <a:normAutofit fontScale="90000"/>
          </a:bodyPr>
          <a:lstStyle/>
          <a:p>
            <a:pPr fontAlgn="auto">
              <a:spcAft>
                <a:spcPts val="0"/>
              </a:spcAft>
              <a:defRPr/>
            </a:pPr>
            <a:r>
              <a:rPr lang="en-US" sz="2700" b="1" dirty="0" smtClean="0"/>
              <a:t>Design and Analysis of Large Scale Log Studies</a:t>
            </a:r>
            <a:r>
              <a:rPr lang="en-US" sz="2400" dirty="0" smtClean="0"/>
              <a:t/>
            </a:r>
            <a:br>
              <a:rPr lang="en-US" sz="2400" dirty="0" smtClean="0"/>
            </a:br>
            <a:r>
              <a:rPr lang="en-US" sz="1800" i="1" dirty="0" smtClean="0"/>
              <a:t>A CHI 2011 course</a:t>
            </a:r>
            <a:br>
              <a:rPr lang="en-US" sz="1800" i="1" dirty="0" smtClean="0"/>
            </a:br>
            <a:r>
              <a:rPr lang="en-US" sz="1800" i="1" dirty="0" smtClean="0"/>
              <a:t>v11</a:t>
            </a:r>
            <a:endParaRPr lang="en-US" sz="2400" dirty="0"/>
          </a:p>
        </p:txBody>
      </p:sp>
      <p:sp>
        <p:nvSpPr>
          <p:cNvPr id="3" name="Subtitle 2"/>
          <p:cNvSpPr>
            <a:spLocks noGrp="1"/>
          </p:cNvSpPr>
          <p:nvPr>
            <p:ph type="subTitle" idx="1"/>
          </p:nvPr>
        </p:nvSpPr>
        <p:spPr/>
        <p:txBody>
          <a:bodyPr>
            <a:normAutofit fontScale="70000" lnSpcReduction="20000"/>
          </a:bodyPr>
          <a:lstStyle/>
          <a:p>
            <a:pPr fontAlgn="auto">
              <a:spcAft>
                <a:spcPts val="0"/>
              </a:spcAft>
              <a:buFont typeface="Wingdings 3"/>
              <a:buNone/>
              <a:defRPr/>
            </a:pPr>
            <a:r>
              <a:rPr lang="en-US" dirty="0" smtClean="0"/>
              <a:t>Susan </a:t>
            </a:r>
            <a:r>
              <a:rPr lang="en-US" dirty="0" err="1" smtClean="0"/>
              <a:t>Dumais</a:t>
            </a:r>
            <a:r>
              <a:rPr lang="en-US" dirty="0" smtClean="0"/>
              <a:t>, Robin Jeffries, Daniel M. Russell, Diane Tang, Jaime </a:t>
            </a:r>
            <a:r>
              <a:rPr lang="en-US" dirty="0" err="1" smtClean="0"/>
              <a:t>Teevan</a:t>
            </a:r>
            <a:endParaRPr lang="en-US" dirty="0" smtClean="0"/>
          </a:p>
          <a:p>
            <a:pPr fontAlgn="auto">
              <a:spcAft>
                <a:spcPts val="0"/>
              </a:spcAft>
              <a:buFont typeface="Wingdings 3"/>
              <a:buNone/>
              <a:defRPr/>
            </a:pPr>
            <a:r>
              <a:rPr lang="en-US" dirty="0" smtClean="0"/>
              <a:t>CHI Tutorial, May, 2011</a:t>
            </a:r>
            <a:endParaRPr lang="en-US" dirty="0"/>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702288F4-DD84-43C5-8F5D-A362B44DB8BD}" type="slidenum">
              <a:rPr lang="en-US">
                <a:solidFill>
                  <a:schemeClr val="tx2"/>
                </a:solidFill>
              </a:rPr>
              <a:pPr defTabSz="912813" fontAlgn="base">
                <a:spcBef>
                  <a:spcPct val="0"/>
                </a:spcBef>
                <a:spcAft>
                  <a:spcPct val="0"/>
                </a:spcAft>
              </a:pPr>
              <a:t>1</a:t>
            </a:fld>
            <a:endParaRPr lang="en-US">
              <a:solidFill>
                <a:schemeClr val="tx2"/>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dirty="0" smtClean="0">
                <a:latin typeface="Bookman Old Style" pitchFamily="18" charset="0"/>
              </a:rPr>
              <a:t>Audience Discussion  </a:t>
            </a:r>
          </a:p>
        </p:txBody>
      </p:sp>
      <p:sp>
        <p:nvSpPr>
          <p:cNvPr id="37890" name="Content Placeholder 2"/>
          <p:cNvSpPr>
            <a:spLocks noGrp="1"/>
          </p:cNvSpPr>
          <p:nvPr>
            <p:ph sz="quarter" idx="1"/>
          </p:nvPr>
        </p:nvSpPr>
        <p:spPr/>
        <p:txBody>
          <a:bodyPr/>
          <a:lstStyle/>
          <a:p>
            <a:r>
              <a:rPr lang="en-US" smtClean="0"/>
              <a:t>What kind of logs do you need to analyze? </a:t>
            </a:r>
          </a:p>
          <a:p>
            <a:endParaRPr lang="en-US" smtClean="0"/>
          </a:p>
          <a:p>
            <a:r>
              <a:rPr lang="en-US" smtClean="0"/>
              <a:t>What kinds of logs does your work generate?  </a:t>
            </a:r>
          </a:p>
          <a:p>
            <a:endParaRPr lang="en-US" smtClean="0"/>
          </a:p>
          <a:p>
            <a:r>
              <a:rPr lang="en-US" smtClean="0"/>
              <a:t>Open Discussion </a:t>
            </a:r>
          </a:p>
        </p:txBody>
      </p:sp>
      <p:sp>
        <p:nvSpPr>
          <p:cNvPr id="378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DA1CC15-14DE-407D-A4B5-7A3E65141E3E}" type="slidenum">
              <a:rPr lang="en-US">
                <a:solidFill>
                  <a:schemeClr val="tx2"/>
                </a:solidFill>
              </a:rPr>
              <a:pPr defTabSz="912813" fontAlgn="base">
                <a:spcBef>
                  <a:spcPct val="0"/>
                </a:spcBef>
                <a:spcAft>
                  <a:spcPct val="0"/>
                </a:spcAft>
              </a:pPr>
              <a:t>10</a:t>
            </a:fld>
            <a:endParaRPr lang="en-US">
              <a:solidFill>
                <a:schemeClr val="tx2"/>
              </a:solidFill>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dirty="0" smtClean="0">
                <a:latin typeface="Bookman Old Style" pitchFamily="18" charset="0"/>
              </a:rPr>
              <a:t>Using the Data Responsibly</a:t>
            </a:r>
          </a:p>
        </p:txBody>
      </p:sp>
      <p:sp>
        <p:nvSpPr>
          <p:cNvPr id="197634" name="Content Placeholder 2"/>
          <p:cNvSpPr>
            <a:spLocks noGrp="1"/>
          </p:cNvSpPr>
          <p:nvPr>
            <p:ph sz="quarter" idx="1"/>
          </p:nvPr>
        </p:nvSpPr>
        <p:spPr>
          <a:xfrm>
            <a:off x="457200" y="1443038"/>
            <a:ext cx="7926388" cy="4827587"/>
          </a:xfrm>
        </p:spPr>
        <p:txBody>
          <a:bodyPr/>
          <a:lstStyle/>
          <a:p>
            <a:r>
              <a:rPr lang="en-US" smtClean="0"/>
              <a:t>What data is collected and how it can be used?</a:t>
            </a:r>
          </a:p>
          <a:p>
            <a:pPr lvl="1"/>
            <a:r>
              <a:rPr lang="en-US" smtClean="0"/>
              <a:t>User agreements (terms of service)</a:t>
            </a:r>
          </a:p>
          <a:p>
            <a:pPr lvl="1"/>
            <a:r>
              <a:rPr lang="en-US" smtClean="0"/>
              <a:t>Emerging industry standards and best practices</a:t>
            </a:r>
          </a:p>
          <a:p>
            <a:r>
              <a:rPr lang="en-US" smtClean="0"/>
              <a:t>Trade-offs</a:t>
            </a:r>
          </a:p>
          <a:p>
            <a:pPr lvl="1"/>
            <a:r>
              <a:rPr lang="en-US" smtClean="0"/>
              <a:t>More data: </a:t>
            </a:r>
          </a:p>
          <a:p>
            <a:pPr lvl="2"/>
            <a:r>
              <a:rPr lang="en-US" smtClean="0"/>
              <a:t>More intrusive and potential privacy concerns, but also more useful for understanding interaction and improving systems</a:t>
            </a:r>
          </a:p>
          <a:p>
            <a:pPr lvl="1"/>
            <a:r>
              <a:rPr lang="en-US" smtClean="0"/>
              <a:t>Less data: </a:t>
            </a:r>
          </a:p>
          <a:p>
            <a:pPr lvl="2"/>
            <a:r>
              <a:rPr lang="en-US" smtClean="0"/>
              <a:t>Less intrusive, but less useful</a:t>
            </a:r>
          </a:p>
          <a:p>
            <a:r>
              <a:rPr lang="en-US" smtClean="0"/>
              <a:t>Risk, benefit, and trust</a:t>
            </a:r>
          </a:p>
          <a:p>
            <a:endParaRPr lang="en-US" smtClean="0"/>
          </a:p>
          <a:p>
            <a:endParaRPr lang="en-US" smtClean="0"/>
          </a:p>
        </p:txBody>
      </p:sp>
      <p:sp>
        <p:nvSpPr>
          <p:cNvPr id="1976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D79CDD03-365F-4CE9-9F24-660D00282D11}" type="slidenum">
              <a:rPr lang="en-US">
                <a:solidFill>
                  <a:schemeClr val="tx2"/>
                </a:solidFill>
              </a:rPr>
              <a:pPr defTabSz="912813" fontAlgn="base">
                <a:spcBef>
                  <a:spcPct val="0"/>
                </a:spcBef>
                <a:spcAft>
                  <a:spcPct val="0"/>
                </a:spcAft>
              </a:pPr>
              <a:t>100</a:t>
            </a:fld>
            <a:endParaRPr lang="en-US">
              <a:solidFill>
                <a:schemeClr val="tx2"/>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nvPr>
        </p:nvSpPr>
        <p:spPr/>
        <p:txBody>
          <a:bodyPr/>
          <a:lstStyle/>
          <a:p>
            <a:r>
              <a:rPr lang="en-US" dirty="0" smtClean="0">
                <a:latin typeface="Bookman Old Style" pitchFamily="18" charset="0"/>
              </a:rPr>
              <a:t>Using the Data Responsibly (cont’d)</a:t>
            </a:r>
          </a:p>
        </p:txBody>
      </p:sp>
      <p:sp>
        <p:nvSpPr>
          <p:cNvPr id="3" name="Content Placeholder 2"/>
          <p:cNvSpPr>
            <a:spLocks noGrp="1"/>
          </p:cNvSpPr>
          <p:nvPr>
            <p:ph sz="quarter" idx="1"/>
          </p:nvPr>
        </p:nvSpPr>
        <p:spPr>
          <a:xfrm>
            <a:off x="174625" y="1371600"/>
            <a:ext cx="8902700" cy="4937125"/>
          </a:xfrm>
        </p:spPr>
        <p:txBody>
          <a:bodyPr/>
          <a:lstStyle/>
          <a:p>
            <a:r>
              <a:rPr lang="en-US" dirty="0" smtClean="0"/>
              <a:t>Control access to the data</a:t>
            </a:r>
          </a:p>
          <a:p>
            <a:pPr lvl="1"/>
            <a:r>
              <a:rPr lang="en-US" dirty="0" smtClean="0"/>
              <a:t>Internally:  Access control; data retention policy</a:t>
            </a:r>
          </a:p>
          <a:p>
            <a:pPr lvl="1"/>
            <a:r>
              <a:rPr lang="en-US" dirty="0" smtClean="0"/>
              <a:t>Externally:  Risky (e.g., AOL, Netflix, Enron, </a:t>
            </a:r>
            <a:r>
              <a:rPr lang="en-US" dirty="0" err="1" smtClean="0"/>
              <a:t>Facebook</a:t>
            </a:r>
            <a:r>
              <a:rPr lang="en-US" dirty="0" smtClean="0"/>
              <a:t> public)</a:t>
            </a:r>
          </a:p>
          <a:p>
            <a:r>
              <a:rPr lang="en-US" dirty="0" smtClean="0"/>
              <a:t>Protect user privacy</a:t>
            </a:r>
          </a:p>
          <a:p>
            <a:pPr lvl="1"/>
            <a:r>
              <a:rPr lang="en-US" dirty="0" smtClean="0"/>
              <a:t>Directly identifiable information</a:t>
            </a:r>
          </a:p>
          <a:p>
            <a:pPr lvl="2"/>
            <a:r>
              <a:rPr lang="en-US" dirty="0" smtClean="0"/>
              <a:t>Social security, credit card, driver’s license numbers</a:t>
            </a:r>
          </a:p>
          <a:p>
            <a:pPr lvl="1"/>
            <a:r>
              <a:rPr lang="en-US" dirty="0" smtClean="0"/>
              <a:t>Indirectly identifiable information</a:t>
            </a:r>
          </a:p>
          <a:p>
            <a:pPr lvl="2"/>
            <a:r>
              <a:rPr lang="en-US" dirty="0" smtClean="0"/>
              <a:t>Names, locations, phone numbers … you’re so vain  (e.g.,  AOL)</a:t>
            </a:r>
          </a:p>
          <a:p>
            <a:pPr lvl="2"/>
            <a:r>
              <a:rPr lang="en-US" dirty="0" smtClean="0"/>
              <a:t>Putting together multiple sources indirectly (e.g.,  Netflix,  hospital records)</a:t>
            </a:r>
          </a:p>
          <a:p>
            <a:pPr lvl="3"/>
            <a:r>
              <a:rPr lang="en-US" dirty="0" smtClean="0"/>
              <a:t>Linking public and private data </a:t>
            </a:r>
          </a:p>
          <a:p>
            <a:pPr lvl="3"/>
            <a:r>
              <a:rPr lang="en-US" i="1" dirty="0" smtClean="0"/>
              <a:t>k</a:t>
            </a:r>
            <a:r>
              <a:rPr lang="en-US" dirty="0" smtClean="0"/>
              <a:t>-anonymity; Differential privacy; etc.</a:t>
            </a:r>
          </a:p>
          <a:p>
            <a:pPr lvl="2">
              <a:buFont typeface="Wingdings 3" pitchFamily="18" charset="2"/>
              <a:buNone/>
            </a:pPr>
            <a:endParaRPr lang="en-US" dirty="0" smtClean="0"/>
          </a:p>
        </p:txBody>
      </p:sp>
      <p:sp>
        <p:nvSpPr>
          <p:cNvPr id="1996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74629751-FF8E-421D-BB4C-92F17A93AF78}" type="slidenum">
              <a:rPr lang="en-US">
                <a:solidFill>
                  <a:schemeClr val="tx2"/>
                </a:solidFill>
              </a:rPr>
              <a:pPr defTabSz="912813" fontAlgn="base">
                <a:spcBef>
                  <a:spcPct val="0"/>
                </a:spcBef>
                <a:spcAft>
                  <a:spcPct val="0"/>
                </a:spcAft>
              </a:pPr>
              <a:t>101</a:t>
            </a:fld>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p:txBody>
          <a:bodyPr/>
          <a:lstStyle/>
          <a:p>
            <a:r>
              <a:rPr lang="en-US" dirty="0" smtClean="0">
                <a:latin typeface="Bookman Old Style" pitchFamily="18" charset="0"/>
              </a:rPr>
              <a:t>Example: AOL Search Dataset</a:t>
            </a:r>
          </a:p>
        </p:txBody>
      </p:sp>
      <p:sp>
        <p:nvSpPr>
          <p:cNvPr id="3" name="Content Placeholder 2"/>
          <p:cNvSpPr>
            <a:spLocks noGrp="1"/>
          </p:cNvSpPr>
          <p:nvPr>
            <p:ph idx="1"/>
          </p:nvPr>
        </p:nvSpPr>
        <p:spPr>
          <a:xfrm>
            <a:off x="241300" y="1371600"/>
            <a:ext cx="8686800" cy="5180013"/>
          </a:xfrm>
        </p:spPr>
        <p:txBody>
          <a:bodyPr>
            <a:normAutofit fontScale="92500" lnSpcReduction="20000"/>
          </a:bodyPr>
          <a:lstStyle/>
          <a:p>
            <a:pPr marL="274320" indent="-274320" fontAlgn="auto">
              <a:spcAft>
                <a:spcPts val="0"/>
              </a:spcAft>
              <a:buFont typeface="Wingdings 3"/>
              <a:buChar char=""/>
              <a:defRPr/>
            </a:pPr>
            <a:r>
              <a:rPr lang="en-US" dirty="0" smtClean="0"/>
              <a:t>Indirectly identifiable information</a:t>
            </a:r>
          </a:p>
          <a:p>
            <a:pPr marL="548640" lvl="1" indent="-274320" fontAlgn="auto">
              <a:spcAft>
                <a:spcPts val="0"/>
              </a:spcAft>
              <a:buFont typeface="Wingdings 3"/>
              <a:buChar char=""/>
              <a:defRPr/>
            </a:pPr>
            <a:r>
              <a:rPr lang="en-US" dirty="0" smtClean="0"/>
              <a:t>Names, locations, phone numbers … you’re so vain</a:t>
            </a:r>
          </a:p>
          <a:p>
            <a:pPr marL="548640" lvl="1"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r>
              <a:rPr lang="en-US" dirty="0" smtClean="0"/>
              <a:t>AOL released data to academic community Aug 4, 2006</a:t>
            </a:r>
          </a:p>
          <a:p>
            <a:pPr marL="548640" lvl="1" indent="-274320" fontAlgn="auto">
              <a:spcAft>
                <a:spcPts val="0"/>
              </a:spcAft>
              <a:buFont typeface="Wingdings 3"/>
              <a:buChar char=""/>
              <a:defRPr/>
            </a:pPr>
            <a:r>
              <a:rPr lang="en-US" dirty="0" err="1" smtClean="0"/>
              <a:t>Anonymized</a:t>
            </a:r>
            <a:r>
              <a:rPr lang="en-US" dirty="0" smtClean="0"/>
              <a:t> query-click logs - 3 months; 650k users;  20mil searches</a:t>
            </a:r>
          </a:p>
          <a:p>
            <a:pPr marL="548640" lvl="1" indent="-274320" fontAlgn="auto">
              <a:spcAft>
                <a:spcPts val="0"/>
              </a:spcAft>
              <a:buFont typeface="Wingdings 3"/>
              <a:buChar char=""/>
              <a:defRPr/>
            </a:pPr>
            <a:r>
              <a:rPr lang="en-US" dirty="0" smtClean="0"/>
              <a:t>&lt;</a:t>
            </a:r>
            <a:r>
              <a:rPr lang="en-US" dirty="0" err="1" smtClean="0"/>
              <a:t>AnonID</a:t>
            </a:r>
            <a:r>
              <a:rPr lang="en-US" dirty="0" smtClean="0"/>
              <a:t>, Query, </a:t>
            </a:r>
            <a:r>
              <a:rPr lang="en-US" dirty="0" err="1" smtClean="0"/>
              <a:t>QueryTime</a:t>
            </a:r>
            <a:r>
              <a:rPr lang="en-US" dirty="0" smtClean="0"/>
              <a:t>, </a:t>
            </a:r>
            <a:r>
              <a:rPr lang="en-US" dirty="0" err="1" smtClean="0"/>
              <a:t>ItemRank</a:t>
            </a:r>
            <a:r>
              <a:rPr lang="en-US" dirty="0" smtClean="0"/>
              <a:t>, </a:t>
            </a:r>
            <a:r>
              <a:rPr lang="en-US" dirty="0" err="1" smtClean="0"/>
              <a:t>ClickURL</a:t>
            </a:r>
            <a:r>
              <a:rPr lang="en-US" dirty="0" smtClean="0"/>
              <a:t>&gt;</a:t>
            </a:r>
          </a:p>
          <a:p>
            <a:pPr marL="274320" indent="-274320" fontAlgn="auto">
              <a:spcAft>
                <a:spcPts val="0"/>
              </a:spcAft>
              <a:buFont typeface="Wingdings 3"/>
              <a:buChar char=""/>
              <a:defRPr/>
            </a:pPr>
            <a:r>
              <a:rPr lang="en-US" dirty="0" smtClean="0"/>
              <a:t> A few days later … a New York Times story</a:t>
            </a:r>
          </a:p>
          <a:p>
            <a:pPr marL="548640" lvl="1" indent="-274320" fontAlgn="auto">
              <a:spcAft>
                <a:spcPts val="0"/>
              </a:spcAft>
              <a:buFont typeface="Wingdings 3"/>
              <a:buChar char=""/>
              <a:defRPr/>
            </a:pPr>
            <a:r>
              <a:rPr lang="en-US" sz="2600" dirty="0" smtClean="0"/>
              <a:t>A Face Is Exposed for AOL Searcher No. 4417749 (Aug 9, 2006)</a:t>
            </a:r>
          </a:p>
          <a:p>
            <a:pPr marL="822960" lvl="2" fontAlgn="auto">
              <a:spcAft>
                <a:spcPts val="0"/>
              </a:spcAft>
              <a:buClr>
                <a:schemeClr val="bg1">
                  <a:shade val="50000"/>
                </a:schemeClr>
              </a:buClr>
              <a:buFont typeface="Wingdings 3"/>
              <a:buChar char=""/>
              <a:defRPr/>
            </a:pPr>
            <a:r>
              <a:rPr lang="en-US" dirty="0" smtClean="0"/>
              <a:t>Aug 21, 2006:  Two employees fired;  CTO resigns</a:t>
            </a:r>
          </a:p>
          <a:p>
            <a:pPr marL="548640" lvl="1" indent="-274320" fontAlgn="auto">
              <a:spcAft>
                <a:spcPts val="0"/>
              </a:spcAft>
              <a:buFont typeface="Wingdings 3"/>
              <a:buChar char=""/>
              <a:defRPr/>
            </a:pPr>
            <a:r>
              <a:rPr lang="en-US" sz="2600" dirty="0" smtClean="0"/>
              <a:t>The road from ID 4417749 to Thelma Arnold, a 62 year old woman living in GA</a:t>
            </a:r>
          </a:p>
          <a:p>
            <a:pPr marL="822960" lvl="2" fontAlgn="auto">
              <a:spcAft>
                <a:spcPts val="0"/>
              </a:spcAft>
              <a:buClr>
                <a:schemeClr val="bg1">
                  <a:shade val="50000"/>
                </a:schemeClr>
              </a:buClr>
              <a:buFont typeface="Wingdings 3"/>
              <a:buChar char=""/>
              <a:defRPr/>
            </a:pPr>
            <a:r>
              <a:rPr lang="en-US" sz="2100" dirty="0" smtClean="0"/>
              <a:t>Multiple queries for businesses and services in Lilburn, GA.  (n ~ 11k people)</a:t>
            </a:r>
          </a:p>
          <a:p>
            <a:pPr marL="822960" lvl="2" fontAlgn="auto">
              <a:spcAft>
                <a:spcPts val="0"/>
              </a:spcAft>
              <a:buClr>
                <a:schemeClr val="bg1">
                  <a:shade val="50000"/>
                </a:schemeClr>
              </a:buClr>
              <a:buFont typeface="Wingdings 3"/>
              <a:buChar char=""/>
              <a:defRPr/>
            </a:pPr>
            <a:r>
              <a:rPr lang="en-US" sz="2100" dirty="0" smtClean="0"/>
              <a:t>Multiple queries for Jarrett Arnold (and other members of the Arnold clan)</a:t>
            </a:r>
          </a:p>
          <a:p>
            <a:pPr marL="822960" lvl="2" fontAlgn="auto">
              <a:spcAft>
                <a:spcPts val="0"/>
              </a:spcAft>
              <a:buClr>
                <a:schemeClr val="bg1">
                  <a:shade val="50000"/>
                </a:schemeClr>
              </a:buClr>
              <a:buFont typeface="Wingdings 3"/>
              <a:buChar char=""/>
              <a:defRPr/>
            </a:pPr>
            <a:r>
              <a:rPr lang="en-US" sz="2100" dirty="0" smtClean="0"/>
              <a:t>NYT contacted all people in Lilburn with the last name Arnold (n=14)</a:t>
            </a:r>
          </a:p>
          <a:p>
            <a:pPr marL="822960" lvl="2" fontAlgn="auto">
              <a:spcAft>
                <a:spcPts val="0"/>
              </a:spcAft>
              <a:buClr>
                <a:schemeClr val="bg1">
                  <a:shade val="50000"/>
                </a:schemeClr>
              </a:buClr>
              <a:buFont typeface="Wingdings 3"/>
              <a:buChar char=""/>
              <a:defRPr/>
            </a:pPr>
            <a:r>
              <a:rPr lang="en-US" sz="2100" dirty="0" smtClean="0"/>
              <a:t>When contacted, Thelma Arnold acknowledged that these were her queries</a:t>
            </a:r>
          </a:p>
          <a:p>
            <a:pPr marL="548640" lvl="1" indent="-274320" fontAlgn="auto">
              <a:spcAft>
                <a:spcPts val="0"/>
              </a:spcAft>
              <a:buFont typeface="Wingdings 3"/>
              <a:buChar char=""/>
              <a:defRPr/>
            </a:pPr>
            <a:endParaRPr lang="en-US" dirty="0" smtClean="0"/>
          </a:p>
        </p:txBody>
      </p:sp>
      <p:sp>
        <p:nvSpPr>
          <p:cNvPr id="10" name="TextBox 9"/>
          <p:cNvSpPr txBox="1"/>
          <p:nvPr/>
        </p:nvSpPr>
        <p:spPr>
          <a:xfrm>
            <a:off x="107950" y="3429000"/>
            <a:ext cx="8909050" cy="1938338"/>
          </a:xfrm>
          <a:prstGeom prst="rect">
            <a:avLst/>
          </a:prstGeom>
          <a:solidFill>
            <a:schemeClr val="bg1">
              <a:lumMod val="95000"/>
            </a:schemeClr>
          </a:solidFill>
          <a:ln w="28575">
            <a:solidFill>
              <a:srgbClr val="3BABFF"/>
            </a:solidFill>
          </a:ln>
        </p:spPr>
        <p:txBody>
          <a:bodyPr>
            <a:spAutoFit/>
          </a:bodyPr>
          <a:lstStyle/>
          <a:p>
            <a:pPr marL="0" lvl="1" indent="0" defTabSz="914391" fontAlgn="auto">
              <a:spcBef>
                <a:spcPts val="0"/>
              </a:spcBef>
              <a:spcAft>
                <a:spcPts val="0"/>
              </a:spcAft>
              <a:defRPr/>
            </a:pPr>
            <a:r>
              <a:rPr lang="en-US" sz="1200" dirty="0" err="1">
                <a:latin typeface="+mn-lt"/>
                <a:cs typeface="+mn-cs"/>
              </a:rPr>
              <a:t>AnonID</a:t>
            </a:r>
            <a:r>
              <a:rPr lang="en-US" sz="1200" dirty="0">
                <a:latin typeface="+mn-lt"/>
                <a:cs typeface="+mn-cs"/>
              </a:rPr>
              <a:t>	Query		</a:t>
            </a:r>
            <a:r>
              <a:rPr lang="en-US" sz="1200" dirty="0" err="1">
                <a:latin typeface="+mn-lt"/>
                <a:cs typeface="+mn-cs"/>
              </a:rPr>
              <a:t>QueryTime</a:t>
            </a:r>
            <a:r>
              <a:rPr lang="en-US" sz="1200" dirty="0">
                <a:latin typeface="+mn-lt"/>
                <a:cs typeface="+mn-cs"/>
              </a:rPr>
              <a:t>		</a:t>
            </a:r>
            <a:r>
              <a:rPr lang="en-US" sz="1200" dirty="0" err="1">
                <a:latin typeface="+mn-lt"/>
                <a:cs typeface="+mn-cs"/>
              </a:rPr>
              <a:t>ItemRank</a:t>
            </a:r>
            <a:r>
              <a:rPr lang="en-US" sz="1200" dirty="0">
                <a:latin typeface="+mn-lt"/>
                <a:cs typeface="+mn-cs"/>
              </a:rPr>
              <a:t>	</a:t>
            </a:r>
            <a:r>
              <a:rPr lang="en-US" sz="1200" dirty="0" err="1">
                <a:latin typeface="+mn-lt"/>
                <a:cs typeface="+mn-cs"/>
              </a:rPr>
              <a:t>ClickURL</a:t>
            </a:r>
            <a:endParaRPr lang="en-US" sz="1200" dirty="0">
              <a:latin typeface="+mn-lt"/>
              <a:cs typeface="+mn-cs"/>
            </a:endParaRPr>
          </a:p>
          <a:p>
            <a:pPr marL="0" lvl="1" indent="0" defTabSz="914391" fontAlgn="auto">
              <a:spcBef>
                <a:spcPts val="0"/>
              </a:spcBef>
              <a:spcAft>
                <a:spcPts val="0"/>
              </a:spcAft>
              <a:defRPr/>
            </a:pPr>
            <a:r>
              <a:rPr lang="en-US" sz="1200" dirty="0">
                <a:latin typeface="+mn-lt"/>
                <a:cs typeface="+mn-cs"/>
              </a:rPr>
              <a:t>----------	---------		---------------		-------------	------------</a:t>
            </a:r>
          </a:p>
          <a:p>
            <a:pPr marL="0" lvl="1" indent="0" defTabSz="914391" fontAlgn="auto">
              <a:spcBef>
                <a:spcPts val="0"/>
              </a:spcBef>
              <a:spcAft>
                <a:spcPts val="0"/>
              </a:spcAft>
              <a:defRPr/>
            </a:pPr>
            <a:r>
              <a:rPr lang="en-US" sz="1200" dirty="0">
                <a:latin typeface="+mn-lt"/>
                <a:cs typeface="+mn-cs"/>
              </a:rPr>
              <a:t>1234567	</a:t>
            </a:r>
            <a:r>
              <a:rPr lang="en-US" sz="1200" dirty="0" err="1">
                <a:latin typeface="+mn-lt"/>
                <a:cs typeface="+mn-cs"/>
              </a:rPr>
              <a:t>uist</a:t>
            </a:r>
            <a:r>
              <a:rPr lang="en-US" sz="1200" dirty="0">
                <a:latin typeface="+mn-lt"/>
                <a:cs typeface="+mn-cs"/>
              </a:rPr>
              <a:t> 2006 		2006-04-04 18:18:18	1	http://www.acm.org/uist/uist2006/</a:t>
            </a:r>
          </a:p>
          <a:p>
            <a:pPr marL="0" lvl="1" indent="0" defTabSz="914391" fontAlgn="auto">
              <a:spcBef>
                <a:spcPts val="0"/>
              </a:spcBef>
              <a:spcAft>
                <a:spcPts val="0"/>
              </a:spcAft>
              <a:defRPr/>
            </a:pPr>
            <a:r>
              <a:rPr lang="en-US" sz="1200" dirty="0">
                <a:latin typeface="+mn-lt"/>
                <a:cs typeface="+mn-cs"/>
              </a:rPr>
              <a:t>1234567	</a:t>
            </a:r>
            <a:r>
              <a:rPr lang="en-US" sz="1200" dirty="0" err="1">
                <a:latin typeface="+mn-lt"/>
                <a:cs typeface="+mn-cs"/>
              </a:rPr>
              <a:t>uist</a:t>
            </a:r>
            <a:r>
              <a:rPr lang="en-US" sz="1200" dirty="0">
                <a:latin typeface="+mn-lt"/>
                <a:cs typeface="+mn-cs"/>
              </a:rPr>
              <a:t> 2006 deadline	2006-04-04 18:18:18	3	http://www.acm.org/uist/uist2006/</a:t>
            </a:r>
          </a:p>
          <a:p>
            <a:pPr marL="0" lvl="1" indent="0" defTabSz="914391" fontAlgn="auto">
              <a:spcBef>
                <a:spcPts val="0"/>
              </a:spcBef>
              <a:spcAft>
                <a:spcPts val="0"/>
              </a:spcAft>
              <a:defRPr/>
            </a:pPr>
            <a:r>
              <a:rPr lang="en-US" sz="1200" dirty="0">
                <a:latin typeface="+mn-lt"/>
                <a:cs typeface="+mn-cs"/>
              </a:rPr>
              <a:t>1234567	chi		2006-04-24 09:19:32</a:t>
            </a:r>
          </a:p>
          <a:p>
            <a:pPr marL="0" lvl="1" indent="0" defTabSz="914391" fontAlgn="auto">
              <a:spcBef>
                <a:spcPts val="0"/>
              </a:spcBef>
              <a:spcAft>
                <a:spcPts val="0"/>
              </a:spcAft>
              <a:defRPr/>
            </a:pPr>
            <a:r>
              <a:rPr lang="en-US" sz="1200" dirty="0">
                <a:latin typeface="+mn-lt"/>
                <a:cs typeface="+mn-cs"/>
              </a:rPr>
              <a:t>1234567  	chi 2006		2006-04-24 09:20:04	2	http://chi2006.org</a:t>
            </a:r>
          </a:p>
          <a:p>
            <a:pPr marL="0" lvl="1" indent="0" defTabSz="914391" fontAlgn="auto">
              <a:spcBef>
                <a:spcPts val="0"/>
              </a:spcBef>
              <a:spcAft>
                <a:spcPts val="0"/>
              </a:spcAft>
              <a:defRPr/>
            </a:pPr>
            <a:r>
              <a:rPr lang="en-US" sz="1200" dirty="0">
                <a:latin typeface="+mn-lt"/>
                <a:cs typeface="+mn-cs"/>
              </a:rPr>
              <a:t>1234567  	chi program		2006-04-24 09:25:50	2	http://www.chi2006.org/docs/finalprogram2006.pdf</a:t>
            </a:r>
          </a:p>
          <a:p>
            <a:pPr marL="0" lvl="1" indent="0" defTabSz="914391" fontAlgn="auto">
              <a:spcBef>
                <a:spcPts val="0"/>
              </a:spcBef>
              <a:spcAft>
                <a:spcPts val="0"/>
              </a:spcAft>
              <a:defRPr/>
            </a:pPr>
            <a:r>
              <a:rPr lang="en-US" sz="1200" dirty="0">
                <a:latin typeface="+mn-lt"/>
                <a:cs typeface="+mn-cs"/>
              </a:rPr>
              <a:t>1234567  	</a:t>
            </a:r>
            <a:r>
              <a:rPr lang="en-US" sz="1200" dirty="0" err="1">
                <a:latin typeface="+mn-lt"/>
                <a:cs typeface="+mn-cs"/>
              </a:rPr>
              <a:t>perlman</a:t>
            </a:r>
            <a:r>
              <a:rPr lang="en-US" sz="1200" dirty="0">
                <a:latin typeface="+mn-lt"/>
                <a:cs typeface="+mn-cs"/>
              </a:rPr>
              <a:t> </a:t>
            </a:r>
            <a:r>
              <a:rPr lang="en-US" sz="1200" dirty="0" err="1">
                <a:latin typeface="+mn-lt"/>
                <a:cs typeface="+mn-cs"/>
              </a:rPr>
              <a:t>montreal</a:t>
            </a:r>
            <a:r>
              <a:rPr lang="en-US" sz="1200" dirty="0">
                <a:latin typeface="+mn-lt"/>
                <a:cs typeface="+mn-cs"/>
              </a:rPr>
              <a:t>	2006-04-24 10:15:14	4	http://oldwww.acm.org/perlman/guide.html</a:t>
            </a:r>
          </a:p>
          <a:p>
            <a:pPr marL="0" lvl="1" indent="0" defTabSz="914391" fontAlgn="auto">
              <a:spcBef>
                <a:spcPts val="0"/>
              </a:spcBef>
              <a:spcAft>
                <a:spcPts val="0"/>
              </a:spcAft>
              <a:defRPr/>
            </a:pPr>
            <a:r>
              <a:rPr lang="en-US" sz="1200" dirty="0">
                <a:latin typeface="+mn-lt"/>
                <a:cs typeface="+mn-cs"/>
              </a:rPr>
              <a:t>1234567	</a:t>
            </a:r>
            <a:r>
              <a:rPr lang="en-US" sz="1200" dirty="0" err="1">
                <a:latin typeface="+mn-lt"/>
                <a:cs typeface="+mn-cs"/>
              </a:rPr>
              <a:t>uist</a:t>
            </a:r>
            <a:r>
              <a:rPr lang="en-US" sz="1200" dirty="0">
                <a:latin typeface="+mn-lt"/>
                <a:cs typeface="+mn-cs"/>
              </a:rPr>
              <a:t> 2006 </a:t>
            </a:r>
            <a:r>
              <a:rPr lang="en-US" sz="1200" dirty="0" err="1">
                <a:latin typeface="+mn-lt"/>
                <a:cs typeface="+mn-cs"/>
              </a:rPr>
              <a:t>notif</a:t>
            </a:r>
            <a:r>
              <a:rPr lang="en-US" sz="1200" dirty="0">
                <a:latin typeface="+mn-lt"/>
                <a:cs typeface="+mn-cs"/>
              </a:rPr>
              <a:t>	</a:t>
            </a:r>
            <a:r>
              <a:rPr lang="en-US" sz="1200" dirty="0" err="1">
                <a:latin typeface="+mn-lt"/>
                <a:cs typeface="+mn-cs"/>
              </a:rPr>
              <a:t>ication</a:t>
            </a:r>
            <a:r>
              <a:rPr lang="en-US" sz="1200" dirty="0">
                <a:latin typeface="+mn-lt"/>
                <a:cs typeface="+mn-cs"/>
              </a:rPr>
              <a:t>	2006-05-20 13:13:13</a:t>
            </a:r>
          </a:p>
          <a:p>
            <a:pPr marL="0" lvl="1" indent="0" defTabSz="914391" fontAlgn="auto">
              <a:spcBef>
                <a:spcPts val="0"/>
              </a:spcBef>
              <a:spcAft>
                <a:spcPts val="0"/>
              </a:spcAft>
              <a:defRPr/>
            </a:pPr>
            <a:r>
              <a:rPr lang="en-US" sz="1200" dirty="0">
                <a:latin typeface="+mn-lt"/>
                <a:cs typeface="+mn-cs"/>
              </a:rPr>
              <a:t>…</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7900" y="4162425"/>
            <a:ext cx="2582863" cy="2335213"/>
          </a:xfrm>
          <a:prstGeom prst="rect">
            <a:avLst/>
          </a:prstGeom>
          <a:noFill/>
          <a:ln w="28575">
            <a:solidFill>
              <a:srgbClr val="3BABFF"/>
            </a:solidFill>
            <a:miter lim="800000"/>
            <a:headEnd/>
            <a:tailEnd/>
          </a:ln>
          <a:extLst>
            <a:ext uri="{909E8E84-426E-40DD-AFC4-6F175D3DCCD1}">
              <a14:hiddenFill xmlns:a14="http://schemas.microsoft.com/office/drawing/2010/main">
                <a:solidFill>
                  <a:srgbClr val="FFFFFF"/>
                </a:solidFill>
              </a14:hiddenFill>
            </a:ext>
          </a:extLst>
        </p:spPr>
      </p:pic>
      <p:sp>
        <p:nvSpPr>
          <p:cNvPr id="2017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E7BEDBE-02C8-46C8-9E38-9E47B352C914}" type="slidenum">
              <a:rPr lang="en-US">
                <a:solidFill>
                  <a:schemeClr val="tx2"/>
                </a:solidFill>
              </a:rPr>
              <a:pPr defTabSz="912813" fontAlgn="base">
                <a:spcBef>
                  <a:spcPct val="0"/>
                </a:spcBef>
                <a:spcAft>
                  <a:spcPct val="0"/>
                </a:spcAft>
              </a:pPr>
              <a:t>102</a:t>
            </a:fld>
            <a:endParaRPr lang="en-US">
              <a:solidFill>
                <a:schemeClr val="tx2"/>
              </a:solidFill>
            </a:endParaRPr>
          </a:p>
        </p:txBody>
      </p:sp>
    </p:spTree>
    <p:extLst>
      <p:ext uri="{BB962C8B-B14F-4D97-AF65-F5344CB8AC3E}">
        <p14:creationId xmlns:p14="http://schemas.microsoft.com/office/powerpoint/2010/main" val="39728971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027"/>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0" grpId="1"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r>
              <a:rPr lang="en-US" dirty="0" smtClean="0">
                <a:latin typeface="Bookman Old Style" pitchFamily="18" charset="0"/>
              </a:rPr>
              <a:t>Example: Netflix Challenge</a:t>
            </a:r>
          </a:p>
        </p:txBody>
      </p:sp>
      <p:sp>
        <p:nvSpPr>
          <p:cNvPr id="3" name="Content Placeholder 2"/>
          <p:cNvSpPr>
            <a:spLocks noGrp="1"/>
          </p:cNvSpPr>
          <p:nvPr>
            <p:ph idx="1"/>
          </p:nvPr>
        </p:nvSpPr>
        <p:spPr>
          <a:xfrm>
            <a:off x="457200" y="1195388"/>
            <a:ext cx="8686800" cy="5054600"/>
          </a:xfrm>
        </p:spPr>
        <p:txBody>
          <a:bodyPr>
            <a:normAutofit lnSpcReduction="10000"/>
          </a:bodyPr>
          <a:lstStyle/>
          <a:p>
            <a:pPr marL="274320" indent="-274320" fontAlgn="auto">
              <a:spcAft>
                <a:spcPts val="0"/>
              </a:spcAft>
              <a:buFont typeface="Wingdings 3"/>
              <a:buChar char=""/>
              <a:defRPr/>
            </a:pPr>
            <a:r>
              <a:rPr lang="en-US" dirty="0" smtClean="0"/>
              <a:t>Indirectly identifiable information</a:t>
            </a:r>
          </a:p>
          <a:p>
            <a:pPr marL="548640" lvl="1" indent="-274320" fontAlgn="auto">
              <a:spcAft>
                <a:spcPts val="0"/>
              </a:spcAft>
              <a:buFont typeface="Wingdings 3"/>
              <a:buChar char=""/>
              <a:defRPr/>
            </a:pPr>
            <a:r>
              <a:rPr lang="en-US" dirty="0" smtClean="0"/>
              <a:t>Putting together multiple sources indirectly</a:t>
            </a:r>
          </a:p>
          <a:p>
            <a:pPr marL="822960" lvl="2" fontAlgn="auto">
              <a:spcAft>
                <a:spcPts val="0"/>
              </a:spcAft>
              <a:buClr>
                <a:schemeClr val="bg1">
                  <a:shade val="50000"/>
                </a:schemeClr>
              </a:buClr>
              <a:buFont typeface="Wingdings 3"/>
              <a:buChar char=""/>
              <a:defRPr/>
            </a:pPr>
            <a:r>
              <a:rPr lang="en-US" dirty="0" smtClean="0"/>
              <a:t>Linking public and private data;  and </a:t>
            </a:r>
            <a:r>
              <a:rPr lang="en-US" i="1" dirty="0" smtClean="0"/>
              <a:t>k</a:t>
            </a:r>
            <a:r>
              <a:rPr lang="en-US" dirty="0" smtClean="0"/>
              <a:t>-anonymity</a:t>
            </a:r>
          </a:p>
          <a:p>
            <a:pPr marL="274320" indent="-274320" fontAlgn="auto">
              <a:spcAft>
                <a:spcPts val="0"/>
              </a:spcAft>
              <a:buFont typeface="Wingdings 3"/>
              <a:buChar char=""/>
              <a:defRPr/>
            </a:pPr>
            <a:r>
              <a:rPr lang="en-US" dirty="0" smtClean="0"/>
              <a:t>Netflix Challenge </a:t>
            </a:r>
            <a:r>
              <a:rPr lang="en-US" sz="2400" dirty="0" smtClean="0"/>
              <a:t>announced Oct 2, 2006, $1million prize</a:t>
            </a:r>
            <a:endParaRPr lang="en-US" dirty="0" smtClean="0"/>
          </a:p>
          <a:p>
            <a:pPr marL="548640" lvl="1" indent="-274320" fontAlgn="auto">
              <a:spcAft>
                <a:spcPts val="0"/>
              </a:spcAft>
              <a:buFont typeface="Wingdings 3"/>
              <a:buChar char=""/>
              <a:defRPr/>
            </a:pPr>
            <a:r>
              <a:rPr lang="en-US" dirty="0" smtClean="0"/>
              <a:t>100 million ratings, from 480k people, for 17k movies</a:t>
            </a:r>
          </a:p>
          <a:p>
            <a:pPr marL="548640" lvl="1" indent="-274320" fontAlgn="auto">
              <a:spcAft>
                <a:spcPts val="0"/>
              </a:spcAft>
              <a:buFont typeface="Wingdings 3"/>
              <a:buChar char=""/>
              <a:defRPr/>
            </a:pPr>
            <a:r>
              <a:rPr lang="en-US" dirty="0" smtClean="0"/>
              <a:t>&lt;</a:t>
            </a:r>
            <a:r>
              <a:rPr lang="en-US" dirty="0" err="1" smtClean="0"/>
              <a:t>UserID</a:t>
            </a:r>
            <a:r>
              <a:rPr lang="en-US" dirty="0" smtClean="0"/>
              <a:t>, Rating, </a:t>
            </a:r>
            <a:r>
              <a:rPr lang="en-US" dirty="0" err="1" smtClean="0"/>
              <a:t>DateOfRating</a:t>
            </a:r>
            <a:r>
              <a:rPr lang="en-US" dirty="0" smtClean="0"/>
              <a:t>, Movie, </a:t>
            </a:r>
            <a:r>
              <a:rPr lang="en-US" dirty="0" err="1" smtClean="0"/>
              <a:t>MovieYear</a:t>
            </a:r>
            <a:r>
              <a:rPr lang="en-US" dirty="0" smtClean="0"/>
              <a:t>, </a:t>
            </a:r>
            <a:r>
              <a:rPr lang="en-US" dirty="0" err="1" smtClean="0"/>
              <a:t>MovieName</a:t>
            </a:r>
            <a:r>
              <a:rPr lang="en-US" dirty="0" smtClean="0"/>
              <a:t>&gt;</a:t>
            </a:r>
          </a:p>
          <a:p>
            <a:pPr marL="548640" lvl="1" indent="-274320" fontAlgn="auto">
              <a:spcAft>
                <a:spcPts val="0"/>
              </a:spcAft>
              <a:buFont typeface="Wingdings 3"/>
              <a:buChar char=""/>
              <a:defRPr/>
            </a:pPr>
            <a:r>
              <a:rPr lang="en-US" dirty="0" smtClean="0"/>
              <a:t>Sept 21, 2009 – Grand Prize award to </a:t>
            </a:r>
            <a:r>
              <a:rPr lang="en-US" dirty="0" err="1" smtClean="0"/>
              <a:t>BellKor’s</a:t>
            </a:r>
            <a:r>
              <a:rPr lang="en-US" dirty="0" smtClean="0"/>
              <a:t> Pragmatic Chaos</a:t>
            </a:r>
          </a:p>
          <a:p>
            <a:pPr marL="548640" lvl="1" indent="-274320" fontAlgn="auto">
              <a:spcAft>
                <a:spcPts val="0"/>
              </a:spcAft>
              <a:buFont typeface="Wingdings 3"/>
              <a:buChar char=""/>
              <a:defRPr/>
            </a:pPr>
            <a:r>
              <a:rPr lang="en-US" dirty="0" smtClean="0"/>
              <a:t>A few years  … later </a:t>
            </a:r>
          </a:p>
          <a:p>
            <a:pPr marL="822960" lvl="2" fontAlgn="auto">
              <a:spcAft>
                <a:spcPts val="0"/>
              </a:spcAft>
              <a:buClr>
                <a:schemeClr val="bg1">
                  <a:shade val="50000"/>
                </a:schemeClr>
              </a:buClr>
              <a:buFont typeface="Wingdings 3"/>
              <a:buChar char=""/>
              <a:defRPr/>
            </a:pPr>
            <a:r>
              <a:rPr lang="en-US" dirty="0" smtClean="0"/>
              <a:t>A. Narayanan, V. </a:t>
            </a:r>
            <a:r>
              <a:rPr lang="en-US" dirty="0" err="1" smtClean="0"/>
              <a:t>Shmatikov</a:t>
            </a:r>
            <a:r>
              <a:rPr lang="en-US" dirty="0" smtClean="0"/>
              <a:t>. (2008)  Robust De-</a:t>
            </a:r>
            <a:r>
              <a:rPr lang="en-US" dirty="0" err="1" smtClean="0"/>
              <a:t>anonymization</a:t>
            </a:r>
            <a:r>
              <a:rPr lang="en-US" dirty="0" smtClean="0"/>
              <a:t> of Large Sparse Datasets. </a:t>
            </a:r>
            <a:r>
              <a:rPr lang="en-US" i="1" dirty="0" smtClean="0"/>
              <a:t>IEEE Symposium on Security and Privacy</a:t>
            </a:r>
            <a:r>
              <a:rPr lang="en-US" dirty="0" smtClean="0"/>
              <a:t> 2008, 111–125.</a:t>
            </a:r>
          </a:p>
          <a:p>
            <a:pPr marL="1097280" lvl="3" fontAlgn="auto">
              <a:spcAft>
                <a:spcPts val="0"/>
              </a:spcAft>
              <a:buClr>
                <a:schemeClr val="accent2">
                  <a:shade val="75000"/>
                </a:schemeClr>
              </a:buClr>
              <a:buFont typeface="Wingdings"/>
              <a:buChar char=""/>
              <a:defRPr/>
            </a:pPr>
            <a:r>
              <a:rPr lang="en-US" dirty="0" smtClean="0"/>
              <a:t>Data de-</a:t>
            </a:r>
            <a:r>
              <a:rPr lang="en-US" dirty="0" err="1" smtClean="0"/>
              <a:t>anonymized</a:t>
            </a:r>
            <a:r>
              <a:rPr lang="en-US" dirty="0" smtClean="0"/>
              <a:t> using background knowledge from IMDB</a:t>
            </a:r>
          </a:p>
          <a:p>
            <a:pPr marL="1097280" lvl="3" fontAlgn="auto">
              <a:spcAft>
                <a:spcPts val="0"/>
              </a:spcAft>
              <a:buClr>
                <a:schemeClr val="accent2">
                  <a:shade val="75000"/>
                </a:schemeClr>
              </a:buClr>
              <a:buFont typeface="Wingdings"/>
              <a:buChar char=""/>
              <a:defRPr/>
            </a:pPr>
            <a:r>
              <a:rPr lang="en-US" dirty="0" smtClean="0"/>
              <a:t>Robust to perturbations in data</a:t>
            </a:r>
          </a:p>
          <a:p>
            <a:pPr marL="822960" lvl="2" fontAlgn="auto">
              <a:spcAft>
                <a:spcPts val="0"/>
              </a:spcAft>
              <a:buClr>
                <a:schemeClr val="bg1">
                  <a:shade val="50000"/>
                </a:schemeClr>
              </a:buClr>
              <a:buFont typeface="Wingdings 3"/>
              <a:buChar char=""/>
              <a:defRPr/>
            </a:pPr>
            <a:r>
              <a:rPr lang="en-US" dirty="0" smtClean="0"/>
              <a:t>Dec 17, 2009 – Doe v. Netflix</a:t>
            </a:r>
          </a:p>
          <a:p>
            <a:pPr marL="822960" lvl="2" fontAlgn="auto">
              <a:spcAft>
                <a:spcPts val="0"/>
              </a:spcAft>
              <a:buClr>
                <a:schemeClr val="bg1">
                  <a:shade val="50000"/>
                </a:schemeClr>
              </a:buClr>
              <a:buFont typeface="Wingdings 3"/>
              <a:buChar char=""/>
              <a:defRPr/>
            </a:pPr>
            <a:r>
              <a:rPr lang="en-US" dirty="0" smtClean="0"/>
              <a:t>Mar 12, 2010 – Second Netflix competition cancelled</a:t>
            </a:r>
          </a:p>
          <a:p>
            <a:pPr marL="274320" indent="-274320" fontAlgn="auto">
              <a:spcAft>
                <a:spcPts val="0"/>
              </a:spcAft>
              <a:buFont typeface="Wingdings 3"/>
              <a:buChar char=""/>
              <a:defRPr/>
            </a:pPr>
            <a:endParaRPr lang="en-US" dirty="0" smtClean="0"/>
          </a:p>
          <a:p>
            <a:pPr marL="822960" lvl="2" fontAlgn="auto">
              <a:spcAft>
                <a:spcPts val="0"/>
              </a:spcAft>
              <a:buClr>
                <a:schemeClr val="bg1">
                  <a:shade val="50000"/>
                </a:schemeClr>
              </a:buClr>
              <a:buFont typeface="Wingdings 3"/>
              <a:buNone/>
              <a:defRPr/>
            </a:pPr>
            <a:endParaRPr lang="en-US" dirty="0" smtClean="0"/>
          </a:p>
        </p:txBody>
      </p:sp>
      <p:sp>
        <p:nvSpPr>
          <p:cNvPr id="5" name="TextBox 4"/>
          <p:cNvSpPr txBox="1"/>
          <p:nvPr/>
        </p:nvSpPr>
        <p:spPr>
          <a:xfrm>
            <a:off x="1235075" y="3929063"/>
            <a:ext cx="3841750" cy="2676525"/>
          </a:xfrm>
          <a:prstGeom prst="rect">
            <a:avLst/>
          </a:prstGeom>
          <a:solidFill>
            <a:schemeClr val="bg1">
              <a:lumMod val="95000"/>
            </a:schemeClr>
          </a:solidFill>
          <a:ln w="28575">
            <a:solidFill>
              <a:srgbClr val="3BABFF"/>
            </a:solidFill>
          </a:ln>
        </p:spPr>
        <p:txBody>
          <a:bodyPr>
            <a:spAutoFit/>
          </a:bodyPr>
          <a:lstStyle/>
          <a:p>
            <a:pPr marL="0" lvl="1" indent="0" defTabSz="914391" fontAlgn="auto">
              <a:spcBef>
                <a:spcPts val="0"/>
              </a:spcBef>
              <a:spcAft>
                <a:spcPts val="0"/>
              </a:spcAft>
              <a:defRPr/>
            </a:pPr>
            <a:r>
              <a:rPr lang="en-US" sz="1200" dirty="0">
                <a:latin typeface="+mn-lt"/>
                <a:cs typeface="+mn-cs"/>
              </a:rPr>
              <a:t>Ratings</a:t>
            </a:r>
          </a:p>
          <a:p>
            <a:pPr marL="0" lvl="1" indent="0" defTabSz="914391" fontAlgn="auto">
              <a:spcBef>
                <a:spcPts val="0"/>
              </a:spcBef>
              <a:spcAft>
                <a:spcPts val="0"/>
              </a:spcAft>
              <a:defRPr/>
            </a:pPr>
            <a:r>
              <a:rPr lang="en-US" sz="1200" dirty="0">
                <a:latin typeface="+mn-lt"/>
                <a:cs typeface="+mn-cs"/>
              </a:rPr>
              <a:t>----------</a:t>
            </a:r>
          </a:p>
          <a:p>
            <a:pPr marL="0" lvl="1" indent="0" defTabSz="914391" fontAlgn="auto">
              <a:spcBef>
                <a:spcPts val="0"/>
              </a:spcBef>
              <a:spcAft>
                <a:spcPts val="0"/>
              </a:spcAft>
              <a:defRPr/>
            </a:pPr>
            <a:r>
              <a:rPr lang="en-US" sz="1200" dirty="0">
                <a:latin typeface="+mn-lt"/>
                <a:cs typeface="+mn-cs"/>
              </a:rPr>
              <a:t>1:		[Movie 1 of  17770]</a:t>
            </a:r>
          </a:p>
          <a:p>
            <a:pPr marL="0" lvl="1" indent="0" defTabSz="914391" fontAlgn="auto">
              <a:spcBef>
                <a:spcPts val="0"/>
              </a:spcBef>
              <a:spcAft>
                <a:spcPts val="0"/>
              </a:spcAft>
              <a:defRPr/>
            </a:pPr>
            <a:r>
              <a:rPr lang="en-US" sz="1200" dirty="0">
                <a:latin typeface="+mn-lt"/>
                <a:cs typeface="+mn-cs"/>
              </a:rPr>
              <a:t>12,  3,  2006-04-18	[</a:t>
            </a:r>
            <a:r>
              <a:rPr lang="en-US" sz="1200" dirty="0" err="1">
                <a:latin typeface="+mn-lt"/>
                <a:cs typeface="+mn-cs"/>
              </a:rPr>
              <a:t>CustomerID</a:t>
            </a:r>
            <a:r>
              <a:rPr lang="en-US" sz="1200" dirty="0">
                <a:latin typeface="+mn-lt"/>
                <a:cs typeface="+mn-cs"/>
              </a:rPr>
              <a:t>, Rating, Date]</a:t>
            </a:r>
          </a:p>
          <a:p>
            <a:pPr marL="0" lvl="1" indent="0" defTabSz="914391" fontAlgn="auto">
              <a:spcBef>
                <a:spcPts val="0"/>
              </a:spcBef>
              <a:spcAft>
                <a:spcPts val="0"/>
              </a:spcAft>
              <a:defRPr/>
            </a:pPr>
            <a:r>
              <a:rPr lang="en-US" sz="1200" dirty="0">
                <a:latin typeface="+mn-lt"/>
                <a:cs typeface="+mn-cs"/>
              </a:rPr>
              <a:t>1234,  5 ,  2003-07-08	[</a:t>
            </a:r>
            <a:r>
              <a:rPr lang="en-US" sz="1200" dirty="0" err="1">
                <a:latin typeface="+mn-lt"/>
                <a:cs typeface="+mn-cs"/>
              </a:rPr>
              <a:t>CustomerID</a:t>
            </a:r>
            <a:r>
              <a:rPr lang="en-US" sz="1200" dirty="0">
                <a:latin typeface="+mn-lt"/>
                <a:cs typeface="+mn-cs"/>
              </a:rPr>
              <a:t>, Rating, Date]</a:t>
            </a:r>
          </a:p>
          <a:p>
            <a:pPr marL="0" lvl="1" indent="0" defTabSz="914391" fontAlgn="auto">
              <a:spcBef>
                <a:spcPts val="0"/>
              </a:spcBef>
              <a:spcAft>
                <a:spcPts val="0"/>
              </a:spcAft>
              <a:defRPr/>
            </a:pPr>
            <a:r>
              <a:rPr lang="en-US" sz="1200" dirty="0">
                <a:latin typeface="+mn-lt"/>
                <a:cs typeface="+mn-cs"/>
              </a:rPr>
              <a:t>2468,  1,  2005-11-12	[</a:t>
            </a:r>
            <a:r>
              <a:rPr lang="en-US" sz="1200" dirty="0" err="1">
                <a:latin typeface="+mn-lt"/>
                <a:cs typeface="+mn-cs"/>
              </a:rPr>
              <a:t>CustomerID</a:t>
            </a:r>
            <a:r>
              <a:rPr lang="en-US" sz="1200" dirty="0">
                <a:latin typeface="+mn-lt"/>
                <a:cs typeface="+mn-cs"/>
              </a:rPr>
              <a:t>, Rating, Date]</a:t>
            </a:r>
          </a:p>
          <a:p>
            <a:pPr marL="0" lvl="1" indent="0" defTabSz="914391" fontAlgn="auto">
              <a:spcBef>
                <a:spcPts val="0"/>
              </a:spcBef>
              <a:spcAft>
                <a:spcPts val="0"/>
              </a:spcAft>
              <a:defRPr/>
            </a:pPr>
            <a:r>
              <a:rPr lang="en-US" sz="1200" dirty="0">
                <a:latin typeface="+mn-lt"/>
                <a:cs typeface="+mn-cs"/>
              </a:rPr>
              <a:t>…</a:t>
            </a:r>
          </a:p>
          <a:p>
            <a:pPr marL="0" lvl="1" indent="0" defTabSz="914391" fontAlgn="auto">
              <a:spcBef>
                <a:spcPts val="0"/>
              </a:spcBef>
              <a:spcAft>
                <a:spcPts val="0"/>
              </a:spcAft>
              <a:defRPr/>
            </a:pPr>
            <a:endParaRPr lang="en-US" sz="1200" dirty="0">
              <a:latin typeface="+mn-lt"/>
              <a:cs typeface="+mn-cs"/>
            </a:endParaRPr>
          </a:p>
          <a:p>
            <a:pPr marL="0" lvl="1" indent="0" defTabSz="914391" fontAlgn="auto">
              <a:spcBef>
                <a:spcPts val="0"/>
              </a:spcBef>
              <a:spcAft>
                <a:spcPts val="0"/>
              </a:spcAft>
              <a:defRPr/>
            </a:pPr>
            <a:r>
              <a:rPr lang="en-US" sz="1200" dirty="0" err="1">
                <a:latin typeface="+mn-lt"/>
                <a:cs typeface="+mn-cs"/>
              </a:rPr>
              <a:t>Movie_Titles</a:t>
            </a:r>
            <a:endParaRPr lang="en-US" sz="1200" dirty="0">
              <a:latin typeface="+mn-lt"/>
              <a:cs typeface="+mn-cs"/>
            </a:endParaRPr>
          </a:p>
          <a:p>
            <a:pPr marL="0" lvl="1" indent="0" defTabSz="914391" fontAlgn="auto">
              <a:spcBef>
                <a:spcPts val="0"/>
              </a:spcBef>
              <a:spcAft>
                <a:spcPts val="0"/>
              </a:spcAft>
              <a:defRPr/>
            </a:pPr>
            <a:r>
              <a:rPr lang="en-US" sz="1200" dirty="0">
                <a:latin typeface="+mn-lt"/>
                <a:cs typeface="+mn-cs"/>
              </a:rPr>
              <a:t>-----------------</a:t>
            </a:r>
          </a:p>
          <a:p>
            <a:pPr marL="0" lvl="1" indent="0" defTabSz="914391" fontAlgn="auto">
              <a:spcBef>
                <a:spcPts val="0"/>
              </a:spcBef>
              <a:spcAft>
                <a:spcPts val="0"/>
              </a:spcAft>
              <a:defRPr/>
            </a:pPr>
            <a:r>
              <a:rPr lang="en-US" sz="1200" dirty="0">
                <a:latin typeface="+mn-lt"/>
                <a:cs typeface="+mn-cs"/>
              </a:rPr>
              <a:t>...</a:t>
            </a:r>
          </a:p>
          <a:p>
            <a:pPr marL="0" lvl="1" indent="0" defTabSz="914391" fontAlgn="auto">
              <a:spcBef>
                <a:spcPts val="0"/>
              </a:spcBef>
              <a:spcAft>
                <a:spcPts val="0"/>
              </a:spcAft>
              <a:defRPr/>
            </a:pPr>
            <a:r>
              <a:rPr lang="en-US" sz="1200" dirty="0">
                <a:latin typeface="+mn-lt"/>
                <a:cs typeface="+mn-cs"/>
              </a:rPr>
              <a:t>10120,  1982,  “</a:t>
            </a:r>
            <a:r>
              <a:rPr lang="en-US" sz="1200" dirty="0" err="1">
                <a:latin typeface="+mn-lt"/>
                <a:cs typeface="+mn-cs"/>
              </a:rPr>
              <a:t>Bladerunner</a:t>
            </a:r>
            <a:r>
              <a:rPr lang="en-US" sz="1200" dirty="0">
                <a:latin typeface="+mn-lt"/>
                <a:cs typeface="+mn-cs"/>
              </a:rPr>
              <a:t>”</a:t>
            </a:r>
          </a:p>
          <a:p>
            <a:pPr marL="0" lvl="1" indent="0" defTabSz="914391" fontAlgn="auto">
              <a:spcBef>
                <a:spcPts val="0"/>
              </a:spcBef>
              <a:spcAft>
                <a:spcPts val="0"/>
              </a:spcAft>
              <a:defRPr/>
            </a:pPr>
            <a:r>
              <a:rPr lang="en-US" sz="1200" dirty="0">
                <a:latin typeface="+mn-lt"/>
                <a:cs typeface="+mn-cs"/>
              </a:rPr>
              <a:t>…</a:t>
            </a:r>
          </a:p>
          <a:p>
            <a:pPr marL="0" lvl="1" indent="0" defTabSz="914391" fontAlgn="auto">
              <a:spcBef>
                <a:spcPts val="0"/>
              </a:spcBef>
              <a:spcAft>
                <a:spcPts val="0"/>
              </a:spcAft>
              <a:defRPr/>
            </a:pPr>
            <a:r>
              <a:rPr lang="en-US" sz="1200" dirty="0">
                <a:latin typeface="+mn-lt"/>
                <a:cs typeface="+mn-cs"/>
              </a:rPr>
              <a:t>17690,  2007,  “The Queen”</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450" y="3214688"/>
            <a:ext cx="2811463" cy="3451225"/>
          </a:xfrm>
          <a:prstGeom prst="rect">
            <a:avLst/>
          </a:prstGeom>
          <a:noFill/>
          <a:ln w="28575">
            <a:solidFill>
              <a:srgbClr val="3BABFF"/>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51438" y="4244975"/>
            <a:ext cx="3692525" cy="2155825"/>
          </a:xfrm>
          <a:prstGeom prst="rect">
            <a:avLst/>
          </a:prstGeom>
          <a:solidFill>
            <a:schemeClr val="bg1">
              <a:lumMod val="95000"/>
            </a:schemeClr>
          </a:solidFill>
          <a:ln w="28575">
            <a:solidFill>
              <a:srgbClr val="3BABFF"/>
            </a:solidFill>
          </a:ln>
        </p:spPr>
        <p:txBody>
          <a:bodyPr>
            <a:spAutoFit/>
          </a:bodyPr>
          <a:lstStyle/>
          <a:p>
            <a:pPr marL="0" lvl="2" indent="0" defTabSz="914391" fontAlgn="auto">
              <a:spcBef>
                <a:spcPts val="0"/>
              </a:spcBef>
              <a:spcAft>
                <a:spcPts val="0"/>
              </a:spcAft>
              <a:defRPr/>
            </a:pPr>
            <a:r>
              <a:rPr lang="en-US" sz="1400" dirty="0">
                <a:latin typeface="+mn-lt"/>
                <a:cs typeface="+mn-cs"/>
              </a:rPr>
              <a:t>From Netflix FAQ</a:t>
            </a:r>
          </a:p>
          <a:p>
            <a:pPr defTabSz="914391" fontAlgn="auto">
              <a:spcBef>
                <a:spcPts val="0"/>
              </a:spcBef>
              <a:spcAft>
                <a:spcPts val="0"/>
              </a:spcAft>
              <a:defRPr/>
            </a:pPr>
            <a:r>
              <a:rPr lang="en-US" sz="1200" i="1" dirty="0">
                <a:latin typeface="+mn-lt"/>
                <a:cs typeface="+mn-cs"/>
              </a:rPr>
              <a:t>“No, all customer identifying information has been removed; all that remains are ratings and dates. This follows our privacy policy [. . . ] Even if, for example, you knew all your own ratings and their dates you probably couldn’t identify them reliably in the data because </a:t>
            </a:r>
            <a:r>
              <a:rPr lang="en-US" sz="1200" b="1" i="1" dirty="0">
                <a:latin typeface="+mn-lt"/>
                <a:cs typeface="+mn-cs"/>
              </a:rPr>
              <a:t>only a small sample was included </a:t>
            </a:r>
            <a:r>
              <a:rPr lang="en-US" sz="1200" i="1" dirty="0">
                <a:latin typeface="+mn-lt"/>
                <a:cs typeface="+mn-cs"/>
              </a:rPr>
              <a:t>(less than one tenth of our complete dataset) and that </a:t>
            </a:r>
            <a:r>
              <a:rPr lang="en-US" sz="1200" b="1" i="1" dirty="0">
                <a:latin typeface="+mn-lt"/>
                <a:cs typeface="+mn-cs"/>
              </a:rPr>
              <a:t>data was subject to perturbation</a:t>
            </a:r>
            <a:r>
              <a:rPr lang="en-US" sz="1200" i="1" dirty="0">
                <a:latin typeface="+mn-lt"/>
                <a:cs typeface="+mn-cs"/>
              </a:rPr>
              <a:t>. Of course, since you know all your own ratings that really isn’t a privacy problem is it?”</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9313" y="4094163"/>
            <a:ext cx="2195512" cy="2409825"/>
          </a:xfrm>
          <a:prstGeom prst="rect">
            <a:avLst/>
          </a:prstGeom>
          <a:noFill/>
          <a:ln w="28575">
            <a:solidFill>
              <a:srgbClr val="3BABFF"/>
            </a:solidFill>
            <a:miter lim="800000"/>
            <a:headEnd/>
            <a:tailEnd/>
          </a:ln>
          <a:extLst>
            <a:ext uri="{909E8E84-426E-40DD-AFC4-6F175D3DCCD1}">
              <a14:hiddenFill xmlns:a14="http://schemas.microsoft.com/office/drawing/2010/main">
                <a:solidFill>
                  <a:srgbClr val="FFFFFF"/>
                </a:solidFill>
              </a14:hiddenFill>
            </a:ext>
          </a:extLst>
        </p:spPr>
      </p:pic>
      <p:sp>
        <p:nvSpPr>
          <p:cNvPr id="20378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EC2E42C9-5A14-4A10-BE00-F7D92BA2B293}" type="slidenum">
              <a:rPr lang="en-US">
                <a:solidFill>
                  <a:schemeClr val="tx2"/>
                </a:solidFill>
              </a:rPr>
              <a:pPr defTabSz="912813" fontAlgn="base">
                <a:spcBef>
                  <a:spcPct val="0"/>
                </a:spcBef>
                <a:spcAft>
                  <a:spcPct val="0"/>
                </a:spcAft>
              </a:pPr>
              <a:t>103</a:t>
            </a:fld>
            <a:endParaRPr lang="en-US">
              <a:solidFill>
                <a:schemeClr val="tx2"/>
              </a:solidFill>
            </a:endParaRPr>
          </a:p>
        </p:txBody>
      </p:sp>
    </p:spTree>
    <p:extLst>
      <p:ext uri="{BB962C8B-B14F-4D97-AF65-F5344CB8AC3E}">
        <p14:creationId xmlns:p14="http://schemas.microsoft.com/office/powerpoint/2010/main" val="910113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05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5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P spid="8" grpId="0" animBg="1"/>
      <p:bldP spid="8" grpId="1"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dirty="0" smtClean="0">
                <a:latin typeface="Bookman Old Style" pitchFamily="18" charset="0"/>
              </a:rPr>
              <a:t>Using the Data Responsibly (cont’d)</a:t>
            </a:r>
          </a:p>
        </p:txBody>
      </p:sp>
      <p:sp>
        <p:nvSpPr>
          <p:cNvPr id="3" name="Content Placeholder 2"/>
          <p:cNvSpPr>
            <a:spLocks noGrp="1"/>
          </p:cNvSpPr>
          <p:nvPr>
            <p:ph sz="quarter" idx="1"/>
          </p:nvPr>
        </p:nvSpPr>
        <p:spPr>
          <a:xfrm>
            <a:off x="457200" y="1371600"/>
            <a:ext cx="8686800" cy="4937125"/>
          </a:xfrm>
        </p:spPr>
        <p:txBody>
          <a:bodyPr>
            <a:normAutofit fontScale="92500" lnSpcReduction="10000"/>
          </a:bodyPr>
          <a:lstStyle/>
          <a:p>
            <a:pPr marL="274320" indent="-274320" fontAlgn="auto">
              <a:spcAft>
                <a:spcPts val="0"/>
              </a:spcAft>
              <a:buFont typeface="Wingdings 3"/>
              <a:buChar char=""/>
              <a:defRPr/>
            </a:pPr>
            <a:r>
              <a:rPr lang="en-US" dirty="0" smtClean="0"/>
              <a:t>Control access to the data</a:t>
            </a:r>
          </a:p>
          <a:p>
            <a:pPr marL="548640" lvl="1" indent="-274320" fontAlgn="auto">
              <a:spcAft>
                <a:spcPts val="0"/>
              </a:spcAft>
              <a:buFont typeface="Wingdings 3"/>
              <a:buChar char=""/>
              <a:defRPr/>
            </a:pPr>
            <a:r>
              <a:rPr lang="en-US" dirty="0" smtClean="0"/>
              <a:t>Internally:  Access control; data retention policy</a:t>
            </a:r>
          </a:p>
          <a:p>
            <a:pPr marL="548640" lvl="1" indent="-274320" fontAlgn="auto">
              <a:spcAft>
                <a:spcPts val="0"/>
              </a:spcAft>
              <a:buFont typeface="Wingdings 3"/>
              <a:buChar char=""/>
              <a:defRPr/>
            </a:pPr>
            <a:r>
              <a:rPr lang="en-US" dirty="0" smtClean="0"/>
              <a:t>Externally:  Risky (e.g., AOL, Netflix, Enron, </a:t>
            </a:r>
            <a:r>
              <a:rPr lang="en-US" dirty="0" err="1" smtClean="0"/>
              <a:t>Facebook</a:t>
            </a:r>
            <a:r>
              <a:rPr lang="en-US" dirty="0" smtClean="0"/>
              <a:t> public)</a:t>
            </a:r>
          </a:p>
          <a:p>
            <a:pPr marL="274320" indent="-274320" fontAlgn="auto">
              <a:spcAft>
                <a:spcPts val="0"/>
              </a:spcAft>
              <a:buFont typeface="Wingdings 3"/>
              <a:buChar char=""/>
              <a:defRPr/>
            </a:pPr>
            <a:r>
              <a:rPr lang="en-US" dirty="0" smtClean="0"/>
              <a:t>Protect user privacy</a:t>
            </a:r>
          </a:p>
          <a:p>
            <a:pPr marL="548640" lvl="1" indent="-274320" fontAlgn="auto">
              <a:spcAft>
                <a:spcPts val="0"/>
              </a:spcAft>
              <a:buFont typeface="Wingdings 3"/>
              <a:buChar char=""/>
              <a:defRPr/>
            </a:pPr>
            <a:r>
              <a:rPr lang="en-US" dirty="0" smtClean="0"/>
              <a:t>Directly identifiable information</a:t>
            </a:r>
          </a:p>
          <a:p>
            <a:pPr marL="822960" lvl="2" fontAlgn="auto">
              <a:spcAft>
                <a:spcPts val="0"/>
              </a:spcAft>
              <a:buClr>
                <a:schemeClr val="bg1">
                  <a:shade val="50000"/>
                </a:schemeClr>
              </a:buClr>
              <a:buFont typeface="Wingdings 3"/>
              <a:buChar char=""/>
              <a:defRPr/>
            </a:pPr>
            <a:r>
              <a:rPr lang="en-US" dirty="0" smtClean="0"/>
              <a:t>Social security, credit card, driver’s license numbers</a:t>
            </a:r>
          </a:p>
          <a:p>
            <a:pPr marL="548640" lvl="1" indent="-274320" fontAlgn="auto">
              <a:spcAft>
                <a:spcPts val="0"/>
              </a:spcAft>
              <a:buFont typeface="Wingdings 3"/>
              <a:buChar char=""/>
              <a:defRPr/>
            </a:pPr>
            <a:r>
              <a:rPr lang="en-US" dirty="0" smtClean="0"/>
              <a:t>Indirectly identifiable information</a:t>
            </a:r>
          </a:p>
          <a:p>
            <a:pPr marL="822960" lvl="2" fontAlgn="auto">
              <a:spcAft>
                <a:spcPts val="0"/>
              </a:spcAft>
              <a:buClr>
                <a:schemeClr val="bg1">
                  <a:shade val="50000"/>
                </a:schemeClr>
              </a:buClr>
              <a:buFont typeface="Wingdings 3"/>
              <a:buChar char=""/>
              <a:defRPr/>
            </a:pPr>
            <a:r>
              <a:rPr lang="en-US" dirty="0" smtClean="0"/>
              <a:t>Names, locations, phone numbers … you’re so vain  (e.g.,  AOL)</a:t>
            </a:r>
          </a:p>
          <a:p>
            <a:pPr marL="822960" lvl="2" fontAlgn="auto">
              <a:spcAft>
                <a:spcPts val="0"/>
              </a:spcAft>
              <a:buClr>
                <a:schemeClr val="bg1">
                  <a:shade val="50000"/>
                </a:schemeClr>
              </a:buClr>
              <a:buFont typeface="Wingdings 3"/>
              <a:buChar char=""/>
              <a:defRPr/>
            </a:pPr>
            <a:r>
              <a:rPr lang="en-US" dirty="0" smtClean="0"/>
              <a:t>Putting together multiple sources indirectly (e.g.,  Netflix,  hospital records)</a:t>
            </a:r>
          </a:p>
          <a:p>
            <a:pPr marL="1097280" lvl="3" fontAlgn="auto">
              <a:spcAft>
                <a:spcPts val="0"/>
              </a:spcAft>
              <a:buClr>
                <a:schemeClr val="accent2">
                  <a:shade val="75000"/>
                </a:schemeClr>
              </a:buClr>
              <a:buFont typeface="Wingdings"/>
              <a:buChar char=""/>
              <a:defRPr/>
            </a:pPr>
            <a:r>
              <a:rPr lang="en-US" dirty="0" smtClean="0"/>
              <a:t>Linking public and private data </a:t>
            </a:r>
          </a:p>
          <a:p>
            <a:pPr marL="1097280" lvl="3" fontAlgn="auto">
              <a:spcAft>
                <a:spcPts val="0"/>
              </a:spcAft>
              <a:buClr>
                <a:schemeClr val="accent2">
                  <a:shade val="75000"/>
                </a:schemeClr>
              </a:buClr>
              <a:buFont typeface="Wingdings"/>
              <a:buChar char=""/>
              <a:defRPr/>
            </a:pPr>
            <a:r>
              <a:rPr lang="en-US" i="1" dirty="0" smtClean="0"/>
              <a:t>k</a:t>
            </a:r>
            <a:r>
              <a:rPr lang="en-US" dirty="0" smtClean="0"/>
              <a:t>-anonymity; Differential privacy; etc.</a:t>
            </a:r>
          </a:p>
          <a:p>
            <a:pPr marL="274320" indent="-274320" fontAlgn="auto">
              <a:spcAft>
                <a:spcPts val="0"/>
              </a:spcAft>
              <a:buFont typeface="Wingdings 3"/>
              <a:buChar char=""/>
              <a:defRPr/>
            </a:pPr>
            <a:r>
              <a:rPr lang="en-US" dirty="0" smtClean="0"/>
              <a:t>Transparency and user control</a:t>
            </a:r>
          </a:p>
          <a:p>
            <a:pPr marL="548640" lvl="1" indent="-274320" fontAlgn="auto">
              <a:spcAft>
                <a:spcPts val="0"/>
              </a:spcAft>
              <a:buFont typeface="Wingdings 3"/>
              <a:buChar char=""/>
              <a:defRPr/>
            </a:pPr>
            <a:r>
              <a:rPr lang="en-US" dirty="0" smtClean="0"/>
              <a:t>Publicly available privacy policy</a:t>
            </a:r>
          </a:p>
          <a:p>
            <a:pPr marL="548640" lvl="1" indent="-274320" fontAlgn="auto">
              <a:spcAft>
                <a:spcPts val="0"/>
              </a:spcAft>
              <a:buFont typeface="Wingdings 3"/>
              <a:buChar char=""/>
              <a:defRPr/>
            </a:pPr>
            <a:r>
              <a:rPr lang="en-US" dirty="0" smtClean="0"/>
              <a:t>Give users control to delete, opt-out, etc. </a:t>
            </a:r>
          </a:p>
          <a:p>
            <a:pPr marL="822960" lvl="2" fontAlgn="auto">
              <a:spcAft>
                <a:spcPts val="0"/>
              </a:spcAft>
              <a:buClr>
                <a:schemeClr val="bg1">
                  <a:shade val="50000"/>
                </a:schemeClr>
              </a:buClr>
              <a:buFont typeface="Wingdings 3"/>
              <a:buNone/>
              <a:defRPr/>
            </a:pPr>
            <a:endParaRPr lang="en-US" dirty="0" smtClean="0"/>
          </a:p>
        </p:txBody>
      </p:sp>
      <p:sp>
        <p:nvSpPr>
          <p:cNvPr id="2058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A6F38DD-F2EE-4FCD-BDCB-FD64E9AF6F06}" type="slidenum">
              <a:rPr lang="en-US">
                <a:solidFill>
                  <a:schemeClr val="tx2"/>
                </a:solidFill>
              </a:rPr>
              <a:pPr defTabSz="912813" fontAlgn="base">
                <a:spcBef>
                  <a:spcPct val="0"/>
                </a:spcBef>
                <a:spcAft>
                  <a:spcPct val="0"/>
                </a:spcAft>
              </a:pPr>
              <a:t>104</a:t>
            </a:fld>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p:cNvSpPr>
            <a:spLocks noGrp="1"/>
          </p:cNvSpPr>
          <p:nvPr>
            <p:ph type="title"/>
          </p:nvPr>
        </p:nvSpPr>
        <p:spPr/>
        <p:txBody>
          <a:bodyPr/>
          <a:lstStyle/>
          <a:p>
            <a:r>
              <a:rPr lang="en-US" dirty="0" smtClean="0">
                <a:latin typeface="Bookman Old Style" pitchFamily="18" charset="0"/>
              </a:rPr>
              <a:t>Summary</a:t>
            </a:r>
          </a:p>
        </p:txBody>
      </p:sp>
      <p:sp>
        <p:nvSpPr>
          <p:cNvPr id="3" name="Content Placeholder 2"/>
          <p:cNvSpPr>
            <a:spLocks noGrp="1"/>
          </p:cNvSpPr>
          <p:nvPr>
            <p:ph sz="quarter" idx="1"/>
          </p:nvPr>
        </p:nvSpPr>
        <p:spPr/>
        <p:txBody>
          <a:bodyPr>
            <a:normAutofit lnSpcReduction="10000"/>
          </a:bodyPr>
          <a:lstStyle/>
          <a:p>
            <a:pPr marL="274320" indent="-274320" fontAlgn="auto">
              <a:spcAft>
                <a:spcPts val="0"/>
              </a:spcAft>
              <a:buFont typeface="Wingdings 3"/>
              <a:buChar char=""/>
              <a:defRPr/>
            </a:pPr>
            <a:r>
              <a:rPr lang="en-US" dirty="0" smtClean="0"/>
              <a:t>Data collection and storage</a:t>
            </a:r>
            <a:endParaRPr lang="en-US" dirty="0" smtClean="0">
              <a:solidFill>
                <a:schemeClr val="bg1">
                  <a:lumMod val="50000"/>
                </a:schemeClr>
              </a:solidFill>
            </a:endParaRPr>
          </a:p>
          <a:p>
            <a:pPr marL="548640" lvl="1" indent="-274320" fontAlgn="auto">
              <a:spcAft>
                <a:spcPts val="0"/>
              </a:spcAft>
              <a:buFont typeface="Wingdings 3"/>
              <a:buChar char=""/>
              <a:defRPr/>
            </a:pPr>
            <a:r>
              <a:rPr lang="en-US" dirty="0" smtClean="0"/>
              <a:t>Logging the data</a:t>
            </a:r>
          </a:p>
          <a:p>
            <a:pPr marL="822960" lvl="2" fontAlgn="auto">
              <a:spcAft>
                <a:spcPts val="0"/>
              </a:spcAft>
              <a:buClr>
                <a:schemeClr val="bg1">
                  <a:shade val="50000"/>
                </a:schemeClr>
              </a:buClr>
              <a:buFont typeface="Wingdings 3"/>
              <a:buChar char=""/>
              <a:defRPr/>
            </a:pPr>
            <a:r>
              <a:rPr lang="en-US" dirty="0" smtClean="0"/>
              <a:t>At the server </a:t>
            </a:r>
          </a:p>
          <a:p>
            <a:pPr marL="822960" lvl="2" fontAlgn="auto">
              <a:spcAft>
                <a:spcPts val="0"/>
              </a:spcAft>
              <a:buClr>
                <a:schemeClr val="bg1">
                  <a:shade val="50000"/>
                </a:schemeClr>
              </a:buClr>
              <a:buFont typeface="Wingdings 3"/>
              <a:buChar char=""/>
              <a:defRPr/>
            </a:pPr>
            <a:r>
              <a:rPr lang="en-US" dirty="0" smtClean="0"/>
              <a:t>On the results page</a:t>
            </a:r>
          </a:p>
          <a:p>
            <a:pPr marL="822960" lvl="2" fontAlgn="auto">
              <a:spcAft>
                <a:spcPts val="0"/>
              </a:spcAft>
              <a:buClr>
                <a:schemeClr val="bg1">
                  <a:shade val="50000"/>
                </a:schemeClr>
              </a:buClr>
              <a:buFont typeface="Wingdings 3"/>
              <a:buChar char=""/>
              <a:defRPr/>
            </a:pPr>
            <a:r>
              <a:rPr lang="en-US" dirty="0" smtClean="0"/>
              <a:t>Richer client-side logging</a:t>
            </a:r>
          </a:p>
          <a:p>
            <a:pPr marL="548640" lvl="1" indent="-274320" fontAlgn="auto">
              <a:spcAft>
                <a:spcPts val="0"/>
              </a:spcAft>
              <a:buFont typeface="Wingdings 3"/>
              <a:buChar char=""/>
              <a:defRPr/>
            </a:pPr>
            <a:r>
              <a:rPr lang="en-US" dirty="0" smtClean="0"/>
              <a:t>Storing the data</a:t>
            </a:r>
          </a:p>
          <a:p>
            <a:pPr marL="822960" lvl="2" fontAlgn="auto">
              <a:spcAft>
                <a:spcPts val="0"/>
              </a:spcAft>
              <a:buClr>
                <a:schemeClr val="bg1">
                  <a:shade val="50000"/>
                </a:schemeClr>
              </a:buClr>
              <a:buFont typeface="Wingdings 3"/>
              <a:buChar char=""/>
              <a:defRPr/>
            </a:pPr>
            <a:r>
              <a:rPr lang="en-US" dirty="0" smtClean="0"/>
              <a:t>Challenges of: time, scale, users</a:t>
            </a:r>
          </a:p>
          <a:p>
            <a:pPr marL="548640" lvl="1" indent="-274320" fontAlgn="auto">
              <a:spcAft>
                <a:spcPts val="0"/>
              </a:spcAft>
              <a:buFont typeface="Wingdings 3"/>
              <a:buChar char=""/>
              <a:defRPr/>
            </a:pPr>
            <a:r>
              <a:rPr lang="en-US" dirty="0" smtClean="0"/>
              <a:t>Using the data responsibly</a:t>
            </a:r>
          </a:p>
          <a:p>
            <a:pPr marL="822960" lvl="2" fontAlgn="auto">
              <a:spcAft>
                <a:spcPts val="0"/>
              </a:spcAft>
              <a:buClr>
                <a:schemeClr val="bg1">
                  <a:shade val="50000"/>
                </a:schemeClr>
              </a:buClr>
              <a:buFont typeface="Wingdings 3"/>
              <a:buChar char=""/>
              <a:defRPr/>
            </a:pPr>
            <a:r>
              <a:rPr lang="en-US" dirty="0" smtClean="0"/>
              <a:t>Controlling access to data</a:t>
            </a:r>
          </a:p>
          <a:p>
            <a:pPr marL="822960" lvl="2" fontAlgn="auto">
              <a:spcAft>
                <a:spcPts val="0"/>
              </a:spcAft>
              <a:buClr>
                <a:schemeClr val="bg1">
                  <a:shade val="50000"/>
                </a:schemeClr>
              </a:buClr>
              <a:buFont typeface="Wingdings 3"/>
              <a:buChar char=""/>
              <a:defRPr/>
            </a:pPr>
            <a:r>
              <a:rPr lang="en-US" dirty="0" smtClean="0"/>
              <a:t>Protecting privacy</a:t>
            </a:r>
          </a:p>
          <a:p>
            <a:pPr marL="822960" lvl="2" fontAlgn="auto">
              <a:spcAft>
                <a:spcPts val="0"/>
              </a:spcAft>
              <a:buClr>
                <a:schemeClr val="bg1">
                  <a:shade val="50000"/>
                </a:schemeClr>
              </a:buClr>
              <a:buFont typeface="Wingdings 3"/>
              <a:buChar char=""/>
              <a:defRPr/>
            </a:pPr>
            <a:r>
              <a:rPr lang="en-US" dirty="0" smtClean="0"/>
              <a:t>Providing transparency and user control</a:t>
            </a:r>
          </a:p>
          <a:p>
            <a:pPr marL="274320" indent="-274320" fontAlgn="auto">
              <a:spcAft>
                <a:spcPts val="0"/>
              </a:spcAft>
              <a:buFont typeface="Wingdings 3"/>
              <a:buChar char=""/>
              <a:defRPr/>
            </a:pPr>
            <a:r>
              <a:rPr lang="en-US" dirty="0" smtClean="0"/>
              <a:t>Data analysis </a:t>
            </a:r>
            <a:r>
              <a:rPr lang="en-US" sz="2400" dirty="0" smtClean="0">
                <a:solidFill>
                  <a:schemeClr val="bg1">
                    <a:lumMod val="50000"/>
                  </a:schemeClr>
                </a:solidFill>
              </a:rPr>
              <a:t>[Daniel Russell]</a:t>
            </a:r>
            <a:endParaRPr lang="en-US" dirty="0" smtClean="0">
              <a:solidFill>
                <a:schemeClr val="bg1">
                  <a:lumMod val="50000"/>
                </a:schemeClr>
              </a:solidFill>
            </a:endParaRPr>
          </a:p>
          <a:p>
            <a:pPr marL="548640" lvl="1" indent="-274320" fontAlgn="auto">
              <a:spcAft>
                <a:spcPts val="0"/>
              </a:spcAft>
              <a:buFont typeface="Wingdings 3"/>
              <a:buChar char=""/>
              <a:defRPr/>
            </a:pPr>
            <a:r>
              <a:rPr lang="en-US" dirty="0" smtClean="0"/>
              <a:t>Cleaning the data</a:t>
            </a:r>
          </a:p>
        </p:txBody>
      </p:sp>
      <p:sp>
        <p:nvSpPr>
          <p:cNvPr id="2078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47FD7EA-CCB7-4FA9-9E36-8E0A5017C775}" type="slidenum">
              <a:rPr lang="en-US">
                <a:solidFill>
                  <a:schemeClr val="tx2"/>
                </a:solidFill>
              </a:rPr>
              <a:pPr defTabSz="912813" fontAlgn="base">
                <a:spcBef>
                  <a:spcPct val="0"/>
                </a:spcBef>
                <a:spcAft>
                  <a:spcPct val="0"/>
                </a:spcAft>
              </a:pPr>
              <a:t>105</a:t>
            </a:fld>
            <a:endParaRPr lang="en-US">
              <a:solidFill>
                <a:schemeClr val="tx2"/>
              </a:solidFill>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normAutofit fontScale="90000"/>
          </a:bodyPr>
          <a:lstStyle/>
          <a:p>
            <a:pPr fontAlgn="auto">
              <a:spcAft>
                <a:spcPts val="0"/>
              </a:spcAft>
              <a:defRPr/>
            </a:pPr>
            <a:r>
              <a:rPr lang="en-US" dirty="0" smtClean="0"/>
              <a:t>Section 3B: </a:t>
            </a:r>
            <a:br>
              <a:rPr lang="en-US" dirty="0" smtClean="0"/>
            </a:br>
            <a:r>
              <a:rPr lang="en-US" dirty="0" smtClean="0"/>
              <a:t>Data cleaning for large logs</a:t>
            </a:r>
          </a:p>
        </p:txBody>
      </p:sp>
      <p:sp>
        <p:nvSpPr>
          <p:cNvPr id="3" name="Subtitle 2"/>
          <p:cNvSpPr>
            <a:spLocks noGrp="1"/>
          </p:cNvSpPr>
          <p:nvPr>
            <p:ph type="subTitle" idx="1"/>
          </p:nvPr>
        </p:nvSpPr>
        <p:spPr/>
        <p:txBody>
          <a:bodyPr>
            <a:noAutofit/>
          </a:bodyPr>
          <a:lstStyle/>
          <a:p>
            <a:pPr fontAlgn="auto">
              <a:spcAft>
                <a:spcPts val="0"/>
              </a:spcAft>
              <a:buFont typeface="Wingdings 3"/>
              <a:buNone/>
              <a:defRPr/>
            </a:pPr>
            <a:r>
              <a:rPr lang="en-US" sz="1600" dirty="0" smtClean="0"/>
              <a:t>Daniel M. Russell</a:t>
            </a:r>
          </a:p>
          <a:p>
            <a:pPr fontAlgn="auto">
              <a:spcAft>
                <a:spcPts val="0"/>
              </a:spcAft>
              <a:buFont typeface="Wingdings 3"/>
              <a:buNone/>
              <a:defRPr/>
            </a:pPr>
            <a:endParaRPr lang="en-US" sz="1600" dirty="0"/>
          </a:p>
        </p:txBody>
      </p:sp>
      <p:sp>
        <p:nvSpPr>
          <p:cNvPr id="2088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29E09C58-B74A-46C1-91D9-120970D14B02}" type="slidenum">
              <a:rPr lang="en-US">
                <a:solidFill>
                  <a:schemeClr val="tx2"/>
                </a:solidFill>
              </a:rPr>
              <a:pPr defTabSz="912813" fontAlgn="base">
                <a:spcBef>
                  <a:spcPct val="0"/>
                </a:spcBef>
                <a:spcAft>
                  <a:spcPct val="0"/>
                </a:spcAft>
              </a:pPr>
              <a:t>106</a:t>
            </a:fld>
            <a:endParaRPr lang="en-US">
              <a:solidFill>
                <a:schemeClr val="tx2"/>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p:txBody>
          <a:bodyPr/>
          <a:lstStyle/>
          <a:p>
            <a:r>
              <a:rPr lang="en-US" dirty="0" smtClean="0">
                <a:latin typeface="Bookman Old Style" pitchFamily="18" charset="0"/>
              </a:rPr>
              <a:t>Why Clean Log Data?	</a:t>
            </a:r>
          </a:p>
        </p:txBody>
      </p:sp>
      <p:sp>
        <p:nvSpPr>
          <p:cNvPr id="210946" name="Content Placeholder 2"/>
          <p:cNvSpPr>
            <a:spLocks noGrp="1"/>
          </p:cNvSpPr>
          <p:nvPr>
            <p:ph sz="quarter" idx="1"/>
          </p:nvPr>
        </p:nvSpPr>
        <p:spPr>
          <a:xfrm>
            <a:off x="457200" y="1219200"/>
            <a:ext cx="8458200" cy="4937125"/>
          </a:xfrm>
        </p:spPr>
        <p:txBody>
          <a:bodyPr/>
          <a:lstStyle/>
          <a:p>
            <a:r>
              <a:rPr lang="en-US" i="1" dirty="0" smtClean="0"/>
              <a:t>The big false assumption: </a:t>
            </a:r>
            <a:r>
              <a:rPr lang="en-US" dirty="0" smtClean="0"/>
              <a:t>Isn’t log data intrinsically clean? </a:t>
            </a:r>
          </a:p>
          <a:p>
            <a:pPr lvl="1"/>
            <a:r>
              <a:rPr lang="en-US" dirty="0" smtClean="0"/>
              <a:t>A:  Nope.  </a:t>
            </a:r>
          </a:p>
          <a:p>
            <a:pPr lvl="1"/>
            <a:endParaRPr lang="en-US" dirty="0" smtClean="0"/>
          </a:p>
          <a:p>
            <a:pPr lvl="2"/>
            <a:endParaRPr lang="en-US" dirty="0" smtClean="0"/>
          </a:p>
        </p:txBody>
      </p:sp>
      <p:sp>
        <p:nvSpPr>
          <p:cNvPr id="210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CDFDA921-0671-4A1D-BA14-F991BEDD90EF}" type="slidenum">
              <a:rPr lang="en-US">
                <a:solidFill>
                  <a:schemeClr val="tx2"/>
                </a:solidFill>
              </a:rPr>
              <a:pPr defTabSz="912813" fontAlgn="base">
                <a:spcBef>
                  <a:spcPct val="0"/>
                </a:spcBef>
                <a:spcAft>
                  <a:spcPct val="0"/>
                </a:spcAft>
              </a:pPr>
              <a:t>107</a:t>
            </a:fld>
            <a:endParaRPr lang="en-US">
              <a:solidFill>
                <a:schemeClr val="tx2"/>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r>
              <a:rPr lang="en-US" dirty="0" smtClean="0">
                <a:latin typeface="Bookman Old Style" pitchFamily="18" charset="0"/>
              </a:rPr>
              <a:t>Typical Log Format</a:t>
            </a:r>
          </a:p>
        </p:txBody>
      </p:sp>
      <p:sp>
        <p:nvSpPr>
          <p:cNvPr id="3" name="Content Placeholder 2"/>
          <p:cNvSpPr>
            <a:spLocks noGrp="1"/>
          </p:cNvSpPr>
          <p:nvPr>
            <p:ph sz="quarter" idx="1"/>
          </p:nvPr>
        </p:nvSpPr>
        <p:spPr>
          <a:xfrm>
            <a:off x="457200" y="1600200"/>
            <a:ext cx="8229600" cy="4937125"/>
          </a:xfrm>
        </p:spPr>
        <p:txBody>
          <a:bodyPr>
            <a:normAutofit/>
          </a:bodyPr>
          <a:lstStyle/>
          <a:p>
            <a:pPr>
              <a:lnSpc>
                <a:spcPct val="90000"/>
              </a:lnSpc>
            </a:pPr>
            <a:endParaRPr lang="en-US" altLang="ko-KR" sz="2000" smtClean="0">
              <a:solidFill>
                <a:srgbClr val="101B1D"/>
              </a:solidFill>
              <a:ea typeface="Gulim" pitchFamily="34" charset="-127"/>
            </a:endParaRPr>
          </a:p>
          <a:p>
            <a:pPr>
              <a:lnSpc>
                <a:spcPct val="90000"/>
              </a:lnSpc>
            </a:pPr>
            <a:endParaRPr lang="en-US" altLang="ko-KR" sz="2000" smtClean="0">
              <a:solidFill>
                <a:srgbClr val="101B1D"/>
              </a:solidFill>
              <a:ea typeface="Gulim" pitchFamily="34" charset="-127"/>
            </a:endParaRPr>
          </a:p>
          <a:p>
            <a:pPr>
              <a:lnSpc>
                <a:spcPct val="90000"/>
              </a:lnSpc>
            </a:pPr>
            <a:endParaRPr lang="en-US" altLang="ko-KR" sz="2000" smtClean="0">
              <a:solidFill>
                <a:srgbClr val="101B1D"/>
              </a:solidFill>
              <a:ea typeface="Gulim" pitchFamily="34" charset="-127"/>
            </a:endParaRPr>
          </a:p>
          <a:p>
            <a:pPr>
              <a:lnSpc>
                <a:spcPct val="90000"/>
              </a:lnSpc>
              <a:buFont typeface="Wingdings 3" pitchFamily="18" charset="2"/>
              <a:buNone/>
            </a:pPr>
            <a:r>
              <a:rPr lang="en-US" altLang="ko-KR" sz="1200" b="1" smtClean="0">
                <a:solidFill>
                  <a:srgbClr val="101B1D"/>
                </a:solidFill>
                <a:latin typeface="Arial" pitchFamily="34" charset="0"/>
                <a:ea typeface="Gulim" pitchFamily="34" charset="-127"/>
              </a:rPr>
              <a:t>–</a:t>
            </a:r>
            <a:r>
              <a:rPr lang="en-US" altLang="ko-KR" sz="1200" b="1" smtClean="0">
                <a:solidFill>
                  <a:srgbClr val="101B1D"/>
                </a:solidFill>
                <a:ea typeface="Gulim" pitchFamily="34" charset="-127"/>
              </a:rPr>
              <a:t> Client IP - 210.126.19.93</a:t>
            </a:r>
          </a:p>
          <a:p>
            <a:pPr>
              <a:lnSpc>
                <a:spcPct val="90000"/>
              </a:lnSpc>
              <a:buFont typeface="Wingdings 3" pitchFamily="18" charset="2"/>
              <a:buNone/>
            </a:pPr>
            <a:r>
              <a:rPr lang="en-US" altLang="ko-KR" sz="1200" b="1" smtClean="0">
                <a:solidFill>
                  <a:srgbClr val="101B1D"/>
                </a:solidFill>
                <a:latin typeface="Arial" pitchFamily="34" charset="0"/>
                <a:ea typeface="Gulim" pitchFamily="34" charset="-127"/>
              </a:rPr>
              <a:t>–</a:t>
            </a:r>
            <a:r>
              <a:rPr lang="en-US" altLang="ko-KR" sz="1200" b="1" smtClean="0">
                <a:solidFill>
                  <a:srgbClr val="101B1D"/>
                </a:solidFill>
                <a:ea typeface="Gulim" pitchFamily="34" charset="-127"/>
              </a:rPr>
              <a:t> Date - 23/Jan/2005</a:t>
            </a:r>
          </a:p>
          <a:p>
            <a:pPr>
              <a:lnSpc>
                <a:spcPct val="90000"/>
              </a:lnSpc>
              <a:buFont typeface="Wingdings 3" pitchFamily="18" charset="2"/>
              <a:buNone/>
            </a:pPr>
            <a:r>
              <a:rPr lang="en-US" altLang="ko-KR" sz="1200" b="1" smtClean="0">
                <a:solidFill>
                  <a:srgbClr val="101B1D"/>
                </a:solidFill>
                <a:latin typeface="Arial" pitchFamily="34" charset="0"/>
                <a:ea typeface="Gulim" pitchFamily="34" charset="-127"/>
              </a:rPr>
              <a:t>–</a:t>
            </a:r>
            <a:r>
              <a:rPr lang="en-US" altLang="ko-KR" sz="1200" b="1" smtClean="0">
                <a:solidFill>
                  <a:srgbClr val="101B1D"/>
                </a:solidFill>
                <a:ea typeface="Gulim" pitchFamily="34" charset="-127"/>
              </a:rPr>
              <a:t> Accessed time - 13:37:12</a:t>
            </a:r>
          </a:p>
          <a:p>
            <a:pPr>
              <a:lnSpc>
                <a:spcPct val="90000"/>
              </a:lnSpc>
              <a:buFont typeface="Wingdings 3" pitchFamily="18" charset="2"/>
              <a:buNone/>
            </a:pPr>
            <a:r>
              <a:rPr lang="en-US" altLang="ko-KR" sz="1200" b="1" smtClean="0">
                <a:solidFill>
                  <a:srgbClr val="101B1D"/>
                </a:solidFill>
                <a:latin typeface="Arial" pitchFamily="34" charset="0"/>
                <a:ea typeface="Gulim" pitchFamily="34" charset="-127"/>
              </a:rPr>
              <a:t>–</a:t>
            </a:r>
            <a:r>
              <a:rPr lang="en-US" altLang="ko-KR" sz="1200" b="1" smtClean="0">
                <a:solidFill>
                  <a:srgbClr val="101B1D"/>
                </a:solidFill>
                <a:ea typeface="Gulim" pitchFamily="34" charset="-127"/>
              </a:rPr>
              <a:t> Method - GET (to request page ), POST, HEAD (send to server)</a:t>
            </a:r>
          </a:p>
          <a:p>
            <a:pPr>
              <a:lnSpc>
                <a:spcPct val="90000"/>
              </a:lnSpc>
              <a:buFont typeface="Wingdings 3" pitchFamily="18" charset="2"/>
              <a:buNone/>
            </a:pPr>
            <a:r>
              <a:rPr lang="en-US" altLang="ko-KR" sz="1200" b="1" smtClean="0">
                <a:solidFill>
                  <a:srgbClr val="101B1D"/>
                </a:solidFill>
                <a:latin typeface="Arial" pitchFamily="34" charset="0"/>
                <a:ea typeface="Gulim" pitchFamily="34" charset="-127"/>
              </a:rPr>
              <a:t>–</a:t>
            </a:r>
            <a:r>
              <a:rPr lang="en-US" altLang="ko-KR" sz="1200" b="1" smtClean="0">
                <a:solidFill>
                  <a:srgbClr val="101B1D"/>
                </a:solidFill>
                <a:ea typeface="Gulim" pitchFamily="34" charset="-127"/>
              </a:rPr>
              <a:t> Protocol - HTTP/1.1</a:t>
            </a:r>
            <a:endParaRPr lang="en-US" altLang="ko-KR" sz="700" b="1" smtClean="0">
              <a:solidFill>
                <a:srgbClr val="101B1D"/>
              </a:solidFill>
              <a:ea typeface="Gulim" pitchFamily="34" charset="-127"/>
            </a:endParaRPr>
          </a:p>
          <a:p>
            <a:pPr>
              <a:lnSpc>
                <a:spcPct val="90000"/>
              </a:lnSpc>
              <a:buFont typeface="Wingdings 3" pitchFamily="18" charset="2"/>
              <a:buNone/>
            </a:pPr>
            <a:r>
              <a:rPr lang="en-US" altLang="ko-KR" sz="1200" b="1" smtClean="0">
                <a:solidFill>
                  <a:srgbClr val="101B1D"/>
                </a:solidFill>
                <a:latin typeface="Arial" pitchFamily="34" charset="0"/>
                <a:ea typeface="Gulim" pitchFamily="34" charset="-127"/>
              </a:rPr>
              <a:t>–</a:t>
            </a:r>
            <a:r>
              <a:rPr lang="en-US" altLang="ko-KR" sz="1200" b="1" smtClean="0">
                <a:solidFill>
                  <a:srgbClr val="101B1D"/>
                </a:solidFill>
                <a:ea typeface="Gulim" pitchFamily="34" charset="-127"/>
              </a:rPr>
              <a:t> Status code - 200 (Success), 401,301,500 (error)</a:t>
            </a:r>
          </a:p>
          <a:p>
            <a:pPr>
              <a:lnSpc>
                <a:spcPct val="90000"/>
              </a:lnSpc>
              <a:buFont typeface="Wingdings 3" pitchFamily="18" charset="2"/>
              <a:buNone/>
            </a:pPr>
            <a:r>
              <a:rPr lang="en-US" altLang="ko-KR" sz="1200" b="1" smtClean="0">
                <a:solidFill>
                  <a:srgbClr val="101B1D"/>
                </a:solidFill>
                <a:latin typeface="Arial" pitchFamily="34" charset="0"/>
                <a:ea typeface="Gulim" pitchFamily="34" charset="-127"/>
              </a:rPr>
              <a:t>–</a:t>
            </a:r>
            <a:r>
              <a:rPr lang="en-US" altLang="ko-KR" sz="1200" b="1" smtClean="0">
                <a:solidFill>
                  <a:srgbClr val="101B1D"/>
                </a:solidFill>
                <a:ea typeface="Gulim" pitchFamily="34" charset="-127"/>
              </a:rPr>
              <a:t> Size of file - 2705 </a:t>
            </a:r>
          </a:p>
          <a:p>
            <a:pPr>
              <a:lnSpc>
                <a:spcPct val="90000"/>
              </a:lnSpc>
              <a:buFont typeface="Wingdings 3" pitchFamily="18" charset="2"/>
              <a:buNone/>
            </a:pPr>
            <a:r>
              <a:rPr lang="en-US" altLang="ko-KR" sz="1200" b="1" smtClean="0">
                <a:solidFill>
                  <a:srgbClr val="101B1D"/>
                </a:solidFill>
                <a:latin typeface="Arial" pitchFamily="34" charset="0"/>
                <a:ea typeface="Gulim" pitchFamily="34" charset="-127"/>
              </a:rPr>
              <a:t>–</a:t>
            </a:r>
            <a:r>
              <a:rPr lang="en-US" altLang="ko-KR" sz="1200" b="1" smtClean="0">
                <a:solidFill>
                  <a:srgbClr val="101B1D"/>
                </a:solidFill>
                <a:ea typeface="Gulim" pitchFamily="34" charset="-127"/>
              </a:rPr>
              <a:t> Agent type -</a:t>
            </a:r>
            <a:r>
              <a:rPr lang="en-US" altLang="ko-KR" sz="700" b="1" smtClean="0">
                <a:solidFill>
                  <a:srgbClr val="101B1D"/>
                </a:solidFill>
                <a:ea typeface="Gulim" pitchFamily="34" charset="-127"/>
              </a:rPr>
              <a:t> </a:t>
            </a:r>
            <a:r>
              <a:rPr lang="en-US" altLang="ko-KR" sz="1200" b="1" smtClean="0">
                <a:solidFill>
                  <a:srgbClr val="101B1D"/>
                </a:solidFill>
                <a:ea typeface="Gulim" pitchFamily="34" charset="-127"/>
              </a:rPr>
              <a:t>Mozilla/4.0</a:t>
            </a:r>
            <a:r>
              <a:rPr lang="en-US" altLang="ko-KR" sz="1200" smtClean="0">
                <a:solidFill>
                  <a:srgbClr val="101B1D"/>
                </a:solidFill>
                <a:ea typeface="Gulim" pitchFamily="34" charset="-127"/>
              </a:rPr>
              <a:t> </a:t>
            </a:r>
            <a:endParaRPr lang="en-US" altLang="ko-KR" sz="700" b="1" smtClean="0">
              <a:solidFill>
                <a:srgbClr val="101B1D"/>
              </a:solidFill>
              <a:ea typeface="Gulim" pitchFamily="34" charset="-127"/>
            </a:endParaRPr>
          </a:p>
          <a:p>
            <a:pPr>
              <a:lnSpc>
                <a:spcPct val="90000"/>
              </a:lnSpc>
              <a:buFont typeface="Wingdings 3" pitchFamily="18" charset="2"/>
              <a:buNone/>
            </a:pPr>
            <a:r>
              <a:rPr lang="en-US" altLang="ko-KR" sz="1200" b="1" smtClean="0">
                <a:solidFill>
                  <a:srgbClr val="101B1D"/>
                </a:solidFill>
                <a:latin typeface="Arial" pitchFamily="34" charset="0"/>
                <a:ea typeface="Gulim" pitchFamily="34" charset="-127"/>
              </a:rPr>
              <a:t>–</a:t>
            </a:r>
            <a:r>
              <a:rPr lang="en-US" altLang="ko-KR" sz="1200" b="1" smtClean="0">
                <a:solidFill>
                  <a:srgbClr val="101B1D"/>
                </a:solidFill>
                <a:ea typeface="Gulim" pitchFamily="34" charset="-127"/>
              </a:rPr>
              <a:t> Operating system - Windows NT</a:t>
            </a:r>
            <a:r>
              <a:rPr lang="en-US" altLang="ko-KR" sz="1200" smtClean="0">
                <a:solidFill>
                  <a:srgbClr val="101B1D"/>
                </a:solidFill>
                <a:ea typeface="Gulim" pitchFamily="34" charset="-127"/>
              </a:rPr>
              <a:t> </a:t>
            </a:r>
            <a:endParaRPr lang="en-US" altLang="ko-KR" sz="700" b="1" smtClean="0">
              <a:solidFill>
                <a:srgbClr val="101B1D"/>
              </a:solidFill>
              <a:ea typeface="Gulim" pitchFamily="34" charset="-127"/>
            </a:endParaRPr>
          </a:p>
          <a:p>
            <a:pPr>
              <a:lnSpc>
                <a:spcPct val="90000"/>
              </a:lnSpc>
              <a:buFont typeface="Wingdings 3" pitchFamily="18" charset="2"/>
              <a:buNone/>
            </a:pPr>
            <a:r>
              <a:rPr lang="en-US" altLang="ko-KR" sz="1400" b="1" smtClean="0">
                <a:solidFill>
                  <a:srgbClr val="101B1D"/>
                </a:solidFill>
                <a:ea typeface="Gulim" pitchFamily="34" charset="-127"/>
                <a:hlinkClick r:id="rId2"/>
              </a:rPr>
              <a:t>http://www.olloo.mn/modules.php?name=News&amp;file=article&amp;catid=25&amp;sid=8225</a:t>
            </a:r>
            <a:r>
              <a:rPr lang="en-US" altLang="ko-KR" sz="1400" b="1" smtClean="0">
                <a:solidFill>
                  <a:srgbClr val="101B1D"/>
                </a:solidFill>
                <a:ea typeface="Gulim" pitchFamily="34" charset="-127"/>
              </a:rPr>
              <a:t> </a:t>
            </a:r>
            <a:r>
              <a:rPr lang="en-US" altLang="ko-KR" sz="1400" b="1" smtClean="0">
                <a:solidFill>
                  <a:srgbClr val="101B1D"/>
                </a:solidFill>
                <a:ea typeface="Gulim" pitchFamily="34" charset="-127"/>
                <a:cs typeface="Arial" pitchFamily="34" charset="0"/>
              </a:rPr>
              <a:t>→ </a:t>
            </a:r>
          </a:p>
          <a:p>
            <a:pPr>
              <a:lnSpc>
                <a:spcPct val="90000"/>
              </a:lnSpc>
              <a:buFont typeface="Wingdings 3" pitchFamily="18" charset="2"/>
              <a:buNone/>
            </a:pPr>
            <a:r>
              <a:rPr lang="en-US" altLang="ko-KR" sz="1400" b="1" smtClean="0">
                <a:solidFill>
                  <a:srgbClr val="101B1D"/>
                </a:solidFill>
                <a:ea typeface="Gulim" pitchFamily="34" charset="-127"/>
                <a:cs typeface="Arial" pitchFamily="34" charset="0"/>
              </a:rPr>
              <a:t>→ </a:t>
            </a:r>
            <a:r>
              <a:rPr lang="en-US" altLang="ko-KR" sz="1400" b="1" smtClean="0">
                <a:solidFill>
                  <a:srgbClr val="101B1D"/>
                </a:solidFill>
                <a:ea typeface="Gulim" pitchFamily="34" charset="-127"/>
                <a:hlinkClick r:id="rId3"/>
              </a:rPr>
              <a:t>http://www.olloo.mn/modules.php?name=News&amp;file=friend&amp;op=FriendSend&amp;sid=8225</a:t>
            </a:r>
            <a:endParaRPr lang="en-US" altLang="ko-KR" sz="1400" b="1" smtClean="0">
              <a:solidFill>
                <a:srgbClr val="101B1D"/>
              </a:solidFill>
              <a:ea typeface="Gulim" pitchFamily="34" charset="-127"/>
            </a:endParaRPr>
          </a:p>
          <a:p>
            <a:pPr>
              <a:lnSpc>
                <a:spcPct val="90000"/>
              </a:lnSpc>
              <a:buFont typeface="Wingdings 3" pitchFamily="18" charset="2"/>
              <a:buNone/>
            </a:pPr>
            <a:endParaRPr lang="en-US" altLang="ko-KR" sz="1400" smtClean="0">
              <a:solidFill>
                <a:srgbClr val="101B1D"/>
              </a:solidFill>
              <a:ea typeface="Gulim" pitchFamily="34" charset="-127"/>
            </a:endParaRPr>
          </a:p>
          <a:p>
            <a:pPr>
              <a:lnSpc>
                <a:spcPct val="90000"/>
              </a:lnSpc>
              <a:buFont typeface="Wingdings 3" pitchFamily="18" charset="2"/>
              <a:buNone/>
            </a:pPr>
            <a:endParaRPr lang="en-US" altLang="ko-KR" sz="1400" smtClean="0">
              <a:solidFill>
                <a:srgbClr val="101B1D"/>
              </a:solidFill>
              <a:ea typeface="Gulim" pitchFamily="34" charset="-127"/>
            </a:endParaRPr>
          </a:p>
          <a:p>
            <a:pPr>
              <a:lnSpc>
                <a:spcPct val="90000"/>
              </a:lnSpc>
              <a:buFont typeface="Wingdings 3" pitchFamily="18" charset="2"/>
              <a:buNone/>
            </a:pPr>
            <a:r>
              <a:rPr lang="en-US" altLang="ko-KR" sz="1400" b="1" smtClean="0">
                <a:solidFill>
                  <a:srgbClr val="FF0000"/>
                </a:solidFill>
                <a:ea typeface="Gulim" pitchFamily="34" charset="-127"/>
              </a:rPr>
              <a:t>What this really means… </a:t>
            </a:r>
            <a:r>
              <a:rPr lang="en-US" altLang="ko-KR" sz="1400" b="1" smtClean="0">
                <a:solidFill>
                  <a:srgbClr val="101B1D"/>
                </a:solidFill>
                <a:ea typeface="Gulim" pitchFamily="34" charset="-127"/>
              </a:rPr>
              <a:t>A visitor (210.126.19.93) viewing the news who sent it to friend.</a:t>
            </a:r>
          </a:p>
          <a:p>
            <a:pPr>
              <a:lnSpc>
                <a:spcPct val="90000"/>
              </a:lnSpc>
              <a:buFont typeface="Wingdings 3" pitchFamily="18" charset="2"/>
              <a:buNone/>
            </a:pPr>
            <a:endParaRPr lang="en-US" altLang="ko-KR" sz="1400" smtClean="0">
              <a:solidFill>
                <a:srgbClr val="101B1D"/>
              </a:solidFill>
              <a:ea typeface="Gulim" pitchFamily="34" charset="-127"/>
            </a:endParaRPr>
          </a:p>
          <a:p>
            <a:pPr>
              <a:lnSpc>
                <a:spcPct val="90000"/>
              </a:lnSpc>
            </a:pPr>
            <a:endParaRPr lang="en-US" sz="1200" smtClean="0"/>
          </a:p>
        </p:txBody>
      </p:sp>
      <p:sp>
        <p:nvSpPr>
          <p:cNvPr id="2119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9E7A76D9-7D7E-48CB-9131-1182A7A573F8}" type="slidenum">
              <a:rPr lang="en-US">
                <a:solidFill>
                  <a:schemeClr val="tx2"/>
                </a:solidFill>
              </a:rPr>
              <a:pPr defTabSz="912813" fontAlgn="base">
                <a:spcBef>
                  <a:spcPct val="0"/>
                </a:spcBef>
                <a:spcAft>
                  <a:spcPct val="0"/>
                </a:spcAft>
              </a:pPr>
              <a:t>108</a:t>
            </a:fld>
            <a:endParaRPr lang="en-US">
              <a:solidFill>
                <a:schemeClr val="tx2"/>
              </a:solidFill>
            </a:endParaRPr>
          </a:p>
        </p:txBody>
      </p:sp>
      <p:sp>
        <p:nvSpPr>
          <p:cNvPr id="4" name="Rectangle 3"/>
          <p:cNvSpPr txBox="1">
            <a:spLocks noChangeArrowheads="1"/>
          </p:cNvSpPr>
          <p:nvPr/>
        </p:nvSpPr>
        <p:spPr bwMode="auto">
          <a:xfrm>
            <a:off x="609600" y="2590800"/>
            <a:ext cx="8750300" cy="3933825"/>
          </a:xfrm>
          <a:prstGeom prst="rect">
            <a:avLst/>
          </a:prstGeom>
          <a:noFill/>
          <a:ln w="9525">
            <a:noFill/>
            <a:miter lim="800000"/>
            <a:headEnd/>
            <a:tailEnd/>
          </a:ln>
        </p:spPr>
        <p:txBody>
          <a:bodyPr lIns="91439" tIns="45719" rIns="91439" bIns="45719"/>
          <a:lstStyle/>
          <a:p>
            <a:pPr marL="273047" indent="-273047" defTabSz="914391" eaLnBrk="0" fontAlgn="auto" hangingPunct="0">
              <a:spcBef>
                <a:spcPts val="600"/>
              </a:spcBef>
              <a:spcAft>
                <a:spcPts val="0"/>
              </a:spcAft>
              <a:buClr>
                <a:schemeClr val="accent1"/>
              </a:buClr>
              <a:buSzPct val="76000"/>
              <a:defRPr/>
            </a:pPr>
            <a:endParaRPr lang="en-US" altLang="ko-KR" sz="1600" dirty="0">
              <a:solidFill>
                <a:schemeClr val="bg2">
                  <a:lumMod val="10000"/>
                </a:schemeClr>
              </a:solidFill>
              <a:latin typeface="+mn-lt"/>
              <a:ea typeface="굴림" pitchFamily="50" charset="-127"/>
              <a:cs typeface="+mn-cs"/>
            </a:endParaRPr>
          </a:p>
        </p:txBody>
      </p:sp>
      <p:sp>
        <p:nvSpPr>
          <p:cNvPr id="5" name="Text Box 4"/>
          <p:cNvSpPr txBox="1">
            <a:spLocks noChangeArrowheads="1"/>
          </p:cNvSpPr>
          <p:nvPr/>
        </p:nvSpPr>
        <p:spPr bwMode="auto">
          <a:xfrm>
            <a:off x="228600" y="1371600"/>
            <a:ext cx="8769350" cy="1077913"/>
          </a:xfrm>
          <a:prstGeom prst="rect">
            <a:avLst/>
          </a:prstGeom>
          <a:solidFill>
            <a:schemeClr val="accent2">
              <a:lumMod val="20000"/>
              <a:lumOff val="80000"/>
            </a:schemeClr>
          </a:solidFill>
          <a:ln w="9525">
            <a:solidFill>
              <a:schemeClr val="tx1"/>
            </a:solidFill>
            <a:miter lim="800000"/>
            <a:headEnd/>
            <a:tailEnd/>
          </a:ln>
          <a:effectLst/>
        </p:spPr>
        <p:txBody>
          <a:bodyPr wrap="none" lIns="91439" tIns="45719" rIns="91439" bIns="45719">
            <a:spAutoFit/>
          </a:bodyPr>
          <a:lstStyle/>
          <a:p>
            <a:pPr defTabSz="914391" fontAlgn="auto">
              <a:spcBef>
                <a:spcPts val="0"/>
              </a:spcBef>
              <a:spcAft>
                <a:spcPts val="0"/>
              </a:spcAft>
              <a:defRPr/>
            </a:pPr>
            <a:r>
              <a:rPr lang="en-US" altLang="ko-KR" sz="1600" b="1" dirty="0">
                <a:solidFill>
                  <a:srgbClr val="0070C0"/>
                </a:solidFill>
                <a:latin typeface="Arial" charset="0"/>
                <a:cs typeface="+mn-cs"/>
              </a:rPr>
              <a:t>210.116.18.93</a:t>
            </a:r>
            <a:r>
              <a:rPr lang="en-US" altLang="ko-KR" sz="1600" dirty="0">
                <a:latin typeface="Arial" charset="0"/>
                <a:cs typeface="+mn-cs"/>
              </a:rPr>
              <a:t> - - </a:t>
            </a:r>
            <a:r>
              <a:rPr lang="en-US" altLang="ko-KR" sz="1600" b="1" dirty="0">
                <a:latin typeface="Arial" charset="0"/>
                <a:cs typeface="+mn-cs"/>
              </a:rPr>
              <a:t>[</a:t>
            </a:r>
            <a:r>
              <a:rPr lang="en-US" altLang="ko-KR" sz="1600" b="1" dirty="0">
                <a:solidFill>
                  <a:schemeClr val="bg2">
                    <a:lumMod val="10000"/>
                  </a:schemeClr>
                </a:solidFill>
                <a:latin typeface="Arial" charset="0"/>
                <a:cs typeface="+mn-cs"/>
              </a:rPr>
              <a:t>23/Jan/2005:13:37:12</a:t>
            </a:r>
            <a:r>
              <a:rPr lang="en-US" altLang="ko-KR" sz="1600" dirty="0">
                <a:latin typeface="Arial" charset="0"/>
                <a:cs typeface="+mn-cs"/>
              </a:rPr>
              <a:t> -0800]</a:t>
            </a:r>
          </a:p>
          <a:p>
            <a:pPr defTabSz="914391" fontAlgn="auto">
              <a:spcBef>
                <a:spcPts val="0"/>
              </a:spcBef>
              <a:spcAft>
                <a:spcPts val="0"/>
              </a:spcAft>
              <a:defRPr/>
            </a:pPr>
            <a:r>
              <a:rPr lang="en-US" altLang="ko-KR" sz="1600" dirty="0">
                <a:solidFill>
                  <a:schemeClr val="bg2">
                    <a:lumMod val="10000"/>
                  </a:schemeClr>
                </a:solidFill>
                <a:latin typeface="Arial" charset="0"/>
                <a:cs typeface="+mn-cs"/>
              </a:rPr>
              <a:t>“</a:t>
            </a:r>
            <a:r>
              <a:rPr lang="en-US" altLang="ko-KR" sz="1600" b="1" dirty="0">
                <a:solidFill>
                  <a:schemeClr val="bg2">
                    <a:lumMod val="10000"/>
                  </a:schemeClr>
                </a:solidFill>
                <a:latin typeface="Arial" charset="0"/>
                <a:cs typeface="+mn-cs"/>
              </a:rPr>
              <a:t>GET</a:t>
            </a:r>
            <a:r>
              <a:rPr lang="en-US" altLang="ko-KR" sz="1600" dirty="0">
                <a:solidFill>
                  <a:schemeClr val="bg2">
                    <a:lumMod val="10000"/>
                  </a:schemeClr>
                </a:solidFill>
                <a:latin typeface="Arial" charset="0"/>
                <a:cs typeface="+mn-cs"/>
              </a:rPr>
              <a:t> /</a:t>
            </a:r>
            <a:r>
              <a:rPr lang="en-US" altLang="ko-KR" sz="1600" dirty="0" err="1">
                <a:latin typeface="Arial" charset="0"/>
                <a:cs typeface="+mn-cs"/>
              </a:rPr>
              <a:t>modules.php?name</a:t>
            </a:r>
            <a:r>
              <a:rPr lang="en-US" altLang="ko-KR" sz="1600" dirty="0">
                <a:latin typeface="Arial" charset="0"/>
                <a:cs typeface="+mn-cs"/>
              </a:rPr>
              <a:t>=</a:t>
            </a:r>
            <a:r>
              <a:rPr lang="en-US" altLang="ko-KR" sz="1600" dirty="0" err="1">
                <a:latin typeface="Arial" charset="0"/>
                <a:cs typeface="+mn-cs"/>
              </a:rPr>
              <a:t>News&amp;file</a:t>
            </a:r>
            <a:r>
              <a:rPr lang="en-US" altLang="ko-KR" sz="1600" dirty="0">
                <a:latin typeface="Arial" charset="0"/>
                <a:cs typeface="+mn-cs"/>
              </a:rPr>
              <a:t>=</a:t>
            </a:r>
            <a:r>
              <a:rPr lang="en-US" altLang="ko-KR" sz="1600" dirty="0" err="1">
                <a:latin typeface="Arial" charset="0"/>
                <a:cs typeface="+mn-cs"/>
              </a:rPr>
              <a:t>friend&amp;op</a:t>
            </a:r>
            <a:r>
              <a:rPr lang="en-US" altLang="ko-KR" sz="1600" dirty="0">
                <a:latin typeface="Arial" charset="0"/>
                <a:cs typeface="+mn-cs"/>
              </a:rPr>
              <a:t>=</a:t>
            </a:r>
            <a:r>
              <a:rPr lang="en-US" altLang="ko-KR" sz="1600" dirty="0" err="1">
                <a:latin typeface="Arial" charset="0"/>
                <a:cs typeface="+mn-cs"/>
              </a:rPr>
              <a:t>FriendSend&amp;sid</a:t>
            </a:r>
            <a:r>
              <a:rPr lang="en-US" altLang="ko-KR" sz="1600" dirty="0">
                <a:latin typeface="Arial" charset="0"/>
                <a:cs typeface="+mn-cs"/>
              </a:rPr>
              <a:t>=8225 </a:t>
            </a:r>
            <a:r>
              <a:rPr lang="en-US" altLang="ko-KR" sz="1600" b="1" dirty="0">
                <a:solidFill>
                  <a:srgbClr val="FF9900"/>
                </a:solidFill>
                <a:latin typeface="Arial" charset="0"/>
                <a:cs typeface="+mn-cs"/>
              </a:rPr>
              <a:t>HTTP/1.1</a:t>
            </a:r>
            <a:r>
              <a:rPr lang="en-US" altLang="ko-KR" sz="1600" dirty="0">
                <a:latin typeface="Arial" charset="0"/>
                <a:cs typeface="+mn-cs"/>
              </a:rPr>
              <a:t>" </a:t>
            </a:r>
            <a:r>
              <a:rPr lang="en-US" altLang="ko-KR" sz="1600" b="1" dirty="0">
                <a:solidFill>
                  <a:srgbClr val="FF3300"/>
                </a:solidFill>
                <a:latin typeface="Arial" charset="0"/>
                <a:cs typeface="+mn-cs"/>
              </a:rPr>
              <a:t>200</a:t>
            </a:r>
            <a:r>
              <a:rPr lang="en-US" altLang="ko-KR" sz="1600" dirty="0">
                <a:latin typeface="Arial" charset="0"/>
                <a:cs typeface="+mn-cs"/>
              </a:rPr>
              <a:t> </a:t>
            </a:r>
            <a:r>
              <a:rPr lang="en-US" altLang="ko-KR" sz="1600" b="1" dirty="0">
                <a:latin typeface="Arial" charset="0"/>
                <a:cs typeface="+mn-cs"/>
              </a:rPr>
              <a:t>2705</a:t>
            </a:r>
            <a:r>
              <a:rPr lang="en-US" altLang="ko-KR" sz="1600" dirty="0">
                <a:latin typeface="Arial" charset="0"/>
                <a:cs typeface="+mn-cs"/>
              </a:rPr>
              <a:t> </a:t>
            </a:r>
          </a:p>
          <a:p>
            <a:pPr defTabSz="914391" fontAlgn="auto">
              <a:spcBef>
                <a:spcPts val="0"/>
              </a:spcBef>
              <a:spcAft>
                <a:spcPts val="0"/>
              </a:spcAft>
              <a:defRPr/>
            </a:pPr>
            <a:r>
              <a:rPr lang="en-US" altLang="ko-KR" sz="1600" dirty="0">
                <a:latin typeface="Arial" charset="0"/>
                <a:cs typeface="+mn-cs"/>
              </a:rPr>
              <a:t>"http://www.olloo.mn/modules.php?name=News&amp;file=article&amp;catid=25&amp;sid=8225" "</a:t>
            </a:r>
            <a:r>
              <a:rPr lang="en-US" altLang="ko-KR" sz="1600" b="1" dirty="0">
                <a:solidFill>
                  <a:srgbClr val="0070C0"/>
                </a:solidFill>
                <a:latin typeface="Arial" charset="0"/>
                <a:cs typeface="+mn-cs"/>
              </a:rPr>
              <a:t>Mozilla/4.0</a:t>
            </a:r>
            <a:r>
              <a:rPr lang="en-US" altLang="ko-KR" sz="1600" dirty="0">
                <a:solidFill>
                  <a:srgbClr val="B2B2B2"/>
                </a:solidFill>
                <a:latin typeface="Arial" charset="0"/>
                <a:cs typeface="+mn-cs"/>
              </a:rPr>
              <a:t> </a:t>
            </a:r>
          </a:p>
          <a:p>
            <a:pPr defTabSz="914391" fontAlgn="auto">
              <a:spcBef>
                <a:spcPts val="0"/>
              </a:spcBef>
              <a:spcAft>
                <a:spcPts val="0"/>
              </a:spcAft>
              <a:defRPr/>
            </a:pPr>
            <a:r>
              <a:rPr lang="en-US" altLang="ko-KR" sz="1600" dirty="0">
                <a:latin typeface="Arial" charset="0"/>
                <a:cs typeface="+mn-cs"/>
              </a:rPr>
              <a:t>(compatible; MSIE 6.0; </a:t>
            </a:r>
            <a:r>
              <a:rPr lang="en-US" altLang="ko-KR" sz="1600" b="1" dirty="0">
                <a:solidFill>
                  <a:schemeClr val="bg2">
                    <a:lumMod val="10000"/>
                  </a:schemeClr>
                </a:solidFill>
                <a:latin typeface="Arial" charset="0"/>
                <a:cs typeface="+mn-cs"/>
              </a:rPr>
              <a:t>Windows NT</a:t>
            </a:r>
            <a:r>
              <a:rPr lang="en-US" altLang="ko-KR" sz="1600" dirty="0">
                <a:solidFill>
                  <a:schemeClr val="bg2">
                    <a:lumMod val="10000"/>
                  </a:schemeClr>
                </a:solidFill>
                <a:latin typeface="Arial" charset="0"/>
                <a:cs typeface="+mn-cs"/>
              </a:rPr>
              <a:t> 5.1</a:t>
            </a:r>
            <a:r>
              <a:rPr lang="en-US" altLang="ko-KR" sz="1600" dirty="0">
                <a:latin typeface="Arial" charset="0"/>
                <a:cs typeface="+mn-cs"/>
              </a:rPr>
              <a:t>; SV1)“  …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r>
              <a:rPr lang="en-US" dirty="0" smtClean="0">
                <a:latin typeface="Bookman Old Style" pitchFamily="18" charset="0"/>
              </a:rPr>
              <a:t>Sources of Noise</a:t>
            </a:r>
          </a:p>
        </p:txBody>
      </p:sp>
      <p:sp>
        <p:nvSpPr>
          <p:cNvPr id="212994" name="Content Placeholder 2"/>
          <p:cNvSpPr>
            <a:spLocks noGrp="1"/>
          </p:cNvSpPr>
          <p:nvPr>
            <p:ph sz="quarter" idx="1"/>
          </p:nvPr>
        </p:nvSpPr>
        <p:spPr/>
        <p:txBody>
          <a:bodyPr/>
          <a:lstStyle/>
          <a:p>
            <a:r>
              <a:rPr lang="en-US" dirty="0" smtClean="0"/>
              <a:t>Non-completion due to caching  (back button) </a:t>
            </a:r>
          </a:p>
          <a:p>
            <a:r>
              <a:rPr lang="en-US" dirty="0" smtClean="0"/>
              <a:t>Also… tabs… invisible… </a:t>
            </a:r>
          </a:p>
          <a:p>
            <a:pPr lvl="1"/>
            <a:r>
              <a:rPr lang="en-US" dirty="0" smtClean="0"/>
              <a:t>Also – new browser instances. </a:t>
            </a:r>
          </a:p>
          <a:p>
            <a:pPr lvl="1"/>
            <a:endParaRPr lang="en-US" dirty="0" smtClean="0"/>
          </a:p>
          <a:p>
            <a:endParaRPr lang="en-US" dirty="0" smtClean="0"/>
          </a:p>
        </p:txBody>
      </p:sp>
      <p:sp>
        <p:nvSpPr>
          <p:cNvPr id="213043" name="Slide Number Placeholder 5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960C6CA-A836-4532-B44E-C3FCE87BB1D1}" type="slidenum">
              <a:rPr lang="en-US">
                <a:solidFill>
                  <a:schemeClr val="tx2"/>
                </a:solidFill>
              </a:rPr>
              <a:pPr defTabSz="912813" fontAlgn="base">
                <a:spcBef>
                  <a:spcPct val="0"/>
                </a:spcBef>
                <a:spcAft>
                  <a:spcPct val="0"/>
                </a:spcAft>
              </a:pPr>
              <a:t>109</a:t>
            </a:fld>
            <a:endParaRPr lang="en-US">
              <a:solidFill>
                <a:schemeClr val="tx2"/>
              </a:solidFill>
            </a:endParaRPr>
          </a:p>
        </p:txBody>
      </p:sp>
      <p:sp>
        <p:nvSpPr>
          <p:cNvPr id="212995" name="Line 1037"/>
          <p:cNvSpPr>
            <a:spLocks noChangeShapeType="1"/>
          </p:cNvSpPr>
          <p:nvPr/>
        </p:nvSpPr>
        <p:spPr bwMode="auto">
          <a:xfrm>
            <a:off x="203200" y="4419600"/>
            <a:ext cx="13208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US"/>
          </a:p>
        </p:txBody>
      </p:sp>
      <p:sp>
        <p:nvSpPr>
          <p:cNvPr id="212996" name="Rectangle 1038"/>
          <p:cNvSpPr>
            <a:spLocks noChangeArrowheads="1"/>
          </p:cNvSpPr>
          <p:nvPr/>
        </p:nvSpPr>
        <p:spPr bwMode="auto">
          <a:xfrm>
            <a:off x="-38100" y="4070350"/>
            <a:ext cx="1992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latinLnBrk="1"/>
            <a:r>
              <a:rPr kumimoji="1" lang="en-US" altLang="ko-KR" sz="1400" b="1" dirty="0">
                <a:latin typeface="Gill Sans MT"/>
                <a:ea typeface="BatangChe" pitchFamily="49" charset="-127"/>
              </a:rPr>
              <a:t>Topological Structure</a:t>
            </a:r>
          </a:p>
          <a:p>
            <a:pPr latinLnBrk="1"/>
            <a:endParaRPr kumimoji="1" lang="en-US" altLang="ko-KR" sz="1400" b="1" dirty="0">
              <a:latin typeface="Gill Sans MT"/>
              <a:ea typeface="BatangChe" pitchFamily="49" charset="-127"/>
            </a:endParaRPr>
          </a:p>
          <a:p>
            <a:pPr latinLnBrk="1"/>
            <a:r>
              <a:rPr kumimoji="1" lang="en-US" altLang="ko-KR" sz="1400" b="1" dirty="0">
                <a:latin typeface="Gill Sans MT"/>
                <a:ea typeface="BatangChe" pitchFamily="49" charset="-127"/>
              </a:rPr>
              <a:t>Path completion</a:t>
            </a:r>
          </a:p>
        </p:txBody>
      </p:sp>
      <p:sp>
        <p:nvSpPr>
          <p:cNvPr id="11" name="Rectangle 1039"/>
          <p:cNvSpPr>
            <a:spLocks noChangeArrowheads="1"/>
          </p:cNvSpPr>
          <p:nvPr/>
        </p:nvSpPr>
        <p:spPr bwMode="auto">
          <a:xfrm>
            <a:off x="1560513" y="4743450"/>
            <a:ext cx="584200" cy="284163"/>
          </a:xfrm>
          <a:prstGeom prst="rect">
            <a:avLst/>
          </a:prstGeom>
          <a:gradFill rotWithShape="0">
            <a:gsLst>
              <a:gs pos="0">
                <a:schemeClr val="accent1"/>
              </a:gs>
              <a:gs pos="50000">
                <a:schemeClr val="bg1"/>
              </a:gs>
              <a:gs pos="100000">
                <a:schemeClr val="accent1"/>
              </a:gs>
            </a:gsLst>
            <a:lin ang="2700000" scaled="1"/>
          </a:gradFill>
          <a:ln w="9525">
            <a:solidFill>
              <a:schemeClr val="accent1"/>
            </a:solidFill>
            <a:miter lim="800000"/>
            <a:headEnd/>
            <a:tailEnd/>
          </a:ln>
          <a:effectLst>
            <a:outerShdw dist="107763" dir="13500000" algn="ctr" rotWithShape="0">
              <a:schemeClr val="bg2"/>
            </a:outerShdw>
          </a:effectLst>
        </p:spPr>
        <p:txBody>
          <a:bodyPr wrap="none" lIns="91439" tIns="45719" rIns="91439" bIns="45719"/>
          <a:lstStyle/>
          <a:p>
            <a:pPr algn="ctr" defTabSz="914391" fontAlgn="auto" latinLnBrk="1">
              <a:spcBef>
                <a:spcPts val="0"/>
              </a:spcBef>
              <a:spcAft>
                <a:spcPts val="0"/>
              </a:spcAft>
              <a:defRPr/>
            </a:pPr>
            <a:r>
              <a:rPr kumimoji="1" lang="en-US" altLang="ko-KR" sz="1200" b="1" dirty="0">
                <a:latin typeface="Arial" charset="0"/>
                <a:ea typeface="바탕체" pitchFamily="17" charset="-127"/>
                <a:cs typeface="+mn-cs"/>
              </a:rPr>
              <a:t>A.html</a:t>
            </a:r>
          </a:p>
        </p:txBody>
      </p:sp>
      <p:sp>
        <p:nvSpPr>
          <p:cNvPr id="12" name="Rectangle 1040"/>
          <p:cNvSpPr>
            <a:spLocks noChangeArrowheads="1"/>
          </p:cNvSpPr>
          <p:nvPr/>
        </p:nvSpPr>
        <p:spPr bwMode="auto">
          <a:xfrm>
            <a:off x="2551113" y="3740150"/>
            <a:ext cx="584200" cy="284163"/>
          </a:xfrm>
          <a:prstGeom prst="rect">
            <a:avLst/>
          </a:prstGeom>
          <a:gradFill rotWithShape="0">
            <a:gsLst>
              <a:gs pos="0">
                <a:schemeClr val="accent1"/>
              </a:gs>
              <a:gs pos="50000">
                <a:schemeClr val="bg1"/>
              </a:gs>
              <a:gs pos="100000">
                <a:schemeClr val="accent1"/>
              </a:gs>
            </a:gsLst>
            <a:lin ang="2700000" scaled="1"/>
          </a:gradFill>
          <a:ln w="9525">
            <a:solidFill>
              <a:schemeClr val="tx1"/>
            </a:solidFill>
            <a:miter lim="800000"/>
            <a:headEnd/>
            <a:tailEnd/>
          </a:ln>
          <a:effectLst>
            <a:outerShdw dist="107763" dir="13500000" algn="ctr" rotWithShape="0">
              <a:schemeClr val="bg2"/>
            </a:outerShdw>
          </a:effectLst>
        </p:spPr>
        <p:txBody>
          <a:bodyPr wrap="none" lIns="91439" tIns="45719" rIns="91439" bIns="45719"/>
          <a:lstStyle/>
          <a:p>
            <a:pPr algn="ctr" defTabSz="914391" fontAlgn="auto" latinLnBrk="1">
              <a:spcBef>
                <a:spcPts val="0"/>
              </a:spcBef>
              <a:spcAft>
                <a:spcPts val="0"/>
              </a:spcAft>
              <a:defRPr/>
            </a:pPr>
            <a:r>
              <a:rPr kumimoji="1" lang="en-US" altLang="ko-KR" sz="1200" b="1" dirty="0">
                <a:latin typeface="Arial" charset="0"/>
                <a:ea typeface="바탕체" pitchFamily="17" charset="-127"/>
                <a:cs typeface="+mn-cs"/>
              </a:rPr>
              <a:t>B.html</a:t>
            </a:r>
          </a:p>
        </p:txBody>
      </p:sp>
      <p:sp>
        <p:nvSpPr>
          <p:cNvPr id="212999" name="Rectangle 1041"/>
          <p:cNvSpPr>
            <a:spLocks noChangeArrowheads="1"/>
          </p:cNvSpPr>
          <p:nvPr/>
        </p:nvSpPr>
        <p:spPr bwMode="auto">
          <a:xfrm>
            <a:off x="2551113" y="4675188"/>
            <a:ext cx="584200"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lstStyle/>
          <a:p>
            <a:pPr algn="ctr" latinLnBrk="1"/>
            <a:r>
              <a:rPr kumimoji="1" lang="en-US" altLang="ko-KR" sz="1200" b="1">
                <a:latin typeface="Gill Sans MT"/>
                <a:ea typeface="BatangChe" pitchFamily="49" charset="-127"/>
              </a:rPr>
              <a:t>G.html</a:t>
            </a:r>
          </a:p>
        </p:txBody>
      </p:sp>
      <p:sp>
        <p:nvSpPr>
          <p:cNvPr id="213000" name="Rectangle 1042"/>
          <p:cNvSpPr>
            <a:spLocks noChangeArrowheads="1"/>
          </p:cNvSpPr>
          <p:nvPr/>
        </p:nvSpPr>
        <p:spPr bwMode="auto">
          <a:xfrm>
            <a:off x="2551113" y="5264150"/>
            <a:ext cx="584200"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lstStyle/>
          <a:p>
            <a:pPr algn="ctr" latinLnBrk="1"/>
            <a:r>
              <a:rPr kumimoji="1" lang="en-US" altLang="ko-KR" sz="1200" b="1">
                <a:latin typeface="Gill Sans MT"/>
                <a:ea typeface="BatangChe" pitchFamily="49" charset="-127"/>
              </a:rPr>
              <a:t>L.html</a:t>
            </a:r>
          </a:p>
        </p:txBody>
      </p:sp>
      <p:sp>
        <p:nvSpPr>
          <p:cNvPr id="15" name="Rectangle 1043"/>
          <p:cNvSpPr>
            <a:spLocks noChangeArrowheads="1"/>
          </p:cNvSpPr>
          <p:nvPr/>
        </p:nvSpPr>
        <p:spPr bwMode="auto">
          <a:xfrm>
            <a:off x="3459163" y="3286125"/>
            <a:ext cx="584200" cy="284163"/>
          </a:xfrm>
          <a:prstGeom prst="rect">
            <a:avLst/>
          </a:prstGeom>
          <a:gradFill rotWithShape="0">
            <a:gsLst>
              <a:gs pos="0">
                <a:schemeClr val="accent1"/>
              </a:gs>
              <a:gs pos="50000">
                <a:schemeClr val="bg1"/>
              </a:gs>
              <a:gs pos="100000">
                <a:schemeClr val="accent1"/>
              </a:gs>
            </a:gsLst>
            <a:lin ang="2700000" scaled="1"/>
          </a:gradFill>
          <a:ln w="9525">
            <a:solidFill>
              <a:schemeClr val="tx1"/>
            </a:solidFill>
            <a:miter lim="800000"/>
            <a:headEnd/>
            <a:tailEnd/>
          </a:ln>
          <a:effectLst>
            <a:outerShdw dist="107763" dir="13500000" algn="ctr" rotWithShape="0">
              <a:schemeClr val="bg2"/>
            </a:outerShdw>
          </a:effectLst>
        </p:spPr>
        <p:txBody>
          <a:bodyPr wrap="none" lIns="91439" tIns="45719" rIns="91439" bIns="45719"/>
          <a:lstStyle/>
          <a:p>
            <a:pPr algn="ctr" defTabSz="914391" fontAlgn="auto" latinLnBrk="1">
              <a:spcBef>
                <a:spcPts val="0"/>
              </a:spcBef>
              <a:spcAft>
                <a:spcPts val="0"/>
              </a:spcAft>
              <a:defRPr/>
            </a:pPr>
            <a:r>
              <a:rPr kumimoji="1" lang="en-US" altLang="ko-KR" sz="1200" b="1" dirty="0">
                <a:latin typeface="Arial" charset="0"/>
                <a:ea typeface="바탕체" pitchFamily="17" charset="-127"/>
                <a:cs typeface="+mn-cs"/>
              </a:rPr>
              <a:t>C.html</a:t>
            </a:r>
          </a:p>
        </p:txBody>
      </p:sp>
      <p:sp>
        <p:nvSpPr>
          <p:cNvPr id="16" name="Rectangle 1044"/>
          <p:cNvSpPr>
            <a:spLocks noChangeArrowheads="1"/>
          </p:cNvSpPr>
          <p:nvPr/>
        </p:nvSpPr>
        <p:spPr bwMode="auto">
          <a:xfrm>
            <a:off x="3459163" y="3740150"/>
            <a:ext cx="584200" cy="284163"/>
          </a:xfrm>
          <a:prstGeom prst="rect">
            <a:avLst/>
          </a:prstGeom>
          <a:gradFill rotWithShape="0">
            <a:gsLst>
              <a:gs pos="0">
                <a:schemeClr val="accent1"/>
              </a:gs>
              <a:gs pos="50000">
                <a:schemeClr val="bg1"/>
              </a:gs>
              <a:gs pos="100000">
                <a:schemeClr val="accent1"/>
              </a:gs>
            </a:gsLst>
            <a:lin ang="2700000" scaled="1"/>
          </a:gradFill>
          <a:ln w="9525">
            <a:solidFill>
              <a:schemeClr val="tx1"/>
            </a:solidFill>
            <a:miter lim="800000"/>
            <a:headEnd/>
            <a:tailEnd/>
          </a:ln>
          <a:effectLst>
            <a:outerShdw dist="107763" dir="13500000" algn="ctr" rotWithShape="0">
              <a:schemeClr val="bg2"/>
            </a:outerShdw>
          </a:effectLst>
        </p:spPr>
        <p:txBody>
          <a:bodyPr wrap="none" lIns="91439" tIns="45719" rIns="91439" bIns="45719"/>
          <a:lstStyle/>
          <a:p>
            <a:pPr algn="ctr" defTabSz="914391" fontAlgn="auto" latinLnBrk="1">
              <a:spcBef>
                <a:spcPts val="0"/>
              </a:spcBef>
              <a:spcAft>
                <a:spcPts val="0"/>
              </a:spcAft>
              <a:defRPr/>
            </a:pPr>
            <a:r>
              <a:rPr kumimoji="1" lang="en-US" altLang="ko-KR" sz="1200" b="1" dirty="0">
                <a:latin typeface="Arial" charset="0"/>
                <a:ea typeface="바탕체" pitchFamily="17" charset="-127"/>
                <a:cs typeface="+mn-cs"/>
              </a:rPr>
              <a:t>F.html</a:t>
            </a:r>
          </a:p>
        </p:txBody>
      </p:sp>
      <p:sp>
        <p:nvSpPr>
          <p:cNvPr id="213003" name="Rectangle 1045"/>
          <p:cNvSpPr>
            <a:spLocks noChangeArrowheads="1"/>
          </p:cNvSpPr>
          <p:nvPr/>
        </p:nvSpPr>
        <p:spPr bwMode="auto">
          <a:xfrm>
            <a:off x="2551113" y="5911850"/>
            <a:ext cx="584200"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lstStyle/>
          <a:p>
            <a:pPr algn="ctr" latinLnBrk="1"/>
            <a:r>
              <a:rPr kumimoji="1" lang="en-US" altLang="ko-KR" sz="1200" b="1">
                <a:latin typeface="Gill Sans MT"/>
                <a:ea typeface="BatangChe" pitchFamily="49" charset="-127"/>
              </a:rPr>
              <a:t>N.html</a:t>
            </a:r>
          </a:p>
        </p:txBody>
      </p:sp>
      <p:sp>
        <p:nvSpPr>
          <p:cNvPr id="18" name="Rectangle 1047"/>
          <p:cNvSpPr>
            <a:spLocks noChangeArrowheads="1"/>
          </p:cNvSpPr>
          <p:nvPr/>
        </p:nvSpPr>
        <p:spPr bwMode="auto">
          <a:xfrm>
            <a:off x="4367213" y="3400425"/>
            <a:ext cx="584200" cy="284163"/>
          </a:xfrm>
          <a:prstGeom prst="rect">
            <a:avLst/>
          </a:prstGeom>
          <a:gradFill rotWithShape="0">
            <a:gsLst>
              <a:gs pos="0">
                <a:schemeClr val="accent1"/>
              </a:gs>
              <a:gs pos="50000">
                <a:schemeClr val="bg1"/>
              </a:gs>
              <a:gs pos="100000">
                <a:schemeClr val="accent1"/>
              </a:gs>
            </a:gsLst>
            <a:lin ang="2700000" scaled="1"/>
          </a:gradFill>
          <a:ln w="9525">
            <a:solidFill>
              <a:schemeClr val="tx1"/>
            </a:solidFill>
            <a:miter lim="800000"/>
            <a:headEnd/>
            <a:tailEnd/>
          </a:ln>
          <a:effectLst>
            <a:outerShdw dist="107763" dir="13500000" algn="ctr" rotWithShape="0">
              <a:schemeClr val="bg2"/>
            </a:outerShdw>
          </a:effectLst>
        </p:spPr>
        <p:txBody>
          <a:bodyPr wrap="none" lIns="91439" tIns="45719" rIns="91439" bIns="45719"/>
          <a:lstStyle/>
          <a:p>
            <a:pPr algn="ctr" defTabSz="914391" fontAlgn="auto" latinLnBrk="1">
              <a:spcBef>
                <a:spcPts val="0"/>
              </a:spcBef>
              <a:spcAft>
                <a:spcPts val="0"/>
              </a:spcAft>
              <a:defRPr/>
            </a:pPr>
            <a:r>
              <a:rPr kumimoji="1" lang="en-US" altLang="ko-KR" sz="1200" b="1" dirty="0">
                <a:latin typeface="Arial" charset="0"/>
                <a:ea typeface="바탕체" pitchFamily="17" charset="-127"/>
                <a:cs typeface="+mn-cs"/>
              </a:rPr>
              <a:t>D.html</a:t>
            </a:r>
          </a:p>
        </p:txBody>
      </p:sp>
      <p:sp>
        <p:nvSpPr>
          <p:cNvPr id="213005" name="Rectangle 1049"/>
          <p:cNvSpPr>
            <a:spLocks noChangeArrowheads="1"/>
          </p:cNvSpPr>
          <p:nvPr/>
        </p:nvSpPr>
        <p:spPr bwMode="auto">
          <a:xfrm>
            <a:off x="5359400" y="3379788"/>
            <a:ext cx="584200"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lstStyle/>
          <a:p>
            <a:pPr algn="ctr" latinLnBrk="1"/>
            <a:r>
              <a:rPr kumimoji="1" lang="en-US" altLang="ko-KR" sz="1200" b="1">
                <a:latin typeface="Gill Sans MT"/>
                <a:ea typeface="BatangChe" pitchFamily="49" charset="-127"/>
              </a:rPr>
              <a:t>E.html</a:t>
            </a:r>
          </a:p>
        </p:txBody>
      </p:sp>
      <p:sp>
        <p:nvSpPr>
          <p:cNvPr id="213006" name="Rectangle 1050"/>
          <p:cNvSpPr>
            <a:spLocks noChangeArrowheads="1"/>
          </p:cNvSpPr>
          <p:nvPr/>
        </p:nvSpPr>
        <p:spPr bwMode="auto">
          <a:xfrm>
            <a:off x="3459163" y="4522788"/>
            <a:ext cx="584200"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lstStyle/>
          <a:p>
            <a:pPr algn="ctr" latinLnBrk="1"/>
            <a:r>
              <a:rPr kumimoji="1" lang="en-US" altLang="ko-KR" sz="1200" b="1">
                <a:latin typeface="Gill Sans MT"/>
                <a:ea typeface="BatangChe" pitchFamily="49" charset="-127"/>
              </a:rPr>
              <a:t>H.html</a:t>
            </a:r>
          </a:p>
        </p:txBody>
      </p:sp>
      <p:sp>
        <p:nvSpPr>
          <p:cNvPr id="213007" name="Rectangle 1051"/>
          <p:cNvSpPr>
            <a:spLocks noChangeArrowheads="1"/>
          </p:cNvSpPr>
          <p:nvPr/>
        </p:nvSpPr>
        <p:spPr bwMode="auto">
          <a:xfrm>
            <a:off x="3459163" y="4883150"/>
            <a:ext cx="584200"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lstStyle/>
          <a:p>
            <a:pPr algn="ctr" latinLnBrk="1"/>
            <a:r>
              <a:rPr kumimoji="1" lang="en-US" altLang="ko-KR" sz="1200" b="1">
                <a:latin typeface="Gill Sans MT"/>
                <a:ea typeface="BatangChe" pitchFamily="49" charset="-127"/>
              </a:rPr>
              <a:t>I.html</a:t>
            </a:r>
          </a:p>
        </p:txBody>
      </p:sp>
      <p:sp>
        <p:nvSpPr>
          <p:cNvPr id="213008" name="Rectangle 1052"/>
          <p:cNvSpPr>
            <a:spLocks noChangeArrowheads="1"/>
          </p:cNvSpPr>
          <p:nvPr/>
        </p:nvSpPr>
        <p:spPr bwMode="auto">
          <a:xfrm>
            <a:off x="4343400" y="4903788"/>
            <a:ext cx="584200"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lstStyle/>
          <a:p>
            <a:pPr algn="ctr" latinLnBrk="1"/>
            <a:r>
              <a:rPr kumimoji="1" lang="en-US" altLang="ko-KR" sz="1200" b="1">
                <a:latin typeface="Gill Sans MT"/>
                <a:ea typeface="BatangChe" pitchFamily="49" charset="-127"/>
              </a:rPr>
              <a:t>K.html</a:t>
            </a:r>
          </a:p>
        </p:txBody>
      </p:sp>
      <p:sp>
        <p:nvSpPr>
          <p:cNvPr id="213009" name="Rectangle 1053"/>
          <p:cNvSpPr>
            <a:spLocks noChangeArrowheads="1"/>
          </p:cNvSpPr>
          <p:nvPr/>
        </p:nvSpPr>
        <p:spPr bwMode="auto">
          <a:xfrm>
            <a:off x="3503613" y="5768975"/>
            <a:ext cx="584200"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lstStyle/>
          <a:p>
            <a:pPr algn="ctr" latinLnBrk="1"/>
            <a:r>
              <a:rPr kumimoji="1" lang="en-US" altLang="ko-KR" sz="1200" b="1">
                <a:latin typeface="Gill Sans MT"/>
                <a:ea typeface="BatangChe" pitchFamily="49" charset="-127"/>
              </a:rPr>
              <a:t>O.html</a:t>
            </a:r>
          </a:p>
        </p:txBody>
      </p:sp>
      <p:sp>
        <p:nvSpPr>
          <p:cNvPr id="213010" name="Rectangle 1054"/>
          <p:cNvSpPr>
            <a:spLocks noChangeArrowheads="1"/>
          </p:cNvSpPr>
          <p:nvPr/>
        </p:nvSpPr>
        <p:spPr bwMode="auto">
          <a:xfrm>
            <a:off x="3503613" y="5324475"/>
            <a:ext cx="584200"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lstStyle/>
          <a:p>
            <a:pPr algn="ctr" latinLnBrk="1"/>
            <a:r>
              <a:rPr kumimoji="1" lang="en-US" altLang="ko-KR" sz="1200" b="1">
                <a:latin typeface="Gill Sans MT"/>
                <a:ea typeface="BatangChe" pitchFamily="49" charset="-127"/>
              </a:rPr>
              <a:t>M.html</a:t>
            </a:r>
          </a:p>
        </p:txBody>
      </p:sp>
      <p:sp>
        <p:nvSpPr>
          <p:cNvPr id="213011" name="Rectangle 1055"/>
          <p:cNvSpPr>
            <a:spLocks noChangeArrowheads="1"/>
          </p:cNvSpPr>
          <p:nvPr/>
        </p:nvSpPr>
        <p:spPr bwMode="auto">
          <a:xfrm>
            <a:off x="3459163" y="6427788"/>
            <a:ext cx="584200"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lstStyle/>
          <a:p>
            <a:pPr algn="ctr" latinLnBrk="1"/>
            <a:r>
              <a:rPr kumimoji="1" lang="en-US" altLang="ko-KR" sz="1200" b="1">
                <a:latin typeface="Gill Sans MT"/>
                <a:ea typeface="BatangChe" pitchFamily="49" charset="-127"/>
              </a:rPr>
              <a:t>P.html</a:t>
            </a:r>
          </a:p>
        </p:txBody>
      </p:sp>
      <p:sp>
        <p:nvSpPr>
          <p:cNvPr id="213012" name="Rectangle 1056"/>
          <p:cNvSpPr>
            <a:spLocks noChangeArrowheads="1"/>
          </p:cNvSpPr>
          <p:nvPr/>
        </p:nvSpPr>
        <p:spPr bwMode="auto">
          <a:xfrm>
            <a:off x="4360863" y="4522788"/>
            <a:ext cx="584200"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lstStyle/>
          <a:p>
            <a:pPr algn="ctr" latinLnBrk="1"/>
            <a:r>
              <a:rPr kumimoji="1" lang="en-US" altLang="ko-KR" sz="1200" b="1">
                <a:latin typeface="Gill Sans MT"/>
                <a:ea typeface="BatangChe" pitchFamily="49" charset="-127"/>
              </a:rPr>
              <a:t>J.html</a:t>
            </a:r>
          </a:p>
        </p:txBody>
      </p:sp>
      <p:sp>
        <p:nvSpPr>
          <p:cNvPr id="213013" name="Rectangle 1057"/>
          <p:cNvSpPr>
            <a:spLocks noChangeArrowheads="1"/>
          </p:cNvSpPr>
          <p:nvPr/>
        </p:nvSpPr>
        <p:spPr bwMode="auto">
          <a:xfrm>
            <a:off x="4360863" y="5768975"/>
            <a:ext cx="584200"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lstStyle/>
          <a:p>
            <a:pPr algn="ctr" latinLnBrk="1"/>
            <a:r>
              <a:rPr kumimoji="1" lang="en-US" altLang="ko-KR" sz="1200" b="1">
                <a:latin typeface="Gill Sans MT"/>
                <a:ea typeface="BatangChe" pitchFamily="49" charset="-127"/>
              </a:rPr>
              <a:t>Q.html</a:t>
            </a:r>
          </a:p>
        </p:txBody>
      </p:sp>
      <p:cxnSp>
        <p:nvCxnSpPr>
          <p:cNvPr id="213014" name="AutoShape 1059"/>
          <p:cNvCxnSpPr>
            <a:cxnSpLocks noChangeShapeType="1"/>
          </p:cNvCxnSpPr>
          <p:nvPr/>
        </p:nvCxnSpPr>
        <p:spPr bwMode="auto">
          <a:xfrm flipV="1">
            <a:off x="2170113" y="3913188"/>
            <a:ext cx="374650" cy="10033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3015" name="AutoShape 1060"/>
          <p:cNvCxnSpPr>
            <a:cxnSpLocks noChangeShapeType="1"/>
          </p:cNvCxnSpPr>
          <p:nvPr/>
        </p:nvCxnSpPr>
        <p:spPr bwMode="auto">
          <a:xfrm flipV="1">
            <a:off x="2170113" y="4903788"/>
            <a:ext cx="374650" cy="6826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3016" name="AutoShape 1061"/>
          <p:cNvCxnSpPr>
            <a:cxnSpLocks noChangeShapeType="1"/>
          </p:cNvCxnSpPr>
          <p:nvPr/>
        </p:nvCxnSpPr>
        <p:spPr bwMode="auto">
          <a:xfrm>
            <a:off x="2170113" y="4979988"/>
            <a:ext cx="374650" cy="5207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3017" name="AutoShape 1062"/>
          <p:cNvCxnSpPr>
            <a:cxnSpLocks noChangeShapeType="1"/>
          </p:cNvCxnSpPr>
          <p:nvPr/>
        </p:nvCxnSpPr>
        <p:spPr bwMode="auto">
          <a:xfrm>
            <a:off x="2170113" y="4979988"/>
            <a:ext cx="374650" cy="11684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3018" name="AutoShape 1063"/>
          <p:cNvCxnSpPr>
            <a:cxnSpLocks noChangeShapeType="1"/>
          </p:cNvCxnSpPr>
          <p:nvPr/>
        </p:nvCxnSpPr>
        <p:spPr bwMode="auto">
          <a:xfrm flipV="1">
            <a:off x="3160713" y="3532188"/>
            <a:ext cx="298450" cy="3429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3019" name="AutoShape 1064"/>
          <p:cNvCxnSpPr>
            <a:cxnSpLocks noChangeShapeType="1"/>
          </p:cNvCxnSpPr>
          <p:nvPr/>
        </p:nvCxnSpPr>
        <p:spPr bwMode="auto">
          <a:xfrm>
            <a:off x="3160713" y="3913188"/>
            <a:ext cx="298450"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3020" name="AutoShape 1066"/>
          <p:cNvCxnSpPr>
            <a:cxnSpLocks noChangeShapeType="1"/>
          </p:cNvCxnSpPr>
          <p:nvPr/>
        </p:nvCxnSpPr>
        <p:spPr bwMode="auto">
          <a:xfrm flipV="1">
            <a:off x="3160713" y="4675188"/>
            <a:ext cx="298450" cy="1524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3021" name="AutoShape 1067"/>
          <p:cNvCxnSpPr>
            <a:cxnSpLocks noChangeShapeType="1"/>
          </p:cNvCxnSpPr>
          <p:nvPr/>
        </p:nvCxnSpPr>
        <p:spPr bwMode="auto">
          <a:xfrm>
            <a:off x="3160713" y="4827588"/>
            <a:ext cx="298450" cy="20796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3022" name="AutoShape 1068"/>
          <p:cNvCxnSpPr>
            <a:cxnSpLocks noChangeShapeType="1"/>
          </p:cNvCxnSpPr>
          <p:nvPr/>
        </p:nvCxnSpPr>
        <p:spPr bwMode="auto">
          <a:xfrm>
            <a:off x="4038600" y="4665663"/>
            <a:ext cx="292100"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3023" name="AutoShape 1069"/>
          <p:cNvCxnSpPr>
            <a:cxnSpLocks noChangeShapeType="1"/>
          </p:cNvCxnSpPr>
          <p:nvPr/>
        </p:nvCxnSpPr>
        <p:spPr bwMode="auto">
          <a:xfrm>
            <a:off x="3160713" y="5437188"/>
            <a:ext cx="298450"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3024" name="AutoShape 1070"/>
          <p:cNvCxnSpPr>
            <a:cxnSpLocks noChangeShapeType="1"/>
          </p:cNvCxnSpPr>
          <p:nvPr/>
        </p:nvCxnSpPr>
        <p:spPr bwMode="auto">
          <a:xfrm flipV="1">
            <a:off x="3160713" y="5818188"/>
            <a:ext cx="298450" cy="24606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3025" name="AutoShape 1072"/>
          <p:cNvCxnSpPr>
            <a:cxnSpLocks noChangeShapeType="1"/>
          </p:cNvCxnSpPr>
          <p:nvPr/>
        </p:nvCxnSpPr>
        <p:spPr bwMode="auto">
          <a:xfrm>
            <a:off x="3160713" y="6122988"/>
            <a:ext cx="298450" cy="51593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3026" name="AutoShape 1073"/>
          <p:cNvCxnSpPr>
            <a:cxnSpLocks noChangeShapeType="1"/>
          </p:cNvCxnSpPr>
          <p:nvPr/>
        </p:nvCxnSpPr>
        <p:spPr bwMode="auto">
          <a:xfrm>
            <a:off x="4075113" y="3532188"/>
            <a:ext cx="298450" cy="317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3027" name="AutoShape 1075"/>
          <p:cNvCxnSpPr>
            <a:cxnSpLocks noChangeShapeType="1"/>
          </p:cNvCxnSpPr>
          <p:nvPr/>
        </p:nvCxnSpPr>
        <p:spPr bwMode="auto">
          <a:xfrm>
            <a:off x="4087813" y="5894388"/>
            <a:ext cx="292100"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3028" name="AutoShape 1076"/>
          <p:cNvCxnSpPr>
            <a:cxnSpLocks noChangeShapeType="1"/>
          </p:cNvCxnSpPr>
          <p:nvPr/>
        </p:nvCxnSpPr>
        <p:spPr bwMode="auto">
          <a:xfrm>
            <a:off x="4051300" y="5043488"/>
            <a:ext cx="292100"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3029" name="AutoShape 1077"/>
          <p:cNvCxnSpPr>
            <a:cxnSpLocks noChangeShapeType="1"/>
            <a:stCxn id="11" idx="0"/>
            <a:endCxn id="12" idx="0"/>
          </p:cNvCxnSpPr>
          <p:nvPr/>
        </p:nvCxnSpPr>
        <p:spPr bwMode="auto">
          <a:xfrm rot="-5400000">
            <a:off x="1639888" y="3784600"/>
            <a:ext cx="1003300" cy="914400"/>
          </a:xfrm>
          <a:prstGeom prst="curvedConnector3">
            <a:avLst>
              <a:gd name="adj1" fmla="val 122787"/>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13030" name="AutoShape 1078"/>
          <p:cNvCxnSpPr>
            <a:cxnSpLocks noChangeShapeType="1"/>
          </p:cNvCxnSpPr>
          <p:nvPr/>
        </p:nvCxnSpPr>
        <p:spPr bwMode="auto">
          <a:xfrm rot="-5400000">
            <a:off x="3082925" y="3059113"/>
            <a:ext cx="454025" cy="908050"/>
          </a:xfrm>
          <a:prstGeom prst="curvedConnector3">
            <a:avLst>
              <a:gd name="adj1" fmla="val 150352"/>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13031" name="AutoShape 1079"/>
          <p:cNvCxnSpPr>
            <a:cxnSpLocks noChangeShapeType="1"/>
          </p:cNvCxnSpPr>
          <p:nvPr/>
        </p:nvCxnSpPr>
        <p:spPr bwMode="auto">
          <a:xfrm rot="5400000" flipV="1">
            <a:off x="4206875" y="2879725"/>
            <a:ext cx="114300" cy="908050"/>
          </a:xfrm>
          <a:prstGeom prst="curvedConnector3">
            <a:avLst>
              <a:gd name="adj1" fmla="val -200000"/>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13032" name="AutoShape 1080"/>
          <p:cNvCxnSpPr>
            <a:cxnSpLocks noChangeShapeType="1"/>
          </p:cNvCxnSpPr>
          <p:nvPr/>
        </p:nvCxnSpPr>
        <p:spPr bwMode="auto">
          <a:xfrm rot="5400000">
            <a:off x="4100512" y="3449638"/>
            <a:ext cx="339725" cy="908050"/>
          </a:xfrm>
          <a:prstGeom prst="curvedConnector2">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48" name="Rectangle 1082"/>
          <p:cNvSpPr>
            <a:spLocks noChangeArrowheads="1"/>
          </p:cNvSpPr>
          <p:nvPr/>
        </p:nvSpPr>
        <p:spPr bwMode="auto">
          <a:xfrm>
            <a:off x="5522913" y="4876800"/>
            <a:ext cx="1143000" cy="341313"/>
          </a:xfrm>
          <a:prstGeom prst="rect">
            <a:avLst/>
          </a:prstGeom>
          <a:noFill/>
          <a:ln w="9525">
            <a:noFill/>
            <a:miter lim="800000"/>
            <a:headEnd/>
            <a:tailEnd/>
          </a:ln>
          <a:effectLst/>
        </p:spPr>
        <p:txBody>
          <a:bodyPr wrap="none" lIns="91439" tIns="45719" rIns="91439" bIns="45719">
            <a:spAutoFit/>
          </a:bodyPr>
          <a:lstStyle/>
          <a:p>
            <a:pPr defTabSz="914391" fontAlgn="auto" latinLnBrk="1">
              <a:spcBef>
                <a:spcPts val="0"/>
              </a:spcBef>
              <a:spcAft>
                <a:spcPts val="0"/>
              </a:spcAft>
              <a:defRPr/>
            </a:pPr>
            <a:r>
              <a:rPr kumimoji="1" lang="en-US" altLang="ko-KR" sz="1600" b="1" dirty="0">
                <a:solidFill>
                  <a:srgbClr val="FF0000"/>
                </a:solidFill>
                <a:effectLst>
                  <a:outerShdw blurRad="38100" dist="38100" dir="2700000" algn="tl">
                    <a:srgbClr val="000000"/>
                  </a:outerShdw>
                </a:effectLst>
                <a:latin typeface="Univers" pitchFamily="34" charset="0"/>
                <a:cs typeface="+mn-cs"/>
              </a:rPr>
              <a:t>A,B,C,D,F</a:t>
            </a:r>
          </a:p>
        </p:txBody>
      </p:sp>
      <p:sp>
        <p:nvSpPr>
          <p:cNvPr id="49" name="Rectangle 1083"/>
          <p:cNvSpPr>
            <a:spLocks noChangeArrowheads="1"/>
          </p:cNvSpPr>
          <p:nvPr/>
        </p:nvSpPr>
        <p:spPr bwMode="auto">
          <a:xfrm>
            <a:off x="7586663" y="4876800"/>
            <a:ext cx="1557337" cy="341313"/>
          </a:xfrm>
          <a:prstGeom prst="rect">
            <a:avLst/>
          </a:prstGeom>
          <a:noFill/>
          <a:ln w="9525">
            <a:noFill/>
            <a:miter lim="800000"/>
            <a:headEnd/>
            <a:tailEnd/>
          </a:ln>
          <a:effectLst/>
        </p:spPr>
        <p:txBody>
          <a:bodyPr wrap="none" lIns="91439" tIns="45719" rIns="91439" bIns="45719">
            <a:spAutoFit/>
          </a:bodyPr>
          <a:lstStyle/>
          <a:p>
            <a:pPr defTabSz="914391" fontAlgn="auto" latinLnBrk="1">
              <a:spcBef>
                <a:spcPts val="0"/>
              </a:spcBef>
              <a:spcAft>
                <a:spcPts val="0"/>
              </a:spcAft>
              <a:defRPr/>
            </a:pPr>
            <a:r>
              <a:rPr kumimoji="1" lang="en-US" altLang="ko-KR" sz="1600" b="1" dirty="0">
                <a:solidFill>
                  <a:srgbClr val="33CC33"/>
                </a:solidFill>
                <a:effectLst>
                  <a:outerShdw blurRad="38100" dist="38100" dir="2700000" algn="tl">
                    <a:srgbClr val="000000"/>
                  </a:outerShdw>
                </a:effectLst>
                <a:latin typeface="Univers" pitchFamily="34" charset="0"/>
                <a:cs typeface="+mn-cs"/>
              </a:rPr>
              <a:t>A,B,C,D,C,B,F</a:t>
            </a:r>
          </a:p>
        </p:txBody>
      </p:sp>
      <p:cxnSp>
        <p:nvCxnSpPr>
          <p:cNvPr id="213035" name="AutoShape 1084"/>
          <p:cNvCxnSpPr>
            <a:cxnSpLocks noChangeShapeType="1"/>
          </p:cNvCxnSpPr>
          <p:nvPr/>
        </p:nvCxnSpPr>
        <p:spPr bwMode="auto">
          <a:xfrm>
            <a:off x="6557963" y="5054600"/>
            <a:ext cx="990600"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3036" name="AutoShape 1096"/>
          <p:cNvCxnSpPr>
            <a:cxnSpLocks noChangeShapeType="1"/>
          </p:cNvCxnSpPr>
          <p:nvPr/>
        </p:nvCxnSpPr>
        <p:spPr bwMode="auto">
          <a:xfrm>
            <a:off x="4913313" y="3532188"/>
            <a:ext cx="431800"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3037" name="AutoShape 1110"/>
          <p:cNvCxnSpPr>
            <a:cxnSpLocks noChangeShapeType="1"/>
          </p:cNvCxnSpPr>
          <p:nvPr/>
        </p:nvCxnSpPr>
        <p:spPr bwMode="auto">
          <a:xfrm rot="5400000">
            <a:off x="3309144" y="3583782"/>
            <a:ext cx="1587" cy="908050"/>
          </a:xfrm>
          <a:prstGeom prst="curvedConnector3">
            <a:avLst>
              <a:gd name="adj1" fmla="val 14400005"/>
            </a:avLst>
          </a:prstGeom>
          <a:noFill/>
          <a:ln w="28575">
            <a:solidFill>
              <a:srgbClr val="00FF00"/>
            </a:solidFill>
            <a:round/>
            <a:headEnd type="triangle" w="med" len="med"/>
            <a:tailEnd/>
          </a:ln>
          <a:extLst>
            <a:ext uri="{909E8E84-426E-40DD-AFC4-6F175D3DCCD1}">
              <a14:hiddenFill xmlns:a14="http://schemas.microsoft.com/office/drawing/2010/main">
                <a:noFill/>
              </a14:hiddenFill>
            </a:ext>
          </a:extLst>
        </p:spPr>
      </p:cxnSp>
      <p:cxnSp>
        <p:nvCxnSpPr>
          <p:cNvPr id="213038" name="AutoShape 1111"/>
          <p:cNvCxnSpPr>
            <a:cxnSpLocks noChangeShapeType="1"/>
          </p:cNvCxnSpPr>
          <p:nvPr/>
        </p:nvCxnSpPr>
        <p:spPr bwMode="auto">
          <a:xfrm rot="10800000" flipV="1">
            <a:off x="2843213" y="3352800"/>
            <a:ext cx="592137" cy="387350"/>
          </a:xfrm>
          <a:prstGeom prst="curvedConnector2">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cxnSp>
      <p:cxnSp>
        <p:nvCxnSpPr>
          <p:cNvPr id="213039" name="AutoShape 1112"/>
          <p:cNvCxnSpPr>
            <a:cxnSpLocks noChangeShapeType="1"/>
          </p:cNvCxnSpPr>
          <p:nvPr/>
        </p:nvCxnSpPr>
        <p:spPr bwMode="auto">
          <a:xfrm rot="-5400000" flipH="1" flipV="1">
            <a:off x="4313237" y="3106738"/>
            <a:ext cx="28575" cy="615950"/>
          </a:xfrm>
          <a:prstGeom prst="curvedConnector4">
            <a:avLst>
              <a:gd name="adj1" fmla="val -800000"/>
              <a:gd name="adj2" fmla="val 65718"/>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cxnSp>
      <p:sp>
        <p:nvSpPr>
          <p:cNvPr id="213040" name="TextBox 65"/>
          <p:cNvSpPr txBox="1">
            <a:spLocks noChangeArrowheads="1"/>
          </p:cNvSpPr>
          <p:nvPr/>
        </p:nvSpPr>
        <p:spPr bwMode="auto">
          <a:xfrm>
            <a:off x="5638800" y="43434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b="1" i="1">
                <a:solidFill>
                  <a:srgbClr val="0070C0"/>
                </a:solidFill>
              </a:rPr>
              <a:t>Clicks</a:t>
            </a:r>
          </a:p>
        </p:txBody>
      </p:sp>
      <p:sp>
        <p:nvSpPr>
          <p:cNvPr id="213041" name="TextBox 66"/>
          <p:cNvSpPr txBox="1">
            <a:spLocks noChangeArrowheads="1"/>
          </p:cNvSpPr>
          <p:nvPr/>
        </p:nvSpPr>
        <p:spPr bwMode="auto">
          <a:xfrm>
            <a:off x="7772400" y="43434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b="1" i="1">
                <a:solidFill>
                  <a:srgbClr val="0070C0"/>
                </a:solidFill>
              </a:rPr>
              <a:t>Reality</a:t>
            </a:r>
          </a:p>
        </p:txBody>
      </p:sp>
      <p:sp>
        <p:nvSpPr>
          <p:cNvPr id="68" name="Rectangle 67"/>
          <p:cNvSpPr/>
          <p:nvPr/>
        </p:nvSpPr>
        <p:spPr>
          <a:xfrm>
            <a:off x="5486400" y="3733800"/>
            <a:ext cx="3657600" cy="22098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91"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smtClean="0">
                <a:latin typeface="Bookman Old Style" pitchFamily="18" charset="0"/>
              </a:rPr>
              <a:t>Overview</a:t>
            </a:r>
          </a:p>
        </p:txBody>
      </p:sp>
      <p:sp>
        <p:nvSpPr>
          <p:cNvPr id="38914" name="Content Placeholder 2"/>
          <p:cNvSpPr>
            <a:spLocks noGrp="1"/>
          </p:cNvSpPr>
          <p:nvPr>
            <p:ph sz="quarter" idx="1"/>
          </p:nvPr>
        </p:nvSpPr>
        <p:spPr/>
        <p:txBody>
          <a:bodyPr/>
          <a:lstStyle/>
          <a:p>
            <a:r>
              <a:rPr lang="en-US" sz="2800" dirty="0" smtClean="0"/>
              <a:t>Perspectives on log analysis</a:t>
            </a:r>
          </a:p>
          <a:p>
            <a:pPr lvl="1"/>
            <a:r>
              <a:rPr lang="en-US" sz="2500" dirty="0" smtClean="0"/>
              <a:t>Understanding User Behavior (Teevan)</a:t>
            </a:r>
          </a:p>
          <a:p>
            <a:pPr lvl="1"/>
            <a:r>
              <a:rPr lang="en-US" sz="2500" dirty="0" smtClean="0"/>
              <a:t>Design and Analysis of Experiments (Tang &amp; Jeffries) </a:t>
            </a:r>
          </a:p>
          <a:p>
            <a:pPr lvl="1"/>
            <a:r>
              <a:rPr lang="en-US" sz="2500" dirty="0" smtClean="0"/>
              <a:t>Discussion on appropriate log study design (all) </a:t>
            </a:r>
          </a:p>
          <a:p>
            <a:endParaRPr lang="en-US" sz="2800" dirty="0" smtClean="0"/>
          </a:p>
          <a:p>
            <a:r>
              <a:rPr lang="en-US" sz="2800" dirty="0" smtClean="0"/>
              <a:t>Practical Considerations for log analysis</a:t>
            </a:r>
          </a:p>
          <a:p>
            <a:pPr lvl="1"/>
            <a:r>
              <a:rPr lang="en-US" sz="2500" dirty="0" smtClean="0"/>
              <a:t>Collection &amp; storage (Dumais)</a:t>
            </a:r>
          </a:p>
          <a:p>
            <a:pPr lvl="1"/>
            <a:r>
              <a:rPr lang="en-US" sz="2500" dirty="0" smtClean="0"/>
              <a:t>Data Cleaning  (Russell)</a:t>
            </a:r>
          </a:p>
          <a:p>
            <a:pPr lvl="1"/>
            <a:r>
              <a:rPr lang="en-US" sz="2500" dirty="0" smtClean="0"/>
              <a:t>Discussion of log analysis  &amp; HCI community (all) </a:t>
            </a:r>
          </a:p>
        </p:txBody>
      </p:sp>
      <p:sp>
        <p:nvSpPr>
          <p:cNvPr id="389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AD95E852-89CD-4B95-B83C-86E42923FC72}" type="slidenum">
              <a:rPr lang="en-US">
                <a:solidFill>
                  <a:schemeClr val="tx2"/>
                </a:solidFill>
              </a:rPr>
              <a:pPr defTabSz="912813" fontAlgn="base">
                <a:spcBef>
                  <a:spcPct val="0"/>
                </a:spcBef>
                <a:spcAft>
                  <a:spcPct val="0"/>
                </a:spcAft>
              </a:pPr>
              <a:t>11</a:t>
            </a:fld>
            <a:endParaRPr lang="en-US">
              <a:solidFill>
                <a:schemeClr val="tx2"/>
              </a:solidFill>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r>
              <a:rPr lang="en-US" dirty="0" smtClean="0">
                <a:latin typeface="Bookman Old Style" pitchFamily="18" charset="0"/>
              </a:rPr>
              <a:t>A Real Example</a:t>
            </a:r>
          </a:p>
        </p:txBody>
      </p:sp>
      <p:sp>
        <p:nvSpPr>
          <p:cNvPr id="214018" name="Content Placeholder 2"/>
          <p:cNvSpPr>
            <a:spLocks noGrp="1"/>
          </p:cNvSpPr>
          <p:nvPr>
            <p:ph sz="quarter" idx="1"/>
          </p:nvPr>
        </p:nvSpPr>
        <p:spPr/>
        <p:txBody>
          <a:bodyPr/>
          <a:lstStyle/>
          <a:p>
            <a:r>
              <a:rPr lang="en-US" smtClean="0"/>
              <a:t>A previously unknown gap in the data</a:t>
            </a:r>
          </a:p>
        </p:txBody>
      </p:sp>
      <p:sp>
        <p:nvSpPr>
          <p:cNvPr id="21402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CEC4CF5D-AF43-427E-8FE0-C58EDE2A4A76}" type="slidenum">
              <a:rPr lang="en-US">
                <a:solidFill>
                  <a:schemeClr val="tx2"/>
                </a:solidFill>
              </a:rPr>
              <a:pPr defTabSz="912813" fontAlgn="base">
                <a:spcBef>
                  <a:spcPct val="0"/>
                </a:spcBef>
                <a:spcAft>
                  <a:spcPct val="0"/>
                </a:spcAft>
              </a:pPr>
              <a:t>110</a:t>
            </a:fld>
            <a:endParaRPr lang="en-US">
              <a:solidFill>
                <a:schemeClr val="tx2"/>
              </a:solidFill>
            </a:endParaRPr>
          </a:p>
        </p:txBody>
      </p:sp>
      <p:pic>
        <p:nvPicPr>
          <p:cNvPr id="2140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828800"/>
            <a:ext cx="64008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0" name="TextBox 4"/>
          <p:cNvSpPr txBox="1">
            <a:spLocks noChangeArrowheads="1"/>
          </p:cNvSpPr>
          <p:nvPr/>
        </p:nvSpPr>
        <p:spPr bwMode="auto">
          <a:xfrm>
            <a:off x="1219200" y="4038600"/>
            <a:ext cx="138906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sz="1400"/>
              <a:t>Sum number of </a:t>
            </a:r>
            <a:br>
              <a:rPr lang="en-US" sz="1400"/>
            </a:br>
            <a:r>
              <a:rPr lang="en-US" sz="1400"/>
              <a:t>clicks against</a:t>
            </a:r>
            <a:br>
              <a:rPr lang="en-US" sz="1400"/>
            </a:br>
            <a:r>
              <a:rPr lang="en-US" sz="1400"/>
              <a:t>time</a:t>
            </a:r>
          </a:p>
        </p:txBody>
      </p:sp>
      <p:sp>
        <p:nvSpPr>
          <p:cNvPr id="214021" name="TextBox 5"/>
          <p:cNvSpPr txBox="1">
            <a:spLocks noChangeArrowheads="1"/>
          </p:cNvSpPr>
          <p:nvPr/>
        </p:nvSpPr>
        <p:spPr bwMode="auto">
          <a:xfrm>
            <a:off x="5638800" y="6596063"/>
            <a:ext cx="1219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sz="1100"/>
              <a:t>Time (hours)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dirty="0" smtClean="0">
                <a:latin typeface="Bookman Old Style" pitchFamily="18" charset="0"/>
              </a:rPr>
              <a:t>What We’ll Skip… 	</a:t>
            </a:r>
          </a:p>
        </p:txBody>
      </p:sp>
      <p:sp>
        <p:nvSpPr>
          <p:cNvPr id="16387" name="Content Placeholder 2"/>
          <p:cNvSpPr>
            <a:spLocks noGrp="1"/>
          </p:cNvSpPr>
          <p:nvPr>
            <p:ph sz="quarter" idx="1"/>
          </p:nvPr>
        </p:nvSpPr>
        <p:spPr/>
        <p:txBody>
          <a:bodyPr>
            <a:normAutofit/>
          </a:bodyPr>
          <a:lstStyle/>
          <a:p>
            <a:pPr marL="274320" indent="-274320" fontAlgn="auto">
              <a:spcAft>
                <a:spcPts val="0"/>
              </a:spcAft>
              <a:buFont typeface="Wingdings 3"/>
              <a:buChar char=""/>
              <a:defRPr/>
            </a:pPr>
            <a:r>
              <a:rPr lang="en-US" dirty="0" smtClean="0"/>
              <a:t>Often data cleaning includes </a:t>
            </a:r>
            <a:br>
              <a:rPr lang="en-US" dirty="0" smtClean="0"/>
            </a:br>
            <a:r>
              <a:rPr lang="en-US" dirty="0" smtClean="0"/>
              <a:t>(a) Input / value validation </a:t>
            </a:r>
            <a:br>
              <a:rPr lang="en-US" dirty="0" smtClean="0"/>
            </a:br>
            <a:r>
              <a:rPr lang="en-US" dirty="0" smtClean="0"/>
              <a:t>(b) Duplicate detection / removal </a:t>
            </a:r>
          </a:p>
          <a:p>
            <a:pPr marL="822960" lvl="2" fontAlgn="auto">
              <a:spcAft>
                <a:spcPts val="0"/>
              </a:spcAft>
              <a:buClr>
                <a:schemeClr val="bg1">
                  <a:shade val="50000"/>
                </a:schemeClr>
              </a:buClr>
              <a:buFont typeface="Wingdings 3"/>
              <a:buChar char=""/>
              <a:defRPr/>
            </a:pPr>
            <a:r>
              <a:rPr lang="en-US" dirty="0" smtClean="0"/>
              <a:t>We’ll assume you know how to do that</a:t>
            </a:r>
          </a:p>
          <a:p>
            <a:pPr marL="548640" lvl="1" indent="-274320" fontAlgn="auto">
              <a:spcAft>
                <a:spcPts val="0"/>
              </a:spcAft>
              <a:buFont typeface="Wingdings 3" pitchFamily="18" charset="2"/>
              <a:buNone/>
              <a:defRPr/>
            </a:pPr>
            <a:r>
              <a:rPr lang="en-US" dirty="0" smtClean="0">
                <a:solidFill>
                  <a:schemeClr val="bg2">
                    <a:lumMod val="10000"/>
                  </a:schemeClr>
                </a:solidFill>
              </a:rPr>
              <a:t>(c) </a:t>
            </a:r>
            <a:r>
              <a:rPr lang="en-US" sz="2600" dirty="0">
                <a:solidFill>
                  <a:schemeClr val="bg2">
                    <a:lumMod val="10000"/>
                  </a:schemeClr>
                </a:solidFill>
              </a:rPr>
              <a:t>M</a:t>
            </a:r>
            <a:r>
              <a:rPr lang="en-US" sz="2600" dirty="0" smtClean="0">
                <a:solidFill>
                  <a:schemeClr val="bg2">
                    <a:lumMod val="10000"/>
                  </a:schemeClr>
                </a:solidFill>
              </a:rPr>
              <a:t>ultiple clocks – syncing time across servers / clients </a:t>
            </a:r>
          </a:p>
          <a:p>
            <a:pPr marL="548640" lvl="1" indent="-274320" fontAlgn="auto">
              <a:spcAft>
                <a:spcPts val="0"/>
              </a:spcAft>
              <a:buFont typeface="Wingdings 3"/>
              <a:buChar char=""/>
              <a:defRPr/>
            </a:pPr>
            <a:endParaRPr lang="en-US" dirty="0" smtClean="0"/>
          </a:p>
          <a:p>
            <a:pPr marL="548640" lvl="1" indent="-274320" fontAlgn="auto">
              <a:spcAft>
                <a:spcPts val="0"/>
              </a:spcAft>
              <a:buFont typeface="Wingdings 3"/>
              <a:buChar char=""/>
              <a:defRPr/>
            </a:pPr>
            <a:r>
              <a:rPr lang="en-US" dirty="0" smtClean="0"/>
              <a:t>But… note that valid data definitions often shift out from under you.  (See schema change later) </a:t>
            </a:r>
          </a:p>
        </p:txBody>
      </p:sp>
      <p:sp>
        <p:nvSpPr>
          <p:cNvPr id="2160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38BB104-DF5C-4E4C-B926-16FF3E92D8CF}" type="slidenum">
              <a:rPr lang="en-US">
                <a:solidFill>
                  <a:schemeClr val="tx2"/>
                </a:solidFill>
              </a:rPr>
              <a:pPr defTabSz="912813" fontAlgn="base">
                <a:spcBef>
                  <a:spcPct val="0"/>
                </a:spcBef>
                <a:spcAft>
                  <a:spcPct val="0"/>
                </a:spcAft>
              </a:pPr>
              <a:t>111</a:t>
            </a:fld>
            <a:endParaRPr lang="en-US">
              <a:solidFill>
                <a:schemeClr val="tx2"/>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latin typeface="Bookman Old Style" pitchFamily="18" charset="0"/>
              </a:rPr>
              <a:t>When Might You NOT Need to Clean Data?</a:t>
            </a:r>
            <a:endParaRPr lang="en-US" dirty="0">
              <a:latin typeface="Bookman Old Style" pitchFamily="18" charset="0"/>
            </a:endParaRPr>
          </a:p>
        </p:txBody>
      </p:sp>
      <p:sp>
        <p:nvSpPr>
          <p:cNvPr id="217090" name="Content Placeholder 2"/>
          <p:cNvSpPr>
            <a:spLocks noGrp="1"/>
          </p:cNvSpPr>
          <p:nvPr>
            <p:ph sz="quarter" idx="1"/>
          </p:nvPr>
        </p:nvSpPr>
        <p:spPr/>
        <p:txBody>
          <a:bodyPr/>
          <a:lstStyle/>
          <a:p>
            <a:r>
              <a:rPr lang="en-US" smtClean="0"/>
              <a:t>Examples: </a:t>
            </a:r>
          </a:p>
          <a:p>
            <a:pPr lvl="1"/>
            <a:r>
              <a:rPr lang="en-US" smtClean="0"/>
              <a:t>When the data is going to be presented in ranks. </a:t>
            </a:r>
          </a:p>
          <a:p>
            <a:pPr lvl="2"/>
            <a:r>
              <a:rPr lang="en-US" smtClean="0"/>
              <a:t>Example:  counting most popular queries.  Then outliers </a:t>
            </a:r>
            <a:br>
              <a:rPr lang="en-US" smtClean="0"/>
            </a:br>
            <a:r>
              <a:rPr lang="en-US" smtClean="0"/>
              <a:t>are either really obvious, or don’t matter </a:t>
            </a:r>
          </a:p>
          <a:p>
            <a:pPr lvl="2"/>
            <a:endParaRPr lang="en-US" smtClean="0"/>
          </a:p>
          <a:p>
            <a:pPr lvl="1"/>
            <a:r>
              <a:rPr lang="en-US" smtClean="0"/>
              <a:t>When you need to understand overall behavior for system purposes </a:t>
            </a:r>
          </a:p>
          <a:p>
            <a:pPr lvl="2"/>
            <a:r>
              <a:rPr lang="en-US" smtClean="0"/>
              <a:t>Example:  traffic modeling for queries—probably don’t want to remove outliers because the system needs to accommodate them as well!  </a:t>
            </a:r>
          </a:p>
          <a:p>
            <a:pPr lvl="2"/>
            <a:endParaRPr lang="en-US" smtClean="0"/>
          </a:p>
          <a:p>
            <a:pPr lvl="1"/>
            <a:endParaRPr lang="en-US" smtClean="0"/>
          </a:p>
          <a:p>
            <a:pPr lvl="1"/>
            <a:endParaRPr lang="en-US" smtClean="0"/>
          </a:p>
        </p:txBody>
      </p:sp>
      <p:sp>
        <p:nvSpPr>
          <p:cNvPr id="2170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F610D5E-EF5B-420E-9CAA-9050F77599A9}" type="slidenum">
              <a:rPr lang="en-US">
                <a:solidFill>
                  <a:schemeClr val="tx2"/>
                </a:solidFill>
              </a:rPr>
              <a:pPr defTabSz="912813" fontAlgn="base">
                <a:spcBef>
                  <a:spcPct val="0"/>
                </a:spcBef>
                <a:spcAft>
                  <a:spcPct val="0"/>
                </a:spcAft>
              </a:pPr>
              <a:t>112</a:t>
            </a:fld>
            <a:endParaRPr lang="en-US">
              <a:solidFill>
                <a:schemeClr val="tx2"/>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p:txBody>
          <a:bodyPr/>
          <a:lstStyle/>
          <a:p>
            <a:r>
              <a:rPr lang="en-US" dirty="0" smtClean="0">
                <a:latin typeface="Bookman Old Style" pitchFamily="18" charset="0"/>
              </a:rPr>
              <a:t>Before Cleaning </a:t>
            </a:r>
            <a:r>
              <a:rPr lang="en-US" dirty="0">
                <a:latin typeface="Bookman Old Style" pitchFamily="18" charset="0"/>
              </a:rPr>
              <a:t>D</a:t>
            </a:r>
            <a:r>
              <a:rPr lang="en-US" dirty="0" smtClean="0">
                <a:latin typeface="Bookman Old Style" pitchFamily="18" charset="0"/>
              </a:rPr>
              <a:t>ata 	</a:t>
            </a:r>
          </a:p>
        </p:txBody>
      </p:sp>
      <p:sp>
        <p:nvSpPr>
          <p:cNvPr id="218114" name="Content Placeholder 2"/>
          <p:cNvSpPr>
            <a:spLocks noGrp="1"/>
          </p:cNvSpPr>
          <p:nvPr>
            <p:ph sz="quarter" idx="1"/>
          </p:nvPr>
        </p:nvSpPr>
        <p:spPr/>
        <p:txBody>
          <a:bodyPr/>
          <a:lstStyle/>
          <a:p>
            <a:r>
              <a:rPr lang="en-US" smtClean="0"/>
              <a:t>Consider the point of cleaning the data</a:t>
            </a:r>
          </a:p>
          <a:p>
            <a:pPr lvl="1"/>
            <a:r>
              <a:rPr lang="en-US" smtClean="0"/>
              <a:t>What analyses are you going to run over the data? </a:t>
            </a:r>
          </a:p>
          <a:p>
            <a:pPr lvl="1"/>
            <a:r>
              <a:rPr lang="en-US" smtClean="0"/>
              <a:t>Will the data you’re cleaning </a:t>
            </a:r>
            <a:r>
              <a:rPr lang="en-US" b="1" i="1" smtClean="0"/>
              <a:t>damage</a:t>
            </a:r>
            <a:r>
              <a:rPr lang="en-US" smtClean="0"/>
              <a:t> or </a:t>
            </a:r>
            <a:r>
              <a:rPr lang="en-US" b="1" i="1" smtClean="0"/>
              <a:t>improve</a:t>
            </a:r>
            <a:r>
              <a:rPr lang="en-US" smtClean="0"/>
              <a:t> the analysis?</a:t>
            </a:r>
          </a:p>
          <a:p>
            <a:pPr lvl="1"/>
            <a:endParaRPr lang="en-US" smtClean="0"/>
          </a:p>
          <a:p>
            <a:pPr lvl="1"/>
            <a:endParaRPr lang="en-US" smtClean="0"/>
          </a:p>
          <a:p>
            <a:pPr lvl="1"/>
            <a:endParaRPr lang="en-US" smtClean="0"/>
          </a:p>
        </p:txBody>
      </p:sp>
      <p:sp>
        <p:nvSpPr>
          <p:cNvPr id="21811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8088656B-07F5-47EA-AA5C-0CF321E0F73B}" type="slidenum">
              <a:rPr lang="en-US">
                <a:solidFill>
                  <a:schemeClr val="tx2"/>
                </a:solidFill>
              </a:rPr>
              <a:pPr defTabSz="912813" fontAlgn="base">
                <a:spcBef>
                  <a:spcPct val="0"/>
                </a:spcBef>
                <a:spcAft>
                  <a:spcPct val="0"/>
                </a:spcAft>
              </a:pPr>
              <a:t>113</a:t>
            </a:fld>
            <a:endParaRPr lang="en-US">
              <a:solidFill>
                <a:schemeClr val="tx2"/>
              </a:solidFill>
            </a:endParaRPr>
          </a:p>
        </p:txBody>
      </p:sp>
      <p:pic>
        <p:nvPicPr>
          <p:cNvPr id="1064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714875"/>
            <a:ext cx="15144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1981200" y="2886075"/>
            <a:ext cx="2362200" cy="1600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r>
              <a:rPr lang="en-US" dirty="0">
                <a:solidFill>
                  <a:srgbClr val="FF0000"/>
                </a:solidFill>
                <a:latin typeface="Bell Gothic Std Light" pitchFamily="34" charset="0"/>
              </a:rPr>
              <a:t>So…what DO I want to learn from this data?</a:t>
            </a:r>
          </a:p>
        </p:txBody>
      </p:sp>
      <p:pic>
        <p:nvPicPr>
          <p:cNvPr id="1064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648200"/>
            <a:ext cx="17240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flipH="1">
            <a:off x="4876800" y="2514600"/>
            <a:ext cx="2286000" cy="1981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r>
              <a:rPr lang="en-US" dirty="0">
                <a:solidFill>
                  <a:srgbClr val="FF0000"/>
                </a:solidFill>
                <a:latin typeface="Bell Gothic Std Light" pitchFamily="34" charset="0"/>
              </a:rPr>
              <a:t>How about we remove all the short click queries?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4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dirty="0" smtClean="0">
                <a:latin typeface="Bookman Old Style" pitchFamily="18" charset="0"/>
              </a:rPr>
              <a:t>Importance of Data </a:t>
            </a:r>
            <a:r>
              <a:rPr lang="en-US" dirty="0">
                <a:latin typeface="Bookman Old Style" pitchFamily="18" charset="0"/>
              </a:rPr>
              <a:t>E</a:t>
            </a:r>
            <a:r>
              <a:rPr lang="en-US" dirty="0" smtClean="0">
                <a:latin typeface="Bookman Old Style" pitchFamily="18" charset="0"/>
              </a:rPr>
              <a:t>xpertise </a:t>
            </a:r>
          </a:p>
        </p:txBody>
      </p:sp>
      <p:sp>
        <p:nvSpPr>
          <p:cNvPr id="19459" name="Content Placeholder 2"/>
          <p:cNvSpPr>
            <a:spLocks noGrp="1"/>
          </p:cNvSpPr>
          <p:nvPr>
            <p:ph sz="quarter" idx="1"/>
          </p:nvPr>
        </p:nvSpPr>
        <p:spPr/>
        <p:txBody>
          <a:bodyPr/>
          <a:lstStyle/>
          <a:p>
            <a:r>
              <a:rPr lang="en-US" smtClean="0"/>
              <a:t>Data expertise is important for understanding the data, the problem and interpreting the results</a:t>
            </a:r>
          </a:p>
          <a:p>
            <a:pPr lvl="1"/>
            <a:r>
              <a:rPr lang="en-US" sz="2000" i="1" smtClean="0"/>
              <a:t>Often.. .background knowledge particular to the data or system:</a:t>
            </a:r>
          </a:p>
          <a:p>
            <a:pPr lvl="2"/>
            <a:r>
              <a:rPr lang="en-US" sz="1800" smtClean="0"/>
              <a:t>“That counter resets to 0 if the number of calls exceeds N”.</a:t>
            </a:r>
          </a:p>
          <a:p>
            <a:pPr lvl="2"/>
            <a:r>
              <a:rPr lang="en-US" sz="1800" smtClean="0"/>
              <a:t>“The missing values are represented by 0, but the default amount is 0 too.”</a:t>
            </a:r>
          </a:p>
          <a:p>
            <a:endParaRPr lang="en-US" smtClean="0"/>
          </a:p>
          <a:p>
            <a:r>
              <a:rPr lang="en-US" smtClean="0"/>
              <a:t>Insufficient DE is a common cause of poor data interpretation</a:t>
            </a:r>
          </a:p>
          <a:p>
            <a:r>
              <a:rPr lang="en-US" smtClean="0"/>
              <a:t>DE should be documented with the data metadata</a:t>
            </a:r>
          </a:p>
          <a:p>
            <a:endParaRPr lang="en-US" smtClean="0"/>
          </a:p>
        </p:txBody>
      </p:sp>
      <p:sp>
        <p:nvSpPr>
          <p:cNvPr id="2191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9D18E84-257E-456E-B168-309DD76AB925}" type="slidenum">
              <a:rPr lang="en-US">
                <a:solidFill>
                  <a:schemeClr val="tx2"/>
                </a:solidFill>
              </a:rPr>
              <a:pPr defTabSz="912813" fontAlgn="base">
                <a:spcBef>
                  <a:spcPct val="0"/>
                </a:spcBef>
                <a:spcAft>
                  <a:spcPct val="0"/>
                </a:spcAft>
              </a:pPr>
              <a:t>114</a:t>
            </a:fld>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r>
              <a:rPr lang="en-US" dirty="0" smtClean="0">
                <a:latin typeface="Bookman Old Style" pitchFamily="18" charset="0"/>
              </a:rPr>
              <a:t>Outliers</a:t>
            </a:r>
          </a:p>
        </p:txBody>
      </p:sp>
      <p:sp>
        <p:nvSpPr>
          <p:cNvPr id="220162" name="Content Placeholder 2"/>
          <p:cNvSpPr>
            <a:spLocks noGrp="1"/>
          </p:cNvSpPr>
          <p:nvPr>
            <p:ph sz="quarter" idx="1"/>
          </p:nvPr>
        </p:nvSpPr>
        <p:spPr/>
        <p:txBody>
          <a:bodyPr/>
          <a:lstStyle/>
          <a:p>
            <a:r>
              <a:rPr lang="en-US" dirty="0" smtClean="0"/>
              <a:t>Often indicative either of </a:t>
            </a:r>
          </a:p>
          <a:p>
            <a:pPr lvl="1"/>
            <a:r>
              <a:rPr lang="en-US" dirty="0"/>
              <a:t>M</a:t>
            </a:r>
            <a:r>
              <a:rPr lang="en-US" dirty="0" smtClean="0"/>
              <a:t>easurement error, or that the population has a heavy-tailed distribution. </a:t>
            </a:r>
          </a:p>
          <a:p>
            <a:pPr lvl="1"/>
            <a:r>
              <a:rPr lang="en-US" dirty="0" smtClean="0"/>
              <a:t>Beware of distributions with highly non-normal distributions </a:t>
            </a:r>
          </a:p>
          <a:p>
            <a:pPr lvl="2"/>
            <a:r>
              <a:rPr lang="en-US" dirty="0" smtClean="0"/>
              <a:t>Be cautious when using tool or intuitions that assume a normal distribution (or, when sub-tools or models make that assumption) </a:t>
            </a:r>
          </a:p>
          <a:p>
            <a:pPr lvl="2"/>
            <a:r>
              <a:rPr lang="en-US" dirty="0"/>
              <a:t>A</a:t>
            </a:r>
            <a:r>
              <a:rPr lang="en-US" dirty="0" smtClean="0"/>
              <a:t> frequent cause of outliers is a mixture of two distributions, which may be two distinct sub-populations</a:t>
            </a:r>
          </a:p>
          <a:p>
            <a:pPr lvl="2"/>
            <a:endParaRPr lang="en-US" dirty="0" smtClean="0"/>
          </a:p>
          <a:p>
            <a:pPr lvl="2"/>
            <a:endParaRPr lang="en-US" dirty="0" smtClean="0"/>
          </a:p>
        </p:txBody>
      </p:sp>
      <p:sp>
        <p:nvSpPr>
          <p:cNvPr id="2201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8053A96-0B11-4E2C-894F-707FEF707380}" type="slidenum">
              <a:rPr lang="en-US">
                <a:solidFill>
                  <a:schemeClr val="tx2"/>
                </a:solidFill>
              </a:rPr>
              <a:pPr defTabSz="912813" fontAlgn="base">
                <a:spcBef>
                  <a:spcPct val="0"/>
                </a:spcBef>
                <a:spcAft>
                  <a:spcPct val="0"/>
                </a:spcAft>
              </a:pPr>
              <a:t>115</a:t>
            </a:fld>
            <a:endParaRPr lang="en-US">
              <a:solidFill>
                <a:schemeClr val="tx2"/>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p:txBody>
          <a:bodyPr/>
          <a:lstStyle/>
          <a:p>
            <a:r>
              <a:rPr lang="en-US" dirty="0" smtClean="0">
                <a:latin typeface="Bookman Old Style" pitchFamily="18" charset="0"/>
              </a:rPr>
              <a:t>Outliers:  Common </a:t>
            </a:r>
            <a:r>
              <a:rPr lang="en-US" dirty="0">
                <a:latin typeface="Bookman Old Style" pitchFamily="18" charset="0"/>
              </a:rPr>
              <a:t>T</a:t>
            </a:r>
            <a:r>
              <a:rPr lang="en-US" dirty="0" smtClean="0">
                <a:latin typeface="Bookman Old Style" pitchFamily="18" charset="0"/>
              </a:rPr>
              <a:t>ypes from Search</a:t>
            </a:r>
          </a:p>
        </p:txBody>
      </p:sp>
      <p:sp>
        <p:nvSpPr>
          <p:cNvPr id="221186" name="Content Placeholder 2"/>
          <p:cNvSpPr>
            <a:spLocks noGrp="1"/>
          </p:cNvSpPr>
          <p:nvPr>
            <p:ph sz="quarter" idx="1"/>
          </p:nvPr>
        </p:nvSpPr>
        <p:spPr/>
        <p:txBody>
          <a:bodyPr/>
          <a:lstStyle/>
          <a:p>
            <a:r>
              <a:rPr lang="en-US" smtClean="0"/>
              <a:t>Quantity: </a:t>
            </a:r>
          </a:p>
          <a:p>
            <a:pPr lvl="1"/>
            <a:r>
              <a:rPr lang="en-US" smtClean="0"/>
              <a:t>10K searches from the same cookie in one day </a:t>
            </a:r>
          </a:p>
          <a:p>
            <a:pPr lvl="1"/>
            <a:r>
              <a:rPr lang="en-US" smtClean="0"/>
              <a:t>Suspicious whole numbers:  </a:t>
            </a:r>
            <a:r>
              <a:rPr lang="en-US" i="1" smtClean="0">
                <a:solidFill>
                  <a:srgbClr val="FF0000"/>
                </a:solidFill>
              </a:rPr>
              <a:t>exactly</a:t>
            </a:r>
            <a:r>
              <a:rPr lang="en-US" smtClean="0"/>
              <a:t> 10,000 searches from single cookie </a:t>
            </a:r>
          </a:p>
          <a:p>
            <a:endParaRPr lang="en-US" smtClean="0"/>
          </a:p>
        </p:txBody>
      </p:sp>
      <p:sp>
        <p:nvSpPr>
          <p:cNvPr id="2211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A730085D-ADFD-4CB1-9DA1-9C1D32F3B2BC}" type="slidenum">
              <a:rPr lang="en-US">
                <a:solidFill>
                  <a:schemeClr val="tx2"/>
                </a:solidFill>
              </a:rPr>
              <a:pPr defTabSz="912813" fontAlgn="base">
                <a:spcBef>
                  <a:spcPct val="0"/>
                </a:spcBef>
                <a:spcAft>
                  <a:spcPct val="0"/>
                </a:spcAft>
              </a:pPr>
              <a:t>116</a:t>
            </a:fld>
            <a:endParaRPr lang="en-US">
              <a:solidFill>
                <a:schemeClr val="tx2"/>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p:txBody>
          <a:bodyPr/>
          <a:lstStyle/>
          <a:p>
            <a:r>
              <a:rPr lang="en-US" dirty="0" smtClean="0">
                <a:latin typeface="Bookman Old Style" pitchFamily="18" charset="0"/>
              </a:rPr>
              <a:t>Outliers:  Common Types from Search</a:t>
            </a:r>
          </a:p>
        </p:txBody>
      </p:sp>
      <p:sp>
        <p:nvSpPr>
          <p:cNvPr id="22531" name="Content Placeholder 2"/>
          <p:cNvSpPr>
            <a:spLocks noGrp="1"/>
          </p:cNvSpPr>
          <p:nvPr>
            <p:ph sz="quarter" idx="1"/>
          </p:nvPr>
        </p:nvSpPr>
        <p:spPr/>
        <p:txBody>
          <a:bodyPr>
            <a:normAutofit lnSpcReduction="10000"/>
          </a:bodyPr>
          <a:lstStyle/>
          <a:p>
            <a:pPr marL="274320" indent="-274320" fontAlgn="auto">
              <a:spcAft>
                <a:spcPts val="0"/>
              </a:spcAft>
              <a:buFont typeface="Wingdings 3"/>
              <a:buChar char=""/>
              <a:defRPr/>
            </a:pPr>
            <a:r>
              <a:rPr lang="en-US" dirty="0" smtClean="0"/>
              <a:t>Quantity: </a:t>
            </a:r>
          </a:p>
          <a:p>
            <a:pPr marL="548640" lvl="1" indent="-274320" fontAlgn="auto">
              <a:spcAft>
                <a:spcPts val="0"/>
              </a:spcAft>
              <a:buFont typeface="Wingdings 3"/>
              <a:buChar char=""/>
              <a:defRPr/>
            </a:pPr>
            <a:r>
              <a:rPr lang="en-US" dirty="0" smtClean="0"/>
              <a:t>10K searches from the same cookie </a:t>
            </a:r>
            <a:br>
              <a:rPr lang="en-US" dirty="0" smtClean="0"/>
            </a:br>
            <a:r>
              <a:rPr lang="en-US" dirty="0" smtClean="0"/>
              <a:t>in one day </a:t>
            </a:r>
          </a:p>
          <a:p>
            <a:pPr marL="548640" lvl="1" indent="-274320" fontAlgn="auto">
              <a:spcAft>
                <a:spcPts val="0"/>
              </a:spcAft>
              <a:buFont typeface="Wingdings 3"/>
              <a:buChar char=""/>
              <a:defRPr/>
            </a:pPr>
            <a:r>
              <a:rPr lang="en-US" dirty="0" smtClean="0"/>
              <a:t>Suspicious whole numbers:  </a:t>
            </a:r>
            <a:br>
              <a:rPr lang="en-US" dirty="0" smtClean="0"/>
            </a:br>
            <a:r>
              <a:rPr lang="en-US" i="1" dirty="0" smtClean="0">
                <a:solidFill>
                  <a:srgbClr val="FF0000"/>
                </a:solidFill>
              </a:rPr>
              <a:t>exactly</a:t>
            </a:r>
            <a:r>
              <a:rPr lang="en-US" dirty="0" smtClean="0"/>
              <a:t> 10,000 searches from single</a:t>
            </a:r>
            <a:br>
              <a:rPr lang="en-US" dirty="0" smtClean="0"/>
            </a:br>
            <a:r>
              <a:rPr lang="en-US" dirty="0" smtClean="0"/>
              <a:t>cookie </a:t>
            </a:r>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r>
              <a:rPr lang="en-US" dirty="0" smtClean="0"/>
              <a:t>Repeated:  </a:t>
            </a:r>
          </a:p>
          <a:p>
            <a:pPr marL="548640" lvl="1" indent="-274320" fontAlgn="auto">
              <a:spcAft>
                <a:spcPts val="0"/>
              </a:spcAft>
              <a:buFont typeface="Wingdings 3"/>
              <a:buChar char=""/>
              <a:defRPr/>
            </a:pPr>
            <a:r>
              <a:rPr lang="en-US" dirty="0" smtClean="0"/>
              <a:t>The same search repeated over-frequently </a:t>
            </a:r>
          </a:p>
          <a:p>
            <a:pPr marL="548640" lvl="1" indent="-274320" fontAlgn="auto">
              <a:spcAft>
                <a:spcPts val="0"/>
              </a:spcAft>
              <a:buFont typeface="Wingdings 3"/>
              <a:buChar char=""/>
              <a:defRPr/>
            </a:pPr>
            <a:r>
              <a:rPr lang="en-US" dirty="0" smtClean="0"/>
              <a:t>The same search repeated at the same time (10:01AM) </a:t>
            </a:r>
          </a:p>
          <a:p>
            <a:pPr marL="548640" lvl="1" indent="-274320" fontAlgn="auto">
              <a:spcAft>
                <a:spcPts val="0"/>
              </a:spcAft>
              <a:buFont typeface="Wingdings 3"/>
              <a:buChar char=""/>
              <a:defRPr/>
            </a:pPr>
            <a:r>
              <a:rPr lang="en-US" dirty="0" smtClean="0"/>
              <a:t>The same search repeated at a repeating interval (every 1000 seconds)</a:t>
            </a:r>
          </a:p>
        </p:txBody>
      </p:sp>
      <p:sp>
        <p:nvSpPr>
          <p:cNvPr id="2232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7D625C0-52B0-48FB-A807-53A8E8AF2BDC}" type="slidenum">
              <a:rPr lang="en-US">
                <a:solidFill>
                  <a:schemeClr val="tx2"/>
                </a:solidFill>
              </a:rPr>
              <a:pPr defTabSz="912813" fontAlgn="base">
                <a:spcBef>
                  <a:spcPct val="0"/>
                </a:spcBef>
                <a:spcAft>
                  <a:spcPct val="0"/>
                </a:spcAft>
              </a:pPr>
              <a:t>117</a:t>
            </a:fld>
            <a:endParaRPr lang="en-US">
              <a:solidFill>
                <a:schemeClr val="tx2"/>
              </a:solidFill>
            </a:endParaRPr>
          </a:p>
        </p:txBody>
      </p:sp>
      <p:graphicFrame>
        <p:nvGraphicFramePr>
          <p:cNvPr id="4" name="Table 3"/>
          <p:cNvGraphicFramePr>
            <a:graphicFrameLocks noGrp="1"/>
          </p:cNvGraphicFramePr>
          <p:nvPr/>
        </p:nvGraphicFramePr>
        <p:xfrm>
          <a:off x="5715000" y="1219200"/>
          <a:ext cx="3200400" cy="2946398"/>
        </p:xfrm>
        <a:graphic>
          <a:graphicData uri="http://schemas.openxmlformats.org/drawingml/2006/table">
            <a:tbl>
              <a:tblPr firstRow="1" bandRow="1">
                <a:tableStyleId>{5C22544A-7EE6-4342-B048-85BDC9FD1C3A}</a:tableStyleId>
              </a:tblPr>
              <a:tblGrid>
                <a:gridCol w="1600200"/>
                <a:gridCol w="1600200"/>
              </a:tblGrid>
              <a:tr h="420914">
                <a:tc>
                  <a:txBody>
                    <a:bodyPr/>
                    <a:lstStyle/>
                    <a:p>
                      <a:r>
                        <a:rPr lang="en-US" sz="1800" dirty="0" smtClean="0">
                          <a:latin typeface="Arial" pitchFamily="34" charset="0"/>
                          <a:cs typeface="Arial" pitchFamily="34" charset="0"/>
                        </a:rPr>
                        <a:t>Time</a:t>
                      </a:r>
                      <a:r>
                        <a:rPr lang="en-US" sz="1800" baseline="0" dirty="0" smtClean="0">
                          <a:latin typeface="Arial" pitchFamily="34" charset="0"/>
                          <a:cs typeface="Arial" pitchFamily="34" charset="0"/>
                        </a:rPr>
                        <a:t> of day</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Query</a:t>
                      </a:r>
                      <a:endParaRPr lang="en-US" sz="1800" dirty="0">
                        <a:latin typeface="Arial" pitchFamily="34" charset="0"/>
                        <a:cs typeface="Arial" pitchFamily="34" charset="0"/>
                      </a:endParaRPr>
                    </a:p>
                  </a:txBody>
                  <a:tcPr/>
                </a:tc>
              </a:tr>
              <a:tr h="420914">
                <a:tc>
                  <a:txBody>
                    <a:bodyPr/>
                    <a:lstStyle/>
                    <a:p>
                      <a:r>
                        <a:rPr lang="en-US" sz="1800" dirty="0" smtClean="0">
                          <a:latin typeface="Arial" pitchFamily="34" charset="0"/>
                          <a:cs typeface="Arial" pitchFamily="34" charset="0"/>
                        </a:rPr>
                        <a:t>12:02:01</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google</a:t>
                      </a:r>
                      <a:r>
                        <a:rPr lang="en-US" sz="1800" baseline="0" dirty="0" smtClean="0">
                          <a:latin typeface="Arial" pitchFamily="34" charset="0"/>
                          <a:cs typeface="Arial" pitchFamily="34" charset="0"/>
                        </a:rPr>
                        <a:t> ] </a:t>
                      </a:r>
                      <a:endParaRPr lang="en-US" sz="1800" dirty="0">
                        <a:latin typeface="Arial" pitchFamily="34" charset="0"/>
                        <a:cs typeface="Arial" pitchFamily="34" charset="0"/>
                      </a:endParaRPr>
                    </a:p>
                  </a:txBody>
                  <a:tcPr/>
                </a:tc>
              </a:tr>
              <a:tr h="420914">
                <a:tc>
                  <a:txBody>
                    <a:bodyPr/>
                    <a:lstStyle/>
                    <a:p>
                      <a:r>
                        <a:rPr lang="en-US" sz="1800" dirty="0" smtClean="0">
                          <a:latin typeface="Arial" pitchFamily="34" charset="0"/>
                          <a:cs typeface="Arial" pitchFamily="34" charset="0"/>
                        </a:rPr>
                        <a:t>13:02:01</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google</a:t>
                      </a:r>
                      <a:r>
                        <a:rPr lang="en-US" sz="1800" dirty="0" smtClean="0">
                          <a:latin typeface="Arial" pitchFamily="34" charset="0"/>
                          <a:cs typeface="Arial" pitchFamily="34" charset="0"/>
                        </a:rPr>
                        <a:t> ] </a:t>
                      </a:r>
                    </a:p>
                  </a:txBody>
                  <a:tcPr/>
                </a:tc>
              </a:tr>
              <a:tr h="420914">
                <a:tc>
                  <a:txBody>
                    <a:bodyPr/>
                    <a:lstStyle/>
                    <a:p>
                      <a:r>
                        <a:rPr lang="en-US" sz="1800" dirty="0" smtClean="0">
                          <a:latin typeface="Arial" pitchFamily="34" charset="0"/>
                          <a:cs typeface="Arial" pitchFamily="34" charset="0"/>
                        </a:rPr>
                        <a:t>14:02:01</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google</a:t>
                      </a:r>
                      <a:r>
                        <a:rPr lang="en-US" sz="1800" dirty="0" smtClean="0">
                          <a:latin typeface="Arial" pitchFamily="34" charset="0"/>
                          <a:cs typeface="Arial" pitchFamily="34" charset="0"/>
                        </a:rPr>
                        <a:t> ] </a:t>
                      </a:r>
                      <a:endParaRPr lang="en-US" sz="1800" dirty="0">
                        <a:latin typeface="Arial" pitchFamily="34" charset="0"/>
                        <a:cs typeface="Arial" pitchFamily="34" charset="0"/>
                      </a:endParaRPr>
                    </a:p>
                  </a:txBody>
                  <a:tcPr/>
                </a:tc>
              </a:tr>
              <a:tr h="420914">
                <a:tc>
                  <a:txBody>
                    <a:bodyPr/>
                    <a:lstStyle/>
                    <a:p>
                      <a:r>
                        <a:rPr lang="en-US" sz="1800" dirty="0" smtClean="0">
                          <a:latin typeface="Arial" pitchFamily="34" charset="0"/>
                          <a:cs typeface="Arial" pitchFamily="34" charset="0"/>
                        </a:rPr>
                        <a:t>15:02:01</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google</a:t>
                      </a:r>
                      <a:r>
                        <a:rPr lang="en-US" sz="1800" dirty="0" smtClean="0">
                          <a:latin typeface="Arial" pitchFamily="34" charset="0"/>
                          <a:cs typeface="Arial" pitchFamily="34" charset="0"/>
                        </a:rPr>
                        <a:t> ] </a:t>
                      </a:r>
                      <a:endParaRPr lang="en-US" sz="1800" dirty="0">
                        <a:latin typeface="Arial" pitchFamily="34" charset="0"/>
                        <a:cs typeface="Arial" pitchFamily="34" charset="0"/>
                      </a:endParaRPr>
                    </a:p>
                  </a:txBody>
                  <a:tcPr/>
                </a:tc>
              </a:tr>
              <a:tr h="420914">
                <a:tc>
                  <a:txBody>
                    <a:bodyPr/>
                    <a:lstStyle/>
                    <a:p>
                      <a:r>
                        <a:rPr lang="en-US" sz="1800" dirty="0" smtClean="0">
                          <a:latin typeface="Arial" pitchFamily="34" charset="0"/>
                          <a:cs typeface="Arial" pitchFamily="34" charset="0"/>
                        </a:rPr>
                        <a:t>16:02:01</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google</a:t>
                      </a:r>
                      <a:r>
                        <a:rPr lang="en-US" sz="1800" dirty="0" smtClean="0">
                          <a:latin typeface="Arial" pitchFamily="34" charset="0"/>
                          <a:cs typeface="Arial" pitchFamily="34" charset="0"/>
                        </a:rPr>
                        <a:t> ]</a:t>
                      </a:r>
                      <a:endParaRPr lang="en-US" sz="1800" dirty="0">
                        <a:latin typeface="Arial" pitchFamily="34" charset="0"/>
                        <a:cs typeface="Arial" pitchFamily="34" charset="0"/>
                      </a:endParaRPr>
                    </a:p>
                  </a:txBody>
                  <a:tcPr/>
                </a:tc>
              </a:tr>
              <a:tr h="420914">
                <a:tc>
                  <a:txBody>
                    <a:bodyPr/>
                    <a:lstStyle/>
                    <a:p>
                      <a:r>
                        <a:rPr lang="en-US" sz="1800" dirty="0" smtClean="0">
                          <a:latin typeface="Arial" pitchFamily="34" charset="0"/>
                          <a:cs typeface="Arial" pitchFamily="34" charset="0"/>
                        </a:rPr>
                        <a:t>17:02:01</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google</a:t>
                      </a:r>
                      <a:r>
                        <a:rPr lang="en-US" sz="1800" dirty="0" smtClean="0">
                          <a:latin typeface="Arial" pitchFamily="34" charset="0"/>
                          <a:cs typeface="Arial" pitchFamily="34" charset="0"/>
                        </a:rPr>
                        <a:t> ] </a:t>
                      </a:r>
                      <a:endParaRPr lang="en-US" sz="18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p:txBody>
          <a:bodyPr/>
          <a:lstStyle/>
          <a:p>
            <a:r>
              <a:rPr lang="en-US" dirty="0" smtClean="0">
                <a:latin typeface="Bookman Old Style" pitchFamily="18" charset="0"/>
              </a:rPr>
              <a:t>Treatment of Outliers: Many Methods </a:t>
            </a:r>
          </a:p>
        </p:txBody>
      </p:sp>
      <p:sp>
        <p:nvSpPr>
          <p:cNvPr id="225282" name="Content Placeholder 2"/>
          <p:cNvSpPr>
            <a:spLocks noGrp="1"/>
          </p:cNvSpPr>
          <p:nvPr>
            <p:ph sz="quarter" idx="1"/>
          </p:nvPr>
        </p:nvSpPr>
        <p:spPr>
          <a:xfrm>
            <a:off x="457200" y="1447800"/>
            <a:ext cx="8229600" cy="4708525"/>
          </a:xfrm>
        </p:spPr>
        <p:txBody>
          <a:bodyPr/>
          <a:lstStyle/>
          <a:p>
            <a:r>
              <a:rPr lang="en-US" smtClean="0"/>
              <a:t>Remove outliers when you’re looking for </a:t>
            </a:r>
            <a:r>
              <a:rPr lang="en-US" b="1" smtClean="0"/>
              <a:t>average</a:t>
            </a:r>
            <a:r>
              <a:rPr lang="en-US" smtClean="0"/>
              <a:t> user behaviors</a:t>
            </a:r>
          </a:p>
          <a:p>
            <a:pPr lvl="1"/>
            <a:r>
              <a:rPr lang="en-US" i="1" smtClean="0"/>
              <a:t>Methods: </a:t>
            </a:r>
          </a:p>
          <a:p>
            <a:pPr lvl="2"/>
            <a:r>
              <a:rPr lang="en-US" smtClean="0"/>
              <a:t>Error bounds, tolerance limits – control charts</a:t>
            </a:r>
          </a:p>
          <a:p>
            <a:pPr lvl="2"/>
            <a:r>
              <a:rPr lang="en-US" smtClean="0"/>
              <a:t>Model based – regression depth, analysis of residuals</a:t>
            </a:r>
          </a:p>
          <a:p>
            <a:pPr lvl="2"/>
            <a:r>
              <a:rPr lang="en-US" smtClean="0"/>
              <a:t>Kernel estimation </a:t>
            </a:r>
          </a:p>
          <a:p>
            <a:pPr lvl="2"/>
            <a:r>
              <a:rPr lang="en-US" smtClean="0"/>
              <a:t>Distributional</a:t>
            </a:r>
          </a:p>
          <a:p>
            <a:pPr lvl="2"/>
            <a:r>
              <a:rPr lang="en-US" smtClean="0"/>
              <a:t>Time Series outliers</a:t>
            </a:r>
          </a:p>
          <a:p>
            <a:pPr lvl="2"/>
            <a:r>
              <a:rPr lang="en-US" smtClean="0"/>
              <a:t>Median and quantiles to measure / identify outliers</a:t>
            </a:r>
          </a:p>
          <a:p>
            <a:endParaRPr lang="en-US" smtClean="0"/>
          </a:p>
        </p:txBody>
      </p:sp>
      <p:sp>
        <p:nvSpPr>
          <p:cNvPr id="2252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21DD3CB9-62FE-4A37-BEC1-356419B7FEDE}" type="slidenum">
              <a:rPr lang="en-US">
                <a:solidFill>
                  <a:schemeClr val="tx2"/>
                </a:solidFill>
              </a:rPr>
              <a:pPr defTabSz="912813" fontAlgn="base">
                <a:spcBef>
                  <a:spcPct val="0"/>
                </a:spcBef>
                <a:spcAft>
                  <a:spcPct val="0"/>
                </a:spcAft>
              </a:pPr>
              <a:t>118</a:t>
            </a:fld>
            <a:endParaRPr lang="en-US">
              <a:solidFill>
                <a:schemeClr val="tx2"/>
              </a:solidFill>
            </a:endParaRPr>
          </a:p>
        </p:txBody>
      </p:sp>
      <p:sp>
        <p:nvSpPr>
          <p:cNvPr id="4" name="TextBox 3"/>
          <p:cNvSpPr txBox="1"/>
          <p:nvPr/>
        </p:nvSpPr>
        <p:spPr>
          <a:xfrm>
            <a:off x="6934200" y="4956185"/>
            <a:ext cx="2209800" cy="1322388"/>
          </a:xfrm>
          <a:prstGeom prst="rect">
            <a:avLst/>
          </a:prstGeom>
          <a:solidFill>
            <a:schemeClr val="accent2">
              <a:lumMod val="20000"/>
              <a:lumOff val="80000"/>
            </a:schemeClr>
          </a:solidFill>
        </p:spPr>
        <p:txBody>
          <a:bodyPr>
            <a:spAutoFit/>
          </a:bodyPr>
          <a:lstStyle/>
          <a:p>
            <a:pPr defTabSz="914391" fontAlgn="auto">
              <a:spcBef>
                <a:spcPts val="0"/>
              </a:spcBef>
              <a:spcAft>
                <a:spcPts val="0"/>
              </a:spcAft>
              <a:defRPr/>
            </a:pPr>
            <a:r>
              <a:rPr lang="en-US" sz="1600" dirty="0">
                <a:latin typeface="+mn-lt"/>
                <a:cs typeface="+mn-cs"/>
              </a:rPr>
              <a:t>Sample reference: </a:t>
            </a:r>
          </a:p>
          <a:p>
            <a:pPr defTabSz="914391" fontAlgn="auto">
              <a:spcBef>
                <a:spcPts val="0"/>
              </a:spcBef>
              <a:spcAft>
                <a:spcPts val="0"/>
              </a:spcAft>
              <a:defRPr/>
            </a:pPr>
            <a:r>
              <a:rPr lang="en-US" sz="1600" i="1" dirty="0">
                <a:latin typeface="+mn-lt"/>
                <a:cs typeface="+mn-cs"/>
              </a:rPr>
              <a:t>Exploratory Data Mining and Data Quality, </a:t>
            </a:r>
            <a:r>
              <a:rPr lang="en-US" sz="1600" dirty="0" err="1">
                <a:latin typeface="+mn-lt"/>
                <a:cs typeface="+mn-cs"/>
              </a:rPr>
              <a:t>Dasu</a:t>
            </a:r>
            <a:r>
              <a:rPr lang="en-US" sz="1600" dirty="0">
                <a:latin typeface="+mn-lt"/>
                <a:cs typeface="+mn-cs"/>
              </a:rPr>
              <a:t> &amp; Johnson (2004)</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r>
              <a:rPr lang="en-US" dirty="0" smtClean="0">
                <a:latin typeface="Bookman Old Style" pitchFamily="18" charset="0"/>
              </a:rPr>
              <a:t>Identifying Bots &amp; Spam </a:t>
            </a:r>
          </a:p>
        </p:txBody>
      </p:sp>
      <p:sp>
        <p:nvSpPr>
          <p:cNvPr id="227330" name="Content Placeholder 2"/>
          <p:cNvSpPr>
            <a:spLocks noGrp="1"/>
          </p:cNvSpPr>
          <p:nvPr>
            <p:ph sz="quarter" idx="1"/>
          </p:nvPr>
        </p:nvSpPr>
        <p:spPr/>
        <p:txBody>
          <a:bodyPr/>
          <a:lstStyle/>
          <a:p>
            <a:r>
              <a:rPr lang="en-US" smtClean="0"/>
              <a:t>Adversarial environment </a:t>
            </a:r>
            <a:br>
              <a:rPr lang="en-US" smtClean="0"/>
            </a:br>
            <a:endParaRPr lang="en-US" smtClean="0"/>
          </a:p>
          <a:p>
            <a:r>
              <a:rPr lang="en-US" smtClean="0"/>
              <a:t>How to ID bots: </a:t>
            </a:r>
          </a:p>
          <a:p>
            <a:pPr lvl="1"/>
            <a:r>
              <a:rPr lang="en-US" smtClean="0"/>
              <a:t>Queries too fast to be humanoid-plausible </a:t>
            </a:r>
          </a:p>
          <a:p>
            <a:pPr lvl="1"/>
            <a:r>
              <a:rPr lang="en-US" smtClean="0"/>
              <a:t>High query volume for a single query </a:t>
            </a:r>
          </a:p>
          <a:p>
            <a:pPr lvl="1"/>
            <a:r>
              <a:rPr lang="en-US" smtClean="0"/>
              <a:t>Queries too specialized (and repeated) to be real</a:t>
            </a:r>
          </a:p>
          <a:p>
            <a:pPr lvl="1"/>
            <a:r>
              <a:rPr lang="en-US" smtClean="0"/>
              <a:t>Too many ad clicks by cookie</a:t>
            </a:r>
          </a:p>
          <a:p>
            <a:pPr lvl="1"/>
            <a:endParaRPr lang="en-US" smtClean="0"/>
          </a:p>
          <a:p>
            <a:pPr lvl="1">
              <a:buFont typeface="Wingdings 3" pitchFamily="18" charset="2"/>
              <a:buNone/>
            </a:pPr>
            <a:r>
              <a:rPr lang="en-US" smtClean="0"/>
              <a:t> </a:t>
            </a:r>
          </a:p>
          <a:p>
            <a:pPr>
              <a:buFont typeface="Wingdings 3" pitchFamily="18" charset="2"/>
              <a:buNone/>
            </a:pPr>
            <a:endParaRPr lang="en-US" smtClean="0"/>
          </a:p>
        </p:txBody>
      </p:sp>
      <p:sp>
        <p:nvSpPr>
          <p:cNvPr id="2273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5732D4C-C5F0-41EB-BADD-6233EF2FF011}" type="slidenum">
              <a:rPr lang="en-US">
                <a:solidFill>
                  <a:schemeClr val="tx2"/>
                </a:solidFill>
              </a:rPr>
              <a:pPr defTabSz="912813" fontAlgn="base">
                <a:spcBef>
                  <a:spcPct val="0"/>
                </a:spcBef>
                <a:spcAft>
                  <a:spcPct val="0"/>
                </a:spcAft>
              </a:pPr>
              <a:t>119</a:t>
            </a:fld>
            <a:endParaRPr lang="en-US">
              <a:solidFill>
                <a:schemeClr val="tx2"/>
              </a:solidFill>
            </a:endParaRPr>
          </a:p>
        </p:txBody>
      </p:sp>
      <p:pic>
        <p:nvPicPr>
          <p:cNvPr id="227331" name="Picture 3" descr="http://www.webeden.co.uk/blog/wp-content/uploads/2009/07/click-fraud-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268788"/>
            <a:ext cx="396240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fontAlgn="auto">
              <a:spcAft>
                <a:spcPts val="0"/>
              </a:spcAft>
              <a:defRPr/>
            </a:pPr>
            <a:r>
              <a:rPr lang="en-US" dirty="0" smtClean="0"/>
              <a:t>Section 1:</a:t>
            </a:r>
            <a:br>
              <a:rPr lang="en-US" dirty="0" smtClean="0"/>
            </a:br>
            <a:r>
              <a:rPr lang="en-US" dirty="0" smtClean="0"/>
              <a:t>Understanding User Behavior</a:t>
            </a:r>
            <a:endParaRPr lang="en-US" dirty="0"/>
          </a:p>
        </p:txBody>
      </p:sp>
      <p:sp>
        <p:nvSpPr>
          <p:cNvPr id="3" name="Subtitle 2"/>
          <p:cNvSpPr>
            <a:spLocks noGrp="1"/>
          </p:cNvSpPr>
          <p:nvPr>
            <p:ph type="subTitle" idx="1"/>
          </p:nvPr>
        </p:nvSpPr>
        <p:spPr/>
        <p:txBody>
          <a:bodyPr>
            <a:normAutofit fontScale="70000" lnSpcReduction="20000"/>
          </a:bodyPr>
          <a:lstStyle/>
          <a:p>
            <a:pPr fontAlgn="auto">
              <a:spcAft>
                <a:spcPts val="0"/>
              </a:spcAft>
              <a:buFont typeface="Wingdings 3"/>
              <a:buNone/>
              <a:defRPr/>
            </a:pPr>
            <a:r>
              <a:rPr lang="en-US" dirty="0" smtClean="0"/>
              <a:t>Jaime </a:t>
            </a:r>
            <a:r>
              <a:rPr lang="en-US" dirty="0" err="1" smtClean="0"/>
              <a:t>Teevan</a:t>
            </a:r>
            <a:r>
              <a:rPr lang="en-US" dirty="0" smtClean="0"/>
              <a:t>  &amp; Susan </a:t>
            </a:r>
            <a:r>
              <a:rPr lang="en-US" dirty="0" err="1" smtClean="0"/>
              <a:t>Dumais</a:t>
            </a:r>
            <a:endParaRPr lang="en-US" dirty="0" smtClean="0"/>
          </a:p>
          <a:p>
            <a:pPr fontAlgn="auto">
              <a:spcAft>
                <a:spcPts val="0"/>
              </a:spcAft>
              <a:buFont typeface="Wingdings 3"/>
              <a:buNone/>
              <a:defRPr/>
            </a:pPr>
            <a:r>
              <a:rPr lang="en-US" dirty="0" smtClean="0"/>
              <a:t>Microsoft Research</a:t>
            </a:r>
            <a:endParaRPr lang="en-US" dirty="0"/>
          </a:p>
        </p:txBody>
      </p:sp>
      <p:sp>
        <p:nvSpPr>
          <p:cNvPr id="399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3767CFB6-95D1-482F-B79A-973B6EBA80F8}" type="slidenum">
              <a:rPr lang="en-US">
                <a:solidFill>
                  <a:schemeClr val="tx2"/>
                </a:solidFill>
              </a:rPr>
              <a:pPr defTabSz="912813" fontAlgn="base">
                <a:spcBef>
                  <a:spcPct val="0"/>
                </a:spcBef>
                <a:spcAft>
                  <a:spcPct val="0"/>
                </a:spcAft>
              </a:pPr>
              <a:t>12</a:t>
            </a:fld>
            <a:endParaRPr lang="en-US">
              <a:solidFill>
                <a:schemeClr val="tx2"/>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latin typeface="Bookman Old Style" pitchFamily="18" charset="0"/>
              </a:rPr>
              <a:t>Bot Traffic </a:t>
            </a:r>
            <a:r>
              <a:rPr lang="en-US" dirty="0">
                <a:latin typeface="Bookman Old Style" pitchFamily="18" charset="0"/>
              </a:rPr>
              <a:t>T</a:t>
            </a:r>
            <a:r>
              <a:rPr lang="en-US" dirty="0" smtClean="0">
                <a:latin typeface="Bookman Old Style" pitchFamily="18" charset="0"/>
              </a:rPr>
              <a:t>ends to Have </a:t>
            </a:r>
            <a:br>
              <a:rPr lang="en-US" dirty="0" smtClean="0">
                <a:latin typeface="Bookman Old Style" pitchFamily="18" charset="0"/>
              </a:rPr>
            </a:br>
            <a:r>
              <a:rPr lang="en-US" dirty="0" smtClean="0">
                <a:latin typeface="Bookman Old Style" pitchFamily="18" charset="0"/>
              </a:rPr>
              <a:t>Pathological </a:t>
            </a:r>
            <a:r>
              <a:rPr lang="en-US" dirty="0">
                <a:latin typeface="Bookman Old Style" pitchFamily="18" charset="0"/>
              </a:rPr>
              <a:t>B</a:t>
            </a:r>
            <a:r>
              <a:rPr lang="en-US" dirty="0" smtClean="0">
                <a:latin typeface="Bookman Old Style" pitchFamily="18" charset="0"/>
              </a:rPr>
              <a:t>ehaviors</a:t>
            </a:r>
            <a:endParaRPr lang="en-US" dirty="0">
              <a:latin typeface="Bookman Old Style" pitchFamily="18" charset="0"/>
            </a:endParaRPr>
          </a:p>
        </p:txBody>
      </p:sp>
      <p:sp>
        <p:nvSpPr>
          <p:cNvPr id="229378" name="Content Placeholder 2"/>
          <p:cNvSpPr>
            <a:spLocks noGrp="1"/>
          </p:cNvSpPr>
          <p:nvPr>
            <p:ph sz="quarter" idx="1"/>
          </p:nvPr>
        </p:nvSpPr>
        <p:spPr/>
        <p:txBody>
          <a:bodyPr/>
          <a:lstStyle/>
          <a:p>
            <a:r>
              <a:rPr lang="en-US" smtClean="0"/>
              <a:t>Such as abnormally high page-request or DNS lookup rates</a:t>
            </a:r>
          </a:p>
        </p:txBody>
      </p:sp>
      <p:sp>
        <p:nvSpPr>
          <p:cNvPr id="2293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3B37A548-7CE8-41EE-A8CB-15C39FA395DB}" type="slidenum">
              <a:rPr lang="en-US">
                <a:solidFill>
                  <a:schemeClr val="tx2"/>
                </a:solidFill>
              </a:rPr>
              <a:pPr defTabSz="912813" fontAlgn="base">
                <a:spcBef>
                  <a:spcPct val="0"/>
                </a:spcBef>
                <a:spcAft>
                  <a:spcPct val="0"/>
                </a:spcAft>
              </a:pPr>
              <a:t>120</a:t>
            </a:fld>
            <a:endParaRPr lang="en-US">
              <a:solidFill>
                <a:schemeClr val="tx2"/>
              </a:solidFill>
            </a:endParaRPr>
          </a:p>
        </p:txBody>
      </p:sp>
      <p:pic>
        <p:nvPicPr>
          <p:cNvPr id="2293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7394" y="1862149"/>
            <a:ext cx="676275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477000" y="0"/>
            <a:ext cx="2667000" cy="830263"/>
          </a:xfrm>
          <a:prstGeom prst="rect">
            <a:avLst/>
          </a:prstGeom>
          <a:solidFill>
            <a:schemeClr val="accent2">
              <a:lumMod val="20000"/>
              <a:lumOff val="80000"/>
            </a:schemeClr>
          </a:solidFill>
        </p:spPr>
        <p:txBody>
          <a:bodyPr>
            <a:spAutoFit/>
          </a:bodyPr>
          <a:lstStyle/>
          <a:p>
            <a:pPr defTabSz="914391" fontAlgn="auto">
              <a:spcBef>
                <a:spcPts val="0"/>
              </a:spcBef>
              <a:spcAft>
                <a:spcPts val="0"/>
              </a:spcAft>
              <a:defRPr/>
            </a:pPr>
            <a:r>
              <a:rPr lang="en-US" sz="1200" dirty="0" err="1">
                <a:latin typeface="+mn-lt"/>
                <a:cs typeface="+mn-cs"/>
              </a:rPr>
              <a:t>Botnet</a:t>
            </a:r>
            <a:r>
              <a:rPr lang="en-US" sz="1200" dirty="0">
                <a:latin typeface="+mn-lt"/>
                <a:cs typeface="+mn-cs"/>
              </a:rPr>
              <a:t> Detection and Response</a:t>
            </a:r>
          </a:p>
          <a:p>
            <a:pPr defTabSz="914391" fontAlgn="auto">
              <a:spcBef>
                <a:spcPts val="0"/>
              </a:spcBef>
              <a:spcAft>
                <a:spcPts val="0"/>
              </a:spcAft>
              <a:defRPr/>
            </a:pPr>
            <a:r>
              <a:rPr lang="en-US" sz="1200" dirty="0">
                <a:latin typeface="+mn-lt"/>
                <a:cs typeface="+mn-cs"/>
              </a:rPr>
              <a:t>The Network is the Infection</a:t>
            </a:r>
          </a:p>
          <a:p>
            <a:pPr defTabSz="914391" fontAlgn="auto">
              <a:spcBef>
                <a:spcPts val="0"/>
              </a:spcBef>
              <a:spcAft>
                <a:spcPts val="0"/>
              </a:spcAft>
              <a:defRPr/>
            </a:pPr>
            <a:r>
              <a:rPr lang="en-US" sz="1200" dirty="0">
                <a:latin typeface="+mn-lt"/>
                <a:cs typeface="+mn-cs"/>
              </a:rPr>
              <a:t>David Dagon, OARC Workshop 2005, </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p:txBody>
          <a:bodyPr/>
          <a:lstStyle/>
          <a:p>
            <a:r>
              <a:rPr lang="en-US" dirty="0" smtClean="0">
                <a:latin typeface="Bookman Old Style" pitchFamily="18" charset="0"/>
              </a:rPr>
              <a:t>How to ID Spam</a:t>
            </a:r>
          </a:p>
        </p:txBody>
      </p:sp>
      <p:sp>
        <p:nvSpPr>
          <p:cNvPr id="230402" name="Content Placeholder 2"/>
          <p:cNvSpPr>
            <a:spLocks noGrp="1"/>
          </p:cNvSpPr>
          <p:nvPr>
            <p:ph sz="quarter" idx="1"/>
          </p:nvPr>
        </p:nvSpPr>
        <p:spPr>
          <a:xfrm>
            <a:off x="457200" y="1099932"/>
            <a:ext cx="8229600" cy="4937125"/>
          </a:xfrm>
        </p:spPr>
        <p:txBody>
          <a:bodyPr/>
          <a:lstStyle/>
          <a:p>
            <a:pPr lvl="1"/>
            <a:endParaRPr lang="en-US" dirty="0" smtClean="0"/>
          </a:p>
          <a:p>
            <a:pPr lvl="1"/>
            <a:r>
              <a:rPr lang="en-US" dirty="0" smtClean="0"/>
              <a:t>Look for outliers along different kinds of features</a:t>
            </a:r>
          </a:p>
          <a:p>
            <a:pPr lvl="2"/>
            <a:r>
              <a:rPr lang="en-US" dirty="0" smtClean="0"/>
              <a:t>Example: click rapidity, </a:t>
            </a:r>
            <a:r>
              <a:rPr lang="en-US" dirty="0" err="1" smtClean="0"/>
              <a:t>interclick</a:t>
            </a:r>
            <a:r>
              <a:rPr lang="en-US" dirty="0" smtClean="0"/>
              <a:t> time variability, </a:t>
            </a:r>
          </a:p>
          <a:p>
            <a:endParaRPr lang="en-US" dirty="0" smtClean="0"/>
          </a:p>
        </p:txBody>
      </p:sp>
      <p:sp>
        <p:nvSpPr>
          <p:cNvPr id="23040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9C63ABB-E18E-4070-8FB3-D3FE754E2E42}" type="slidenum">
              <a:rPr lang="en-US">
                <a:solidFill>
                  <a:schemeClr val="tx2"/>
                </a:solidFill>
              </a:rPr>
              <a:pPr defTabSz="912813" fontAlgn="base">
                <a:spcBef>
                  <a:spcPct val="0"/>
                </a:spcBef>
                <a:spcAft>
                  <a:spcPct val="0"/>
                </a:spcAft>
              </a:pPr>
              <a:t>121</a:t>
            </a:fld>
            <a:endParaRPr lang="en-US">
              <a:solidFill>
                <a:schemeClr val="tx2"/>
              </a:solidFill>
            </a:endParaRPr>
          </a:p>
        </p:txBody>
      </p:sp>
      <p:pic>
        <p:nvPicPr>
          <p:cNvPr id="23040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281028"/>
            <a:ext cx="4668838"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248400" y="0"/>
            <a:ext cx="2895600" cy="1600200"/>
          </a:xfrm>
          <a:prstGeom prst="rect">
            <a:avLst/>
          </a:prstGeom>
          <a:solidFill>
            <a:schemeClr val="accent2">
              <a:lumMod val="20000"/>
              <a:lumOff val="80000"/>
            </a:schemeClr>
          </a:solidFill>
        </p:spPr>
        <p:txBody>
          <a:bodyPr>
            <a:spAutoFit/>
          </a:bodyPr>
          <a:lstStyle/>
          <a:p>
            <a:pPr defTabSz="914391" fontAlgn="auto">
              <a:spcBef>
                <a:spcPts val="0"/>
              </a:spcBef>
              <a:spcAft>
                <a:spcPts val="0"/>
              </a:spcAft>
              <a:defRPr/>
            </a:pPr>
            <a:r>
              <a:rPr lang="en-US" sz="1400" dirty="0">
                <a:latin typeface="+mn-lt"/>
                <a:cs typeface="+mn-cs"/>
              </a:rPr>
              <a:t>Spam, Damn Spam, and Statistics: Using statistical analysis to locate spam web pages. D. </a:t>
            </a:r>
            <a:r>
              <a:rPr lang="en-US" sz="1400" dirty="0" err="1">
                <a:latin typeface="+mn-lt"/>
                <a:cs typeface="+mn-cs"/>
              </a:rPr>
              <a:t>Fetterly</a:t>
            </a:r>
            <a:r>
              <a:rPr lang="en-US" sz="1400" dirty="0">
                <a:latin typeface="+mn-lt"/>
                <a:cs typeface="+mn-cs"/>
              </a:rPr>
              <a:t>, M. </a:t>
            </a:r>
            <a:r>
              <a:rPr lang="en-US" sz="1400" dirty="0" err="1">
                <a:latin typeface="+mn-lt"/>
                <a:cs typeface="+mn-cs"/>
              </a:rPr>
              <a:t>Manasse</a:t>
            </a:r>
            <a:r>
              <a:rPr lang="en-US" sz="1400" dirty="0">
                <a:latin typeface="+mn-lt"/>
                <a:cs typeface="+mn-cs"/>
              </a:rPr>
              <a:t> and M. </a:t>
            </a:r>
            <a:r>
              <a:rPr lang="en-US" sz="1400" dirty="0" err="1">
                <a:latin typeface="+mn-lt"/>
                <a:cs typeface="+mn-cs"/>
              </a:rPr>
              <a:t>Najork</a:t>
            </a:r>
            <a:r>
              <a:rPr lang="en-US" sz="1400" dirty="0">
                <a:latin typeface="+mn-lt"/>
                <a:cs typeface="+mn-cs"/>
              </a:rPr>
              <a:t>. </a:t>
            </a:r>
            <a:r>
              <a:rPr lang="en-US" sz="1400" i="1" dirty="0">
                <a:latin typeface="+mn-lt"/>
                <a:cs typeface="+mn-cs"/>
              </a:rPr>
              <a:t>7th Int’l Workshop on the Web and</a:t>
            </a:r>
            <a:r>
              <a:rPr lang="en-US" sz="1400" dirty="0">
                <a:latin typeface="+mn-lt"/>
                <a:cs typeface="+mn-cs"/>
              </a:rPr>
              <a:t> </a:t>
            </a:r>
            <a:r>
              <a:rPr lang="en-US" sz="1400" i="1" dirty="0">
                <a:latin typeface="+mn-lt"/>
                <a:cs typeface="+mn-cs"/>
              </a:rPr>
              <a:t>Databases</a:t>
            </a:r>
            <a:r>
              <a:rPr lang="en-US" sz="1400" dirty="0">
                <a:latin typeface="+mn-lt"/>
                <a:cs typeface="+mn-cs"/>
              </a:rPr>
              <a:t>, June 2004.</a:t>
            </a:r>
          </a:p>
        </p:txBody>
      </p:sp>
      <p:sp>
        <p:nvSpPr>
          <p:cNvPr id="230405" name="TextBox 5"/>
          <p:cNvSpPr txBox="1">
            <a:spLocks noChangeArrowheads="1"/>
          </p:cNvSpPr>
          <p:nvPr/>
        </p:nvSpPr>
        <p:spPr bwMode="auto">
          <a:xfrm>
            <a:off x="1295400" y="5700503"/>
            <a:ext cx="7234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dirty="0" err="1"/>
              <a:t>Spammy</a:t>
            </a:r>
            <a:r>
              <a:rPr lang="en-US" dirty="0"/>
              <a:t> sites often change many of their features </a:t>
            </a:r>
            <a:r>
              <a:rPr lang="en-US" dirty="0" smtClean="0"/>
              <a:t/>
            </a:r>
            <a:br>
              <a:rPr lang="en-US" dirty="0" smtClean="0"/>
            </a:br>
            <a:r>
              <a:rPr lang="en-US" dirty="0" smtClean="0"/>
              <a:t>(</a:t>
            </a:r>
            <a:r>
              <a:rPr lang="en-US" dirty="0"/>
              <a:t>page titles, link anchor text, etc.) rapidly week to week </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r>
              <a:rPr lang="en-US" dirty="0" smtClean="0">
                <a:latin typeface="Bookman Old Style" pitchFamily="18" charset="0"/>
              </a:rPr>
              <a:t>Bots / Spam </a:t>
            </a:r>
            <a:r>
              <a:rPr lang="en-US" dirty="0">
                <a:latin typeface="Bookman Old Style" pitchFamily="18" charset="0"/>
              </a:rPr>
              <a:t>C</a:t>
            </a:r>
            <a:r>
              <a:rPr lang="en-US" dirty="0" smtClean="0">
                <a:latin typeface="Bookman Old Style" pitchFamily="18" charset="0"/>
              </a:rPr>
              <a:t>licks </a:t>
            </a:r>
            <a:r>
              <a:rPr lang="en-US" dirty="0">
                <a:latin typeface="Bookman Old Style" pitchFamily="18" charset="0"/>
              </a:rPr>
              <a:t>L</a:t>
            </a:r>
            <a:r>
              <a:rPr lang="en-US" dirty="0" smtClean="0">
                <a:latin typeface="Bookman Old Style" pitchFamily="18" charset="0"/>
              </a:rPr>
              <a:t>ook </a:t>
            </a:r>
            <a:r>
              <a:rPr lang="en-US" dirty="0">
                <a:latin typeface="Bookman Old Style" pitchFamily="18" charset="0"/>
              </a:rPr>
              <a:t>L</a:t>
            </a:r>
            <a:r>
              <a:rPr lang="en-US" dirty="0" smtClean="0">
                <a:latin typeface="Bookman Old Style" pitchFamily="18" charset="0"/>
              </a:rPr>
              <a:t>ike </a:t>
            </a:r>
            <a:r>
              <a:rPr lang="en-US" dirty="0">
                <a:latin typeface="Bookman Old Style" pitchFamily="18" charset="0"/>
              </a:rPr>
              <a:t>M</a:t>
            </a:r>
            <a:r>
              <a:rPr lang="en-US" dirty="0" smtClean="0">
                <a:latin typeface="Bookman Old Style" pitchFamily="18" charset="0"/>
              </a:rPr>
              <a:t>ixtures</a:t>
            </a:r>
          </a:p>
        </p:txBody>
      </p:sp>
      <p:sp>
        <p:nvSpPr>
          <p:cNvPr id="231426" name="Content Placeholder 2"/>
          <p:cNvSpPr>
            <a:spLocks noGrp="1"/>
          </p:cNvSpPr>
          <p:nvPr>
            <p:ph sz="quarter" idx="1"/>
          </p:nvPr>
        </p:nvSpPr>
        <p:spPr/>
        <p:txBody>
          <a:bodyPr/>
          <a:lstStyle/>
          <a:p>
            <a:r>
              <a:rPr lang="en-US" smtClean="0"/>
              <a:t>Although bots tend to be tightly packed and far from the large mass of data</a:t>
            </a:r>
          </a:p>
        </p:txBody>
      </p:sp>
      <p:sp>
        <p:nvSpPr>
          <p:cNvPr id="2314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933024B5-2700-4C67-A4D8-882A0DD235EC}" type="slidenum">
              <a:rPr lang="en-US">
                <a:solidFill>
                  <a:schemeClr val="tx2"/>
                </a:solidFill>
              </a:rPr>
              <a:pPr defTabSz="912813" fontAlgn="base">
                <a:spcBef>
                  <a:spcPct val="0"/>
                </a:spcBef>
                <a:spcAft>
                  <a:spcPct val="0"/>
                </a:spcAft>
              </a:pPr>
              <a:t>122</a:t>
            </a:fld>
            <a:endParaRPr lang="en-US">
              <a:solidFill>
                <a:schemeClr val="tx2"/>
              </a:solidFill>
            </a:endParaRPr>
          </a:p>
        </p:txBody>
      </p:sp>
      <p:pic>
        <p:nvPicPr>
          <p:cNvPr id="2314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133600"/>
            <a:ext cx="5572125"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lstStyle/>
          <a:p>
            <a:r>
              <a:rPr lang="en-US" dirty="0" smtClean="0">
                <a:latin typeface="Bookman Old Style" pitchFamily="18" charset="0"/>
              </a:rPr>
              <a:t>Story About </a:t>
            </a:r>
            <a:r>
              <a:rPr lang="en-US" dirty="0">
                <a:latin typeface="Bookman Old Style" pitchFamily="18" charset="0"/>
              </a:rPr>
              <a:t>S</a:t>
            </a:r>
            <a:r>
              <a:rPr lang="en-US" dirty="0" smtClean="0">
                <a:latin typeface="Bookman Old Style" pitchFamily="18" charset="0"/>
              </a:rPr>
              <a:t>pam…</a:t>
            </a:r>
          </a:p>
        </p:txBody>
      </p:sp>
      <p:sp>
        <p:nvSpPr>
          <p:cNvPr id="232450" name="Content Placeholder 2"/>
          <p:cNvSpPr>
            <a:spLocks noGrp="1"/>
          </p:cNvSpPr>
          <p:nvPr>
            <p:ph sz="quarter" idx="1"/>
          </p:nvPr>
        </p:nvSpPr>
        <p:spPr/>
        <p:txBody>
          <a:bodyPr/>
          <a:lstStyle/>
          <a:p>
            <a:r>
              <a:rPr lang="en-US" smtClean="0"/>
              <a:t>98.3% of queries for [naomi watts] had no click </a:t>
            </a:r>
          </a:p>
          <a:p>
            <a:r>
              <a:rPr lang="en-US" smtClean="0"/>
              <a:t>Checking the referers of these queries led us to a cluster of LiveJournal users </a:t>
            </a:r>
          </a:p>
          <a:p>
            <a:r>
              <a:rPr lang="en-US" smtClean="0"/>
              <a:t>img src="http://www.google.ru/search?q=naomi+watts...</a:t>
            </a:r>
          </a:p>
          <a:p>
            <a:r>
              <a:rPr lang="en-US" smtClean="0"/>
              <a:t>What??</a:t>
            </a:r>
          </a:p>
          <a:p>
            <a:r>
              <a:rPr lang="en-US" smtClean="0"/>
              <a:t>Comment spam by </a:t>
            </a:r>
            <a:r>
              <a:rPr lang="en-US" b="1" smtClean="0"/>
              <a:t>greeed114</a:t>
            </a:r>
            <a:r>
              <a:rPr lang="en-US" smtClean="0"/>
              <a:t>.  No friends, no entries. Apparently trying to boost Naomi Watts on IMDB, Google, and MySpace.</a:t>
            </a:r>
          </a:p>
          <a:p>
            <a:endParaRPr lang="en-US" smtClean="0"/>
          </a:p>
        </p:txBody>
      </p:sp>
      <p:sp>
        <p:nvSpPr>
          <p:cNvPr id="23245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D4A7A06-F666-4D13-8FB9-B7315C8F00B9}" type="slidenum">
              <a:rPr lang="en-US">
                <a:solidFill>
                  <a:schemeClr val="tx2"/>
                </a:solidFill>
              </a:rPr>
              <a:pPr defTabSz="912813" fontAlgn="base">
                <a:spcBef>
                  <a:spcPct val="0"/>
                </a:spcBef>
                <a:spcAft>
                  <a:spcPct val="0"/>
                </a:spcAft>
              </a:pPr>
              <a:t>123</a:t>
            </a:fld>
            <a:endParaRPr lang="en-US">
              <a:solidFill>
                <a:schemeClr val="tx2"/>
              </a:solidFill>
            </a:endParaRPr>
          </a:p>
        </p:txBody>
      </p:sp>
      <p:pic>
        <p:nvPicPr>
          <p:cNvPr id="2324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495800"/>
            <a:ext cx="23145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2" name="AutoShape 2" descr="http://newsx.com/files/images/naomi-watts.jpg"/>
          <p:cNvSpPr>
            <a:spLocks noChangeAspect="1" noChangeArrowheads="1"/>
          </p:cNvSpPr>
          <p:nvPr/>
        </p:nvSpPr>
        <p:spPr bwMode="auto">
          <a:xfrm>
            <a:off x="63500" y="-136525"/>
            <a:ext cx="2968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Gill Sans MT"/>
            </a:endParaRPr>
          </a:p>
        </p:txBody>
      </p:sp>
      <p:pic>
        <p:nvPicPr>
          <p:cNvPr id="232453" name="Picture 4" descr="http://newsx.com/files/images/naomi-wat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876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600700" y="4972050"/>
            <a:ext cx="2014538" cy="271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r>
              <a:rPr lang="en-US" dirty="0" smtClean="0">
                <a:latin typeface="Bookman Old Style" pitchFamily="18" charset="0"/>
              </a:rPr>
              <a:t>Did it Work? </a:t>
            </a:r>
          </a:p>
        </p:txBody>
      </p:sp>
      <p:sp>
        <p:nvSpPr>
          <p:cNvPr id="234498" name="Content Placeholder 2"/>
          <p:cNvSpPr>
            <a:spLocks noGrp="1"/>
          </p:cNvSpPr>
          <p:nvPr>
            <p:ph sz="quarter" idx="1"/>
          </p:nvPr>
        </p:nvSpPr>
        <p:spPr/>
        <p:txBody>
          <a:bodyPr/>
          <a:lstStyle/>
          <a:p>
            <a:endParaRPr lang="en-US" smtClean="0"/>
          </a:p>
        </p:txBody>
      </p:sp>
      <p:sp>
        <p:nvSpPr>
          <p:cNvPr id="2345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E465783A-65F6-4DCF-8721-754A093CD220}" type="slidenum">
              <a:rPr lang="en-US">
                <a:solidFill>
                  <a:schemeClr val="tx2"/>
                </a:solidFill>
              </a:rPr>
              <a:pPr defTabSz="912813" fontAlgn="base">
                <a:spcBef>
                  <a:spcPct val="0"/>
                </a:spcBef>
                <a:spcAft>
                  <a:spcPct val="0"/>
                </a:spcAft>
              </a:pPr>
              <a:t>124</a:t>
            </a:fld>
            <a:endParaRPr lang="en-US">
              <a:solidFill>
                <a:schemeClr val="tx2"/>
              </a:solidFill>
            </a:endParaRPr>
          </a:p>
        </p:txBody>
      </p:sp>
      <p:pic>
        <p:nvPicPr>
          <p:cNvPr id="23449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875" y="1247775"/>
            <a:ext cx="73342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p:cNvSpPr>
            <a:spLocks noGrp="1"/>
          </p:cNvSpPr>
          <p:nvPr>
            <p:ph type="title"/>
          </p:nvPr>
        </p:nvSpPr>
        <p:spPr/>
        <p:txBody>
          <a:bodyPr/>
          <a:lstStyle/>
          <a:p>
            <a:r>
              <a:rPr lang="en-US" sz="2800" dirty="0" smtClean="0">
                <a:latin typeface="Bookman Old Style" pitchFamily="18" charset="0"/>
              </a:rPr>
              <a:t>Cleaning Heuristics: </a:t>
            </a:r>
            <a:r>
              <a:rPr lang="en-US" sz="2400" dirty="0" smtClean="0">
                <a:latin typeface="Bookman Old Style" pitchFamily="18" charset="0"/>
              </a:rPr>
              <a:t/>
            </a:r>
            <a:br>
              <a:rPr lang="en-US" sz="2400" dirty="0" smtClean="0">
                <a:latin typeface="Bookman Old Style" pitchFamily="18" charset="0"/>
              </a:rPr>
            </a:br>
            <a:r>
              <a:rPr lang="en-US" sz="2400" dirty="0" smtClean="0">
                <a:latin typeface="Bookman Old Style" pitchFamily="18" charset="0"/>
              </a:rPr>
              <a:t>Be Sure to Account for Known </a:t>
            </a:r>
            <a:r>
              <a:rPr lang="en-US" sz="2400" dirty="0">
                <a:latin typeface="Bookman Old Style" pitchFamily="18" charset="0"/>
              </a:rPr>
              <a:t>E</a:t>
            </a:r>
            <a:r>
              <a:rPr lang="en-US" sz="2400" dirty="0" smtClean="0">
                <a:latin typeface="Bookman Old Style" pitchFamily="18" charset="0"/>
              </a:rPr>
              <a:t>rrors</a:t>
            </a:r>
          </a:p>
        </p:txBody>
      </p:sp>
      <p:sp>
        <p:nvSpPr>
          <p:cNvPr id="235522" name="Content Placeholder 2"/>
          <p:cNvSpPr>
            <a:spLocks noGrp="1"/>
          </p:cNvSpPr>
          <p:nvPr>
            <p:ph sz="quarter" idx="1"/>
          </p:nvPr>
        </p:nvSpPr>
        <p:spPr>
          <a:xfrm>
            <a:off x="457200" y="1419225"/>
            <a:ext cx="8229600" cy="4737100"/>
          </a:xfrm>
        </p:spPr>
        <p:txBody>
          <a:bodyPr/>
          <a:lstStyle/>
          <a:p>
            <a:r>
              <a:rPr lang="en-US" smtClean="0"/>
              <a:t>Examples: </a:t>
            </a:r>
          </a:p>
          <a:p>
            <a:pPr lvl="1"/>
            <a:r>
              <a:rPr lang="en-US" smtClean="0"/>
              <a:t>Known data drops </a:t>
            </a:r>
          </a:p>
          <a:p>
            <a:pPr lvl="2"/>
            <a:r>
              <a:rPr lang="en-US" smtClean="0"/>
              <a:t>e.g., when a server went down during data collection period – need to account for missing data </a:t>
            </a:r>
          </a:p>
          <a:p>
            <a:pPr lvl="1"/>
            <a:endParaRPr lang="en-US" smtClean="0"/>
          </a:p>
          <a:p>
            <a:pPr lvl="1"/>
            <a:r>
              <a:rPr lang="en-US" smtClean="0"/>
              <a:t>Known edge cases  </a:t>
            </a:r>
          </a:p>
          <a:p>
            <a:pPr lvl="2"/>
            <a:r>
              <a:rPr lang="en-US" smtClean="0"/>
              <a:t>e.g., when errors occur at boundaries,  such as timing cutoffs for behaviors (when do you define a behavior such as a search session as “over”)</a:t>
            </a:r>
          </a:p>
          <a:p>
            <a:pPr lvl="1"/>
            <a:endParaRPr lang="en-US" smtClean="0"/>
          </a:p>
          <a:p>
            <a:pPr lvl="1"/>
            <a:endParaRPr lang="en-US" smtClean="0"/>
          </a:p>
        </p:txBody>
      </p:sp>
      <p:sp>
        <p:nvSpPr>
          <p:cNvPr id="2355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D32EAD00-6F96-49BD-9610-941584FAE88F}" type="slidenum">
              <a:rPr lang="en-US">
                <a:solidFill>
                  <a:schemeClr val="tx2"/>
                </a:solidFill>
              </a:rPr>
              <a:pPr defTabSz="912813" fontAlgn="base">
                <a:spcBef>
                  <a:spcPct val="0"/>
                </a:spcBef>
                <a:spcAft>
                  <a:spcPct val="0"/>
                </a:spcAft>
              </a:pPr>
              <a:t>125</a:t>
            </a:fld>
            <a:endParaRPr lang="en-US">
              <a:solidFill>
                <a:schemeClr val="tx2"/>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p:txBody>
          <a:bodyPr/>
          <a:lstStyle/>
          <a:p>
            <a:r>
              <a:rPr lang="en-US" dirty="0" smtClean="0">
                <a:latin typeface="Bookman Old Style" pitchFamily="18" charset="0"/>
              </a:rPr>
              <a:t>Simple Ways to Look for Outliers</a:t>
            </a:r>
          </a:p>
        </p:txBody>
      </p:sp>
      <p:sp>
        <p:nvSpPr>
          <p:cNvPr id="27651" name="Content Placeholder 2"/>
          <p:cNvSpPr>
            <a:spLocks noGrp="1"/>
          </p:cNvSpPr>
          <p:nvPr>
            <p:ph sz="quarter" idx="1"/>
          </p:nvPr>
        </p:nvSpPr>
        <p:spPr/>
        <p:txBody>
          <a:bodyPr>
            <a:normAutofit fontScale="92500"/>
          </a:bodyPr>
          <a:lstStyle/>
          <a:p>
            <a:pPr marL="274320" indent="-274320" fontAlgn="auto">
              <a:spcAft>
                <a:spcPts val="0"/>
              </a:spcAft>
              <a:buFont typeface="Wingdings 3"/>
              <a:buChar char=""/>
              <a:defRPr/>
            </a:pPr>
            <a:r>
              <a:rPr lang="en-US" sz="2800" dirty="0" smtClean="0"/>
              <a:t>Simple queries are effective:</a:t>
            </a:r>
            <a:r>
              <a:rPr lang="en-US" dirty="0" smtClean="0"/>
              <a:t/>
            </a:r>
            <a:br>
              <a:rPr lang="en-US" dirty="0" smtClean="0"/>
            </a:br>
            <a:r>
              <a:rPr lang="en-US" dirty="0" smtClean="0"/>
              <a:t>	</a:t>
            </a:r>
            <a:r>
              <a:rPr lang="en-US" sz="2000" b="1" dirty="0" smtClean="0">
                <a:latin typeface="Courier New" pitchFamily="49" charset="0"/>
              </a:rPr>
              <a:t>Select Field, count(*) as </a:t>
            </a:r>
            <a:r>
              <a:rPr lang="en-US" sz="2000" b="1" dirty="0" err="1" smtClean="0">
                <a:latin typeface="Courier New" pitchFamily="49" charset="0"/>
              </a:rPr>
              <a:t>Cnt</a:t>
            </a:r>
            <a:r>
              <a:rPr lang="en-US" sz="2000" b="1" dirty="0" smtClean="0">
                <a:latin typeface="Courier New" pitchFamily="49" charset="0"/>
              </a:rPr>
              <a:t/>
            </a:r>
            <a:br>
              <a:rPr lang="en-US" sz="2000" b="1" dirty="0" smtClean="0">
                <a:latin typeface="Courier New" pitchFamily="49" charset="0"/>
              </a:rPr>
            </a:br>
            <a:r>
              <a:rPr lang="en-US" sz="2000" b="1" dirty="0" smtClean="0">
                <a:latin typeface="Courier New" pitchFamily="49" charset="0"/>
              </a:rPr>
              <a:t>	from Table</a:t>
            </a:r>
            <a:br>
              <a:rPr lang="en-US" sz="2000" b="1" dirty="0" smtClean="0">
                <a:latin typeface="Courier New" pitchFamily="49" charset="0"/>
              </a:rPr>
            </a:br>
            <a:r>
              <a:rPr lang="en-US" sz="2000" b="1" dirty="0" smtClean="0">
                <a:latin typeface="Courier New" pitchFamily="49" charset="0"/>
              </a:rPr>
              <a:t>	Group by Field</a:t>
            </a:r>
            <a:br>
              <a:rPr lang="en-US" sz="2000" b="1" dirty="0" smtClean="0">
                <a:latin typeface="Courier New" pitchFamily="49" charset="0"/>
              </a:rPr>
            </a:br>
            <a:r>
              <a:rPr lang="en-US" sz="2000" b="1" dirty="0" smtClean="0">
                <a:latin typeface="Courier New" pitchFamily="49" charset="0"/>
              </a:rPr>
              <a:t>	Order by </a:t>
            </a:r>
            <a:r>
              <a:rPr lang="en-US" sz="2000" b="1" dirty="0" err="1" smtClean="0">
                <a:latin typeface="Courier New" pitchFamily="49" charset="0"/>
              </a:rPr>
              <a:t>Cnt</a:t>
            </a:r>
            <a:r>
              <a:rPr lang="en-US" sz="2000" b="1" dirty="0" smtClean="0">
                <a:latin typeface="Courier New" pitchFamily="49" charset="0"/>
              </a:rPr>
              <a:t> </a:t>
            </a:r>
            <a:r>
              <a:rPr lang="en-US" sz="2000" b="1" dirty="0" err="1" smtClean="0">
                <a:latin typeface="Courier New" pitchFamily="49" charset="0"/>
              </a:rPr>
              <a:t>Desc</a:t>
            </a:r>
            <a:r>
              <a:rPr lang="en-US" sz="2000" b="1" dirty="0" smtClean="0">
                <a:latin typeface="Courier New" pitchFamily="49" charset="0"/>
              </a:rPr>
              <a:t/>
            </a:r>
            <a:br>
              <a:rPr lang="en-US" sz="2000" b="1" dirty="0" smtClean="0">
                <a:latin typeface="Courier New" pitchFamily="49" charset="0"/>
              </a:rPr>
            </a:br>
            <a:endParaRPr lang="en-US" sz="2000" b="1" dirty="0" smtClean="0">
              <a:latin typeface="Courier New" pitchFamily="49" charset="0"/>
            </a:endParaRPr>
          </a:p>
          <a:p>
            <a:pPr marL="548640" lvl="1" indent="-274320" fontAlgn="auto">
              <a:spcAft>
                <a:spcPts val="0"/>
              </a:spcAft>
              <a:buFont typeface="Wingdings 3"/>
              <a:buChar char=""/>
              <a:defRPr/>
            </a:pPr>
            <a:r>
              <a:rPr lang="en-US" sz="2400" dirty="0" smtClean="0"/>
              <a:t>Hidden NULL values at the head of the list, typos at the end of the list</a:t>
            </a:r>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r>
              <a:rPr lang="en-US" dirty="0" smtClean="0"/>
              <a:t>Visualize your data</a:t>
            </a:r>
          </a:p>
          <a:p>
            <a:pPr marL="548640" lvl="1" indent="-274320" fontAlgn="auto">
              <a:spcAft>
                <a:spcPts val="0"/>
              </a:spcAft>
              <a:buFont typeface="Wingdings 3"/>
              <a:buChar char=""/>
              <a:defRPr/>
            </a:pPr>
            <a:r>
              <a:rPr lang="en-US" dirty="0" smtClean="0"/>
              <a:t>Often can see data discrepancies that are difficult to note in statistics</a:t>
            </a:r>
          </a:p>
          <a:p>
            <a:pPr marL="548640" lvl="1" indent="-274320" fontAlgn="auto">
              <a:spcAft>
                <a:spcPts val="0"/>
              </a:spcAft>
              <a:buFont typeface="Wingdings 3"/>
              <a:buChar char=""/>
              <a:defRPr/>
            </a:pPr>
            <a:endParaRPr lang="en-US" dirty="0" smtClean="0"/>
          </a:p>
          <a:p>
            <a:pPr marL="548640" lvl="1" indent="-274320" fontAlgn="auto">
              <a:spcAft>
                <a:spcPts val="0"/>
              </a:spcAft>
              <a:buFont typeface="Wingdings 3"/>
              <a:buChar char=""/>
              <a:defRPr/>
            </a:pPr>
            <a:r>
              <a:rPr lang="en-US" dirty="0" smtClean="0"/>
              <a:t>LOOK at a subsample… </a:t>
            </a:r>
            <a:r>
              <a:rPr lang="en-US" b="1" dirty="0" smtClean="0">
                <a:solidFill>
                  <a:srgbClr val="FF0000"/>
                </a:solidFill>
              </a:rPr>
              <a:t>by hand</a:t>
            </a:r>
            <a:r>
              <a:rPr lang="en-US" dirty="0" smtClean="0"/>
              <a:t>.   (Be willing to spend the time) </a:t>
            </a:r>
          </a:p>
        </p:txBody>
      </p:sp>
      <p:sp>
        <p:nvSpPr>
          <p:cNvPr id="2365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D8AB73E-FD81-4CBA-8E3E-0FEA34E1C348}" type="slidenum">
              <a:rPr lang="en-US">
                <a:solidFill>
                  <a:schemeClr val="tx2"/>
                </a:solidFill>
              </a:rPr>
              <a:pPr defTabSz="912813" fontAlgn="base">
                <a:spcBef>
                  <a:spcPct val="0"/>
                </a:spcBef>
                <a:spcAft>
                  <a:spcPct val="0"/>
                </a:spcAft>
              </a:pPr>
              <a:t>126</a:t>
            </a:fld>
            <a:endParaRPr lang="en-US">
              <a:solidFill>
                <a:schemeClr val="tx2"/>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p:nvPr>
        </p:nvSpPr>
        <p:spPr/>
        <p:txBody>
          <a:bodyPr/>
          <a:lstStyle/>
          <a:p>
            <a:r>
              <a:rPr lang="en-US" dirty="0" smtClean="0">
                <a:latin typeface="Bookman Old Style" pitchFamily="18" charset="0"/>
              </a:rPr>
              <a:t>But Ultimately… </a:t>
            </a:r>
          </a:p>
        </p:txBody>
      </p:sp>
      <p:sp>
        <p:nvSpPr>
          <p:cNvPr id="238594" name="Content Placeholder 2"/>
          <p:cNvSpPr>
            <a:spLocks noGrp="1"/>
          </p:cNvSpPr>
          <p:nvPr>
            <p:ph sz="quarter" idx="1"/>
          </p:nvPr>
        </p:nvSpPr>
        <p:spPr>
          <a:xfrm>
            <a:off x="457200" y="1219200"/>
            <a:ext cx="8229600" cy="4038600"/>
          </a:xfrm>
        </p:spPr>
        <p:txBody>
          <a:bodyPr/>
          <a:lstStyle/>
          <a:p>
            <a:r>
              <a:rPr lang="en-US" smtClean="0"/>
              <a:t>Nearly all data cleaning operations are special purpose, one-off kinds of operations </a:t>
            </a:r>
          </a:p>
          <a:p>
            <a:endParaRPr lang="en-US" smtClean="0"/>
          </a:p>
          <a:p>
            <a:endParaRPr lang="en-US" smtClean="0"/>
          </a:p>
          <a:p>
            <a:endParaRPr lang="en-US" smtClean="0"/>
          </a:p>
          <a:p>
            <a:pPr>
              <a:buFont typeface="Wingdings 3" pitchFamily="18" charset="2"/>
              <a:buNone/>
            </a:pPr>
            <a:endParaRPr lang="en-US" smtClean="0"/>
          </a:p>
        </p:txBody>
      </p:sp>
      <p:sp>
        <p:nvSpPr>
          <p:cNvPr id="2385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E5FCB28F-F142-443B-9E5B-AE4BB6EA8F06}" type="slidenum">
              <a:rPr lang="en-US">
                <a:solidFill>
                  <a:schemeClr val="tx2"/>
                </a:solidFill>
              </a:rPr>
              <a:pPr defTabSz="912813" fontAlgn="base">
                <a:spcBef>
                  <a:spcPct val="0"/>
                </a:spcBef>
                <a:spcAft>
                  <a:spcPct val="0"/>
                </a:spcAft>
              </a:pPr>
              <a:t>127</a:t>
            </a:fld>
            <a:endParaRPr lang="en-US">
              <a:solidFill>
                <a:schemeClr val="tx2"/>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p:txBody>
          <a:bodyPr/>
          <a:lstStyle/>
          <a:p>
            <a:r>
              <a:rPr lang="en-US" dirty="0" smtClean="0">
                <a:latin typeface="Bookman Old Style" pitchFamily="18" charset="0"/>
              </a:rPr>
              <a:t>But Ultimately… </a:t>
            </a:r>
          </a:p>
        </p:txBody>
      </p:sp>
      <p:sp>
        <p:nvSpPr>
          <p:cNvPr id="239618" name="Content Placeholder 2"/>
          <p:cNvSpPr>
            <a:spLocks noGrp="1"/>
          </p:cNvSpPr>
          <p:nvPr>
            <p:ph sz="quarter" idx="1"/>
          </p:nvPr>
        </p:nvSpPr>
        <p:spPr>
          <a:xfrm>
            <a:off x="457200" y="1219200"/>
            <a:ext cx="8229600" cy="4038600"/>
          </a:xfrm>
        </p:spPr>
        <p:txBody>
          <a:bodyPr/>
          <a:lstStyle/>
          <a:p>
            <a:r>
              <a:rPr lang="en-US" smtClean="0"/>
              <a:t>Big hint:  Visual representations of the data ROCK!  </a:t>
            </a:r>
            <a:br>
              <a:rPr lang="en-US" smtClean="0"/>
            </a:br>
            <a:r>
              <a:rPr lang="en-US" smtClean="0"/>
              <a:t>Why?  Easy to spot all kinds of variations on the data quality that you might not anticipate</a:t>
            </a:r>
            <a:r>
              <a:rPr lang="en-US" i="1" smtClean="0"/>
              <a:t> a priori.</a:t>
            </a:r>
            <a:r>
              <a:rPr lang="en-US" smtClean="0"/>
              <a:t> </a:t>
            </a:r>
          </a:p>
          <a:p>
            <a:endParaRPr lang="en-US" smtClean="0"/>
          </a:p>
          <a:p>
            <a:pPr>
              <a:buFont typeface="Wingdings 3" pitchFamily="18" charset="2"/>
              <a:buNone/>
            </a:pPr>
            <a:endParaRPr lang="en-US" smtClean="0"/>
          </a:p>
        </p:txBody>
      </p:sp>
      <p:sp>
        <p:nvSpPr>
          <p:cNvPr id="2396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E0732CB-2C1B-4D93-AA20-F20D54234B9A}" type="slidenum">
              <a:rPr lang="en-US">
                <a:solidFill>
                  <a:schemeClr val="tx2"/>
                </a:solidFill>
              </a:rPr>
              <a:pPr defTabSz="912813" fontAlgn="base">
                <a:spcBef>
                  <a:spcPct val="0"/>
                </a:spcBef>
                <a:spcAft>
                  <a:spcPct val="0"/>
                </a:spcAft>
              </a:pPr>
              <a:t>128</a:t>
            </a:fld>
            <a:endParaRPr lang="en-US">
              <a:solidFill>
                <a:schemeClr val="tx2"/>
              </a:solidFill>
            </a:endParaRPr>
          </a:p>
        </p:txBody>
      </p:sp>
      <p:pic>
        <p:nvPicPr>
          <p:cNvPr id="2396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743200"/>
            <a:ext cx="89916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p:txBody>
          <a:bodyPr/>
          <a:lstStyle/>
          <a:p>
            <a:r>
              <a:rPr lang="en-US" dirty="0" smtClean="0">
                <a:latin typeface="Bookman Old Style" pitchFamily="18" charset="0"/>
              </a:rPr>
              <a:t>Careful About </a:t>
            </a:r>
            <a:r>
              <a:rPr lang="en-US" b="1" i="1" dirty="0" smtClean="0">
                <a:latin typeface="Bookman Old Style" pitchFamily="18" charset="0"/>
              </a:rPr>
              <a:t>Skew</a:t>
            </a:r>
            <a:r>
              <a:rPr lang="en-US" dirty="0" smtClean="0">
                <a:latin typeface="Bookman Old Style" pitchFamily="18" charset="0"/>
              </a:rPr>
              <a:t>, not Just </a:t>
            </a:r>
            <a:r>
              <a:rPr lang="en-US" dirty="0">
                <a:latin typeface="Bookman Old Style" pitchFamily="18" charset="0"/>
              </a:rPr>
              <a:t>O</a:t>
            </a:r>
            <a:r>
              <a:rPr lang="en-US" dirty="0" smtClean="0">
                <a:latin typeface="Bookman Old Style" pitchFamily="18" charset="0"/>
              </a:rPr>
              <a:t>utliers</a:t>
            </a:r>
          </a:p>
        </p:txBody>
      </p:sp>
      <p:sp>
        <p:nvSpPr>
          <p:cNvPr id="2416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75B1679C-C3E3-4F9D-B624-042176E91F7B}" type="slidenum">
              <a:rPr lang="en-US">
                <a:solidFill>
                  <a:schemeClr val="tx2"/>
                </a:solidFill>
              </a:rPr>
              <a:pPr defTabSz="912813" fontAlgn="base">
                <a:spcBef>
                  <a:spcPct val="0"/>
                </a:spcBef>
                <a:spcAft>
                  <a:spcPct val="0"/>
                </a:spcAft>
              </a:pPr>
              <a:t>129</a:t>
            </a:fld>
            <a:endParaRPr lang="en-US">
              <a:solidFill>
                <a:schemeClr val="tx2"/>
              </a:solidFill>
            </a:endParaRPr>
          </a:p>
        </p:txBody>
      </p:sp>
      <p:sp>
        <p:nvSpPr>
          <p:cNvPr id="241666" name="Content Placeholder 2"/>
          <p:cNvSpPr txBox="1">
            <a:spLocks/>
          </p:cNvSpPr>
          <p:nvPr/>
        </p:nvSpPr>
        <p:spPr bwMode="auto">
          <a:xfrm>
            <a:off x="457200" y="1219200"/>
            <a:ext cx="82296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marL="273050" indent="-273050">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fontAlgn="base">
              <a:spcBef>
                <a:spcPct val="0"/>
              </a:spcBef>
              <a:spcAft>
                <a:spcPct val="0"/>
              </a:spcAft>
              <a:defRPr>
                <a:solidFill>
                  <a:schemeClr val="tx1"/>
                </a:solidFill>
                <a:latin typeface="Gill Sans MT"/>
                <a:cs typeface="Arial" pitchFamily="34" charset="0"/>
              </a:defRPr>
            </a:lvl6pPr>
            <a:lvl7pPr marL="2971800" indent="-228600" fontAlgn="base">
              <a:spcBef>
                <a:spcPct val="0"/>
              </a:spcBef>
              <a:spcAft>
                <a:spcPct val="0"/>
              </a:spcAft>
              <a:defRPr>
                <a:solidFill>
                  <a:schemeClr val="tx1"/>
                </a:solidFill>
                <a:latin typeface="Gill Sans MT"/>
                <a:cs typeface="Arial" pitchFamily="34" charset="0"/>
              </a:defRPr>
            </a:lvl7pPr>
            <a:lvl8pPr marL="3429000" indent="-228600" fontAlgn="base">
              <a:spcBef>
                <a:spcPct val="0"/>
              </a:spcBef>
              <a:spcAft>
                <a:spcPct val="0"/>
              </a:spcAft>
              <a:defRPr>
                <a:solidFill>
                  <a:schemeClr val="tx1"/>
                </a:solidFill>
                <a:latin typeface="Gill Sans MT"/>
                <a:cs typeface="Arial" pitchFamily="34" charset="0"/>
              </a:defRPr>
            </a:lvl8pPr>
            <a:lvl9pPr marL="3886200" indent="-228600" fontAlgn="base">
              <a:spcBef>
                <a:spcPct val="0"/>
              </a:spcBef>
              <a:spcAft>
                <a:spcPct val="0"/>
              </a:spcAft>
              <a:defRPr>
                <a:solidFill>
                  <a:schemeClr val="tx1"/>
                </a:solidFill>
                <a:latin typeface="Gill Sans MT"/>
                <a:cs typeface="Arial" pitchFamily="34" charset="0"/>
              </a:defRPr>
            </a:lvl9pPr>
          </a:lstStyle>
          <a:p>
            <a:pPr defTabSz="914400">
              <a:spcBef>
                <a:spcPts val="600"/>
              </a:spcBef>
              <a:buClr>
                <a:schemeClr val="accent1"/>
              </a:buClr>
              <a:buSzPct val="76000"/>
              <a:buFont typeface="Wingdings 3" pitchFamily="18" charset="2"/>
              <a:buChar char=""/>
            </a:pPr>
            <a:r>
              <a:rPr lang="en-US" sz="1600" dirty="0" smtClean="0"/>
              <a:t>For </a:t>
            </a:r>
            <a:r>
              <a:rPr lang="en-US" sz="1600" dirty="0"/>
              <a:t>example, if an NBA-related query is coming from Wisconsin,  search queries are biased by local preferences.   Google Trends and Google Insights data shows pretty strong indications of this (look at the Cities entries in either product):</a:t>
            </a:r>
          </a:p>
          <a:p>
            <a:pPr defTabSz="914400">
              <a:spcBef>
                <a:spcPts val="600"/>
              </a:spcBef>
              <a:buClr>
                <a:schemeClr val="accent1"/>
              </a:buClr>
              <a:buSzPct val="76000"/>
              <a:buFont typeface="Wingdings 3" pitchFamily="18" charset="2"/>
              <a:buChar char=""/>
            </a:pPr>
            <a:endParaRPr lang="en-US" sz="1600" dirty="0"/>
          </a:p>
          <a:p>
            <a:pPr defTabSz="914400">
              <a:spcBef>
                <a:spcPts val="600"/>
              </a:spcBef>
              <a:buClr>
                <a:schemeClr val="accent1"/>
              </a:buClr>
              <a:buSzPct val="76000"/>
              <a:buFont typeface="Wingdings 3" pitchFamily="18" charset="2"/>
              <a:buChar char=""/>
            </a:pPr>
            <a:r>
              <a:rPr lang="en-US" sz="1600" dirty="0">
                <a:hlinkClick r:id="rId3"/>
              </a:rPr>
              <a:t>http://www.google.com/trends?q=Milwaukee+bucks&amp;ctab=0&amp;geo=all&amp;date=all&amp;sort=0</a:t>
            </a:r>
            <a:endParaRPr lang="en-US" sz="1600" dirty="0"/>
          </a:p>
          <a:p>
            <a:pPr defTabSz="914400">
              <a:spcBef>
                <a:spcPts val="600"/>
              </a:spcBef>
              <a:buClr>
                <a:schemeClr val="accent1"/>
              </a:buClr>
              <a:buSzPct val="76000"/>
              <a:buFont typeface="Wingdings 3" pitchFamily="18" charset="2"/>
              <a:buChar char=""/>
            </a:pPr>
            <a:r>
              <a:rPr lang="en-US" sz="1600" dirty="0">
                <a:hlinkClick r:id="rId4"/>
              </a:rPr>
              <a:t>http://www.google.com/trends?q=lakers&amp;ctab=0&amp;geo=all&amp;date=all&amp;sort=0</a:t>
            </a:r>
            <a:endParaRPr lang="en-US" sz="1600" dirty="0"/>
          </a:p>
          <a:p>
            <a:pPr defTabSz="914400">
              <a:spcBef>
                <a:spcPts val="600"/>
              </a:spcBef>
              <a:buClr>
                <a:schemeClr val="accent1"/>
              </a:buClr>
              <a:buSzPct val="76000"/>
              <a:buFont typeface="Wingdings 3" pitchFamily="18" charset="2"/>
              <a:buChar char=""/>
            </a:pPr>
            <a:r>
              <a:rPr lang="en-US" sz="1600" dirty="0">
                <a:hlinkClick r:id="rId5"/>
              </a:rPr>
              <a:t>http://www.google.com/trends?q=celtics&amp;ctab=0&amp;geo=all&amp;date=all&amp;sort=0</a:t>
            </a:r>
            <a:endParaRPr lang="en-US" sz="1600" dirty="0"/>
          </a:p>
          <a:p>
            <a:pPr defTabSz="914400">
              <a:spcBef>
                <a:spcPts val="600"/>
              </a:spcBef>
              <a:buClr>
                <a:schemeClr val="accent1"/>
              </a:buClr>
              <a:buSzPct val="76000"/>
              <a:buFont typeface="Wingdings 3" pitchFamily="18" charset="2"/>
              <a:buChar char=""/>
            </a:pPr>
            <a:r>
              <a:rPr lang="en-US" sz="1600" dirty="0">
                <a:hlinkClick r:id="rId6"/>
              </a:rPr>
              <a:t>http://www.google.com/trends?q=manchester+united&amp;ctab=0&amp;geo=all&amp;date=all</a:t>
            </a:r>
            <a:endParaRPr lang="en-US" sz="1600" dirty="0"/>
          </a:p>
          <a:p>
            <a:pPr defTabSz="914400">
              <a:spcBef>
                <a:spcPts val="600"/>
              </a:spcBef>
              <a:buClr>
                <a:schemeClr val="accent1"/>
              </a:buClr>
              <a:buSzPct val="76000"/>
              <a:buFont typeface="Wingdings 3" pitchFamily="18" charset="2"/>
              <a:buChar char=""/>
            </a:pPr>
            <a:r>
              <a:rPr lang="en-US" sz="1600" dirty="0">
                <a:hlinkClick r:id="rId7"/>
              </a:rPr>
              <a:t>http://www.google.com/trends?q=chelsea&amp;ctab=0&amp;geo=all&amp;date=all&amp;sort=0</a:t>
            </a:r>
            <a:endParaRPr lang="en-US" sz="1600" dirty="0"/>
          </a:p>
          <a:p>
            <a:pPr defTabSz="914400">
              <a:spcBef>
                <a:spcPts val="600"/>
              </a:spcBef>
              <a:buClr>
                <a:schemeClr val="accent1"/>
              </a:buClr>
              <a:buSzPct val="76000"/>
              <a:buFont typeface="Wingdings 3" pitchFamily="18" charset="2"/>
              <a:buChar char=""/>
            </a:pPr>
            <a:r>
              <a:rPr lang="en-US" sz="1600" dirty="0">
                <a:hlinkClick r:id="rId8"/>
              </a:rPr>
              <a:t>http://www.google.com/insights/search/#q=lakers%2C%20celtics%2Cmilwaukee%20bucks&amp;cmpt=q</a:t>
            </a:r>
            <a:endParaRPr lang="en-US" sz="1600" dirty="0"/>
          </a:p>
          <a:p>
            <a:pPr defTabSz="914400">
              <a:spcBef>
                <a:spcPts val="600"/>
              </a:spcBef>
              <a:buClr>
                <a:schemeClr val="accent1"/>
              </a:buClr>
              <a:buSzPct val="76000"/>
              <a:buFont typeface="Wingdings 3" pitchFamily="18" charset="2"/>
              <a:buChar char=""/>
            </a:pPr>
            <a:r>
              <a:rPr lang="en-US" sz="1600" dirty="0">
                <a:hlinkClick r:id="rId9"/>
              </a:rPr>
              <a:t>http://www.google.com/insights/search/#q=arsenal%2Cmanchester%20united%2Cchelsea&amp;cmpt=q</a:t>
            </a:r>
            <a:endParaRPr lang="en-US" sz="1600" dirty="0"/>
          </a:p>
          <a:p>
            <a:pPr defTabSz="914400">
              <a:spcBef>
                <a:spcPts val="600"/>
              </a:spcBef>
              <a:buClr>
                <a:schemeClr val="accent1"/>
              </a:buClr>
              <a:buSzPct val="76000"/>
            </a:pPr>
            <a:endParaRPr lang="en-US" sz="1600" dirty="0"/>
          </a:p>
          <a:p>
            <a:pPr defTabSz="914400">
              <a:spcBef>
                <a:spcPts val="600"/>
              </a:spcBef>
              <a:buClr>
                <a:schemeClr val="accent1"/>
              </a:buClr>
              <a:buSzPct val="76000"/>
              <a:buFont typeface="Wingdings 3" pitchFamily="18" charset="2"/>
              <a:buChar char=""/>
            </a:pPr>
            <a:r>
              <a:rPr lang="en-US" sz="1600" dirty="0"/>
              <a:t>Using this data will generate some interesting correlations.  For example, Ghana has a higher interest in Chelsea (because one of the Chelsea players is Ghanaian).</a:t>
            </a:r>
          </a:p>
          <a:p>
            <a:pPr defTabSz="914400">
              <a:spcBef>
                <a:spcPts val="600"/>
              </a:spcBef>
              <a:buClr>
                <a:schemeClr val="accent1"/>
              </a:buClr>
              <a:buSzPct val="76000"/>
              <a:buFont typeface="Wingdings 3" pitchFamily="18" charset="2"/>
              <a:buChar char=""/>
            </a:pPr>
            <a:r>
              <a:rPr lang="en-US" sz="1600" dirty="0"/>
              <a:t>Similarly for temporal variations (see Robin’s query volume variation over the year) </a:t>
            </a:r>
          </a:p>
          <a:p>
            <a:pPr defTabSz="914400">
              <a:spcBef>
                <a:spcPts val="600"/>
              </a:spcBef>
              <a:buClr>
                <a:schemeClr val="accent1"/>
              </a:buClr>
              <a:buSzPct val="76000"/>
              <a:buFont typeface="Wingdings 3" pitchFamily="18" charset="2"/>
              <a:buChar char=""/>
            </a:pP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http://anihouseholdstaffing.com/images/computergir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828800"/>
            <a:ext cx="23812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itle 1"/>
          <p:cNvSpPr>
            <a:spLocks noGrp="1"/>
          </p:cNvSpPr>
          <p:nvPr>
            <p:ph type="title"/>
          </p:nvPr>
        </p:nvSpPr>
        <p:spPr/>
        <p:txBody>
          <a:bodyPr/>
          <a:lstStyle/>
          <a:p>
            <a:r>
              <a:rPr lang="en-US" dirty="0" smtClean="0">
                <a:latin typeface="Bookman Old Style" pitchFamily="18" charset="0"/>
              </a:rPr>
              <a:t>Kinds of User Data</a:t>
            </a:r>
          </a:p>
        </p:txBody>
      </p:sp>
      <p:sp>
        <p:nvSpPr>
          <p:cNvPr id="42002"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307DE7D1-936E-47AC-94AE-3DCF688F1B7B}" type="slidenum">
              <a:rPr lang="en-US">
                <a:solidFill>
                  <a:schemeClr val="tx2"/>
                </a:solidFill>
              </a:rPr>
              <a:pPr defTabSz="912813" fontAlgn="base">
                <a:spcBef>
                  <a:spcPct val="0"/>
                </a:spcBef>
                <a:spcAft>
                  <a:spcPct val="0"/>
                </a:spcAft>
              </a:pPr>
              <a:t>13</a:t>
            </a:fld>
            <a:endParaRPr lang="en-US">
              <a:solidFill>
                <a:schemeClr val="tx2"/>
              </a:solidFill>
            </a:endParaRPr>
          </a:p>
        </p:txBody>
      </p:sp>
      <p:pic>
        <p:nvPicPr>
          <p:cNvPr id="1031" name="Picture 7" descr="http://www.geneseo.edu/CMS/image.php?id=146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35255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3962400" y="3302000"/>
            <a:ext cx="3352800" cy="2717800"/>
            <a:chOff x="3962400" y="3301745"/>
            <a:chExt cx="3352800" cy="2718055"/>
          </a:xfrm>
        </p:grpSpPr>
        <p:pic>
          <p:nvPicPr>
            <p:cNvPr id="42003" name="Picture 12" descr="C:\Documents and Settings\teevan\Local Settings\Temporary Internet Files\Content.IE5\NSAEU23T\MCj0078708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62400" y="3301745"/>
              <a:ext cx="2743200" cy="271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12" descr="C:\Documents and Settings\teevan\Local Settings\Temporary Internet Files\Content.IE5\NSAEU23T\MCj0078708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781800" y="4405923"/>
              <a:ext cx="533400" cy="57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Cloud Callout 27"/>
          <p:cNvSpPr/>
          <p:nvPr/>
        </p:nvSpPr>
        <p:spPr>
          <a:xfrm>
            <a:off x="6934200" y="1371600"/>
            <a:ext cx="1219200" cy="609600"/>
          </a:xfrm>
          <a:prstGeom prst="cloudCallou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graphicFrame>
        <p:nvGraphicFramePr>
          <p:cNvPr id="30" name="Content Placeholder 3"/>
          <p:cNvGraphicFramePr>
            <a:graphicFrameLocks/>
          </p:cNvGraphicFramePr>
          <p:nvPr/>
        </p:nvGraphicFramePr>
        <p:xfrm>
          <a:off x="457200" y="1600200"/>
          <a:ext cx="2743200" cy="3388237"/>
        </p:xfrm>
        <a:graphic>
          <a:graphicData uri="http://schemas.openxmlformats.org/drawingml/2006/table">
            <a:tbl>
              <a:tblPr firstRow="1" bandRow="1">
                <a:tableStyleId>{5C22544A-7EE6-4342-B048-85BDC9FD1C3A}</a:tableStyleId>
              </a:tblPr>
              <a:tblGrid>
                <a:gridCol w="2743200"/>
              </a:tblGrid>
              <a:tr h="370771">
                <a:tc>
                  <a:txBody>
                    <a:bodyPr/>
                    <a:lstStyle/>
                    <a:p>
                      <a:endParaRPr lang="en-US" sz="1800" dirty="0"/>
                    </a:p>
                  </a:txBody>
                  <a:tcPr marT="45711" marB="45711">
                    <a:noFill/>
                  </a:tcPr>
                </a:tc>
              </a:tr>
              <a:tr h="1188497">
                <a:tc>
                  <a:txBody>
                    <a:bodyPr/>
                    <a:lstStyle/>
                    <a:p>
                      <a:r>
                        <a:rPr lang="en-US" sz="1800" b="1" dirty="0" smtClean="0"/>
                        <a:t>User Studies</a:t>
                      </a:r>
                    </a:p>
                    <a:p>
                      <a:r>
                        <a:rPr lang="en-US" sz="1800" i="1" dirty="0" smtClean="0"/>
                        <a:t>Controlled interpretation of behavior</a:t>
                      </a:r>
                      <a:r>
                        <a:rPr lang="en-US" sz="1800" i="1" baseline="0" dirty="0" smtClean="0"/>
                        <a:t> with detailed instrumentation</a:t>
                      </a:r>
                      <a:endParaRPr lang="en-US" sz="1800" i="1" dirty="0"/>
                    </a:p>
                  </a:txBody>
                  <a:tcPr marT="45711" marB="45711"/>
                </a:tc>
              </a:tr>
              <a:tr h="914229">
                <a:tc>
                  <a:txBody>
                    <a:bodyPr/>
                    <a:lstStyle/>
                    <a:p>
                      <a:r>
                        <a:rPr lang="en-US" sz="1800" b="1" dirty="0" smtClean="0"/>
                        <a:t>User Panels</a:t>
                      </a:r>
                    </a:p>
                    <a:p>
                      <a:r>
                        <a:rPr lang="en-US" sz="1800" i="1" dirty="0" smtClean="0"/>
                        <a:t>In</a:t>
                      </a:r>
                      <a:r>
                        <a:rPr lang="en-US" sz="1800" i="1" baseline="0" dirty="0" smtClean="0"/>
                        <a:t> the wild, real-world tasks, probe for detail</a:t>
                      </a:r>
                      <a:endParaRPr lang="en-US" sz="1800" i="1" dirty="0"/>
                    </a:p>
                  </a:txBody>
                  <a:tcPr marT="45711" marB="45711"/>
                </a:tc>
              </a:tr>
              <a:tr h="914229">
                <a:tc>
                  <a:txBody>
                    <a:bodyPr/>
                    <a:lstStyle/>
                    <a:p>
                      <a:r>
                        <a:rPr lang="en-US" sz="1800" b="1" dirty="0" smtClean="0"/>
                        <a:t>Log Analysis</a:t>
                      </a:r>
                    </a:p>
                    <a:p>
                      <a:r>
                        <a:rPr lang="en-US" sz="1800" i="1" dirty="0" smtClean="0"/>
                        <a:t>No explicit feedback but lots of implicit feedback</a:t>
                      </a:r>
                    </a:p>
                  </a:txBody>
                  <a:tcPr marT="45711" marB="45711"/>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
          <p:cNvSpPr>
            <a:spLocks noGrp="1"/>
          </p:cNvSpPr>
          <p:nvPr>
            <p:ph type="title"/>
          </p:nvPr>
        </p:nvSpPr>
        <p:spPr/>
        <p:txBody>
          <a:bodyPr/>
          <a:lstStyle/>
          <a:p>
            <a:endParaRPr lang="en-US" smtClean="0"/>
          </a:p>
        </p:txBody>
      </p:sp>
      <p:sp>
        <p:nvSpPr>
          <p:cNvPr id="243714" name="Content Placeholder 2"/>
          <p:cNvSpPr>
            <a:spLocks noGrp="1"/>
          </p:cNvSpPr>
          <p:nvPr>
            <p:ph sz="quarter" idx="1"/>
          </p:nvPr>
        </p:nvSpPr>
        <p:spPr/>
        <p:txBody>
          <a:bodyPr/>
          <a:lstStyle/>
          <a:p>
            <a:endParaRPr lang="en-US" smtClean="0"/>
          </a:p>
        </p:txBody>
      </p:sp>
      <p:sp>
        <p:nvSpPr>
          <p:cNvPr id="2437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8B7BB686-42DB-42C1-AC4F-1A3E6DA6EF4A}" type="slidenum">
              <a:rPr lang="en-US">
                <a:solidFill>
                  <a:schemeClr val="tx2"/>
                </a:solidFill>
              </a:rPr>
              <a:pPr defTabSz="912813" fontAlgn="base">
                <a:spcBef>
                  <a:spcPct val="0"/>
                </a:spcBef>
                <a:spcAft>
                  <a:spcPct val="0"/>
                </a:spcAft>
              </a:pPr>
              <a:t>130</a:t>
            </a:fld>
            <a:endParaRPr lang="en-US">
              <a:solidFill>
                <a:schemeClr val="tx2"/>
              </a:solidFill>
            </a:endParaRPr>
          </a:p>
        </p:txBody>
      </p:sp>
      <p:pic>
        <p:nvPicPr>
          <p:cNvPr id="2437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14400"/>
            <a:ext cx="82296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1"/>
          <p:cNvSpPr>
            <a:spLocks noGrp="1"/>
          </p:cNvSpPr>
          <p:nvPr>
            <p:ph type="title"/>
          </p:nvPr>
        </p:nvSpPr>
        <p:spPr/>
        <p:txBody>
          <a:bodyPr/>
          <a:lstStyle/>
          <a:p>
            <a:r>
              <a:rPr lang="en-US" dirty="0" smtClean="0">
                <a:latin typeface="Bookman Old Style" pitchFamily="18" charset="0"/>
              </a:rPr>
              <a:t>Pragmatics</a:t>
            </a:r>
          </a:p>
        </p:txBody>
      </p:sp>
      <p:sp>
        <p:nvSpPr>
          <p:cNvPr id="244738" name="Content Placeholder 2"/>
          <p:cNvSpPr>
            <a:spLocks noGrp="1"/>
          </p:cNvSpPr>
          <p:nvPr>
            <p:ph sz="quarter" idx="1"/>
          </p:nvPr>
        </p:nvSpPr>
        <p:spPr/>
        <p:txBody>
          <a:bodyPr/>
          <a:lstStyle/>
          <a:p>
            <a:r>
              <a:rPr lang="en-US" smtClean="0"/>
              <a:t>Keep track of what data cleaning you do! </a:t>
            </a:r>
          </a:p>
          <a:p>
            <a:pPr lvl="1"/>
            <a:r>
              <a:rPr lang="en-US" smtClean="0"/>
              <a:t>Add lots of metadata to describe what operations you’ve run </a:t>
            </a:r>
            <a:br>
              <a:rPr lang="en-US" smtClean="0"/>
            </a:br>
            <a:r>
              <a:rPr lang="en-US" sz="2000" smtClean="0"/>
              <a:t>(It’s too easy to do the work, then forget which cleaning operations you’ve already run.) </a:t>
            </a:r>
            <a:endParaRPr lang="en-US" smtClean="0"/>
          </a:p>
          <a:p>
            <a:pPr lvl="2"/>
            <a:r>
              <a:rPr lang="en-US" smtClean="0"/>
              <a:t>Example:  data cleaning story from ClimateGate –only the cleaned data was available…</a:t>
            </a:r>
            <a:br>
              <a:rPr lang="en-US" smtClean="0"/>
            </a:br>
            <a:endParaRPr lang="en-US" smtClean="0"/>
          </a:p>
          <a:p>
            <a:pPr lvl="1"/>
            <a:r>
              <a:rPr lang="en-US" smtClean="0"/>
              <a:t>Add even more metadata so you can interpret this (clean) data in the future.  </a:t>
            </a:r>
          </a:p>
          <a:p>
            <a:pPr lvl="2"/>
            <a:r>
              <a:rPr lang="en-US" b="1" smtClean="0"/>
              <a:t>Sad story: </a:t>
            </a:r>
            <a:r>
              <a:rPr lang="en-US" smtClean="0"/>
              <a:t>I’ve lost lots of work because I couldn’t remember what this dataset was, how it was extracted, or what it meant… as little as 2 weeks in the past!!</a:t>
            </a:r>
          </a:p>
        </p:txBody>
      </p:sp>
      <p:sp>
        <p:nvSpPr>
          <p:cNvPr id="2447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A83C78D7-E4A5-4C20-8C63-4730FB48C31D}" type="slidenum">
              <a:rPr lang="en-US">
                <a:solidFill>
                  <a:schemeClr val="tx2"/>
                </a:solidFill>
              </a:rPr>
              <a:pPr defTabSz="912813" fontAlgn="base">
                <a:spcBef>
                  <a:spcPct val="0"/>
                </a:spcBef>
                <a:spcAft>
                  <a:spcPct val="0"/>
                </a:spcAft>
              </a:pPr>
              <a:t>131</a:t>
            </a:fld>
            <a:endParaRPr lang="en-US">
              <a:solidFill>
                <a:schemeClr val="tx2"/>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dirty="0" smtClean="0">
                <a:latin typeface="Bookman Old Style" pitchFamily="18" charset="0"/>
              </a:rPr>
              <a:t>Pragmatics</a:t>
            </a:r>
          </a:p>
        </p:txBody>
      </p:sp>
      <p:sp>
        <p:nvSpPr>
          <p:cNvPr id="245762" name="Content Placeholder 2"/>
          <p:cNvSpPr>
            <a:spLocks noGrp="1"/>
          </p:cNvSpPr>
          <p:nvPr>
            <p:ph sz="quarter" idx="1"/>
          </p:nvPr>
        </p:nvSpPr>
        <p:spPr/>
        <p:txBody>
          <a:bodyPr/>
          <a:lstStyle/>
          <a:p>
            <a:r>
              <a:rPr lang="en-US" smtClean="0">
                <a:solidFill>
                  <a:srgbClr val="FF0000"/>
                </a:solidFill>
              </a:rPr>
              <a:t>BEWARE</a:t>
            </a:r>
            <a:r>
              <a:rPr lang="en-US" smtClean="0"/>
              <a:t> of truncated data sets!</a:t>
            </a:r>
          </a:p>
          <a:p>
            <a:pPr lvl="1"/>
            <a:r>
              <a:rPr lang="en-US" smtClean="0"/>
              <a:t>All too common:  you think you’re pulling data from Jan 1, 20??  – Dec 31, 20??, but you only get Jan 1 – Nov 17  </a:t>
            </a:r>
          </a:p>
          <a:p>
            <a:pPr lvl="1"/>
            <a:endParaRPr lang="en-US" smtClean="0"/>
          </a:p>
          <a:p>
            <a:r>
              <a:rPr lang="en-US" smtClean="0">
                <a:solidFill>
                  <a:srgbClr val="FF0000"/>
                </a:solidFill>
              </a:rPr>
              <a:t>BEWARE</a:t>
            </a:r>
            <a:r>
              <a:rPr lang="en-US" smtClean="0"/>
              <a:t> of censored / preprocessed data!</a:t>
            </a:r>
          </a:p>
          <a:p>
            <a:pPr lvl="1"/>
            <a:r>
              <a:rPr lang="en-US" smtClean="0"/>
              <a:t>Example:  Has this data stream been cleaned-for-safe-search before you get it? </a:t>
            </a:r>
          </a:p>
          <a:p>
            <a:pPr lvl="2"/>
            <a:r>
              <a:rPr lang="en-US" b="1" smtClean="0"/>
              <a:t>Story</a:t>
            </a:r>
            <a:r>
              <a:rPr lang="en-US" smtClean="0"/>
              <a:t>:  Looking at queries that have a particular UI treatment. (Image univeral triggering)   We noticed the porn rate was phenomenally low.  Why?  Turns out that this UI treatment has a porn-filter BEFORE the UI treatment is applied, therefore, the data from the logs behavior was already implicitly run through a porn filter.    </a:t>
            </a:r>
          </a:p>
        </p:txBody>
      </p:sp>
      <p:sp>
        <p:nvSpPr>
          <p:cNvPr id="2457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4F78764-A55D-44EB-AA67-562CE29D8E53}" type="slidenum">
              <a:rPr lang="en-US">
                <a:solidFill>
                  <a:schemeClr val="tx2"/>
                </a:solidFill>
              </a:rPr>
              <a:pPr defTabSz="912813" fontAlgn="base">
                <a:spcBef>
                  <a:spcPct val="0"/>
                </a:spcBef>
                <a:spcAft>
                  <a:spcPct val="0"/>
                </a:spcAft>
              </a:pPr>
              <a:t>132</a:t>
            </a:fld>
            <a:endParaRPr lang="en-US">
              <a:solidFill>
                <a:schemeClr val="tx2"/>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p:cNvSpPr>
            <a:spLocks noGrp="1"/>
          </p:cNvSpPr>
          <p:nvPr>
            <p:ph type="title"/>
          </p:nvPr>
        </p:nvSpPr>
        <p:spPr/>
        <p:txBody>
          <a:bodyPr/>
          <a:lstStyle/>
          <a:p>
            <a:r>
              <a:rPr lang="en-US" dirty="0" smtClean="0">
                <a:latin typeface="Bookman Old Style" pitchFamily="18" charset="0"/>
              </a:rPr>
              <a:t>Pragmatics</a:t>
            </a:r>
          </a:p>
        </p:txBody>
      </p:sp>
      <p:sp>
        <p:nvSpPr>
          <p:cNvPr id="34819" name="Content Placeholder 2"/>
          <p:cNvSpPr>
            <a:spLocks noGrp="1"/>
          </p:cNvSpPr>
          <p:nvPr>
            <p:ph sz="quarter" idx="1"/>
          </p:nvPr>
        </p:nvSpPr>
        <p:spPr/>
        <p:txBody>
          <a:bodyPr>
            <a:normAutofit lnSpcReduction="10000"/>
          </a:bodyPr>
          <a:lstStyle/>
          <a:p>
            <a:pPr marL="274320" indent="-274320" fontAlgn="auto">
              <a:spcAft>
                <a:spcPts val="0"/>
              </a:spcAft>
              <a:buFont typeface="Wingdings 3"/>
              <a:buChar char=""/>
              <a:defRPr/>
            </a:pPr>
            <a:r>
              <a:rPr lang="en-US" dirty="0" smtClean="0">
                <a:solidFill>
                  <a:srgbClr val="FF0000"/>
                </a:solidFill>
              </a:rPr>
              <a:t>BEWARE</a:t>
            </a:r>
            <a:r>
              <a:rPr lang="en-US" dirty="0" smtClean="0"/>
              <a:t> of capped values </a:t>
            </a:r>
          </a:p>
          <a:p>
            <a:pPr marL="548640" lvl="1" indent="-274320" fontAlgn="auto">
              <a:spcAft>
                <a:spcPts val="0"/>
              </a:spcAft>
              <a:buFont typeface="Wingdings 3"/>
              <a:buChar char=""/>
              <a:defRPr/>
            </a:pPr>
            <a:r>
              <a:rPr lang="en-US" dirty="0" smtClean="0"/>
              <a:t>Does your measuring instrument go all the way to 11?</a:t>
            </a:r>
          </a:p>
          <a:p>
            <a:pPr marL="548640" lvl="1" indent="-274320" fontAlgn="auto">
              <a:spcAft>
                <a:spcPts val="0"/>
              </a:spcAft>
              <a:buFont typeface="Wingdings 3"/>
              <a:buChar char=""/>
              <a:defRPr/>
            </a:pPr>
            <a:r>
              <a:rPr lang="en-US" dirty="0" smtClean="0"/>
              <a:t>Real problem:  time on task (for certain experiments) is measured only out to X seconds.  All instances that are &gt; X seconds are either recorded as X, or dropped.  (Both are bad, but you need to know which data treatment your system follows.)  </a:t>
            </a:r>
          </a:p>
          <a:p>
            <a:pPr marL="822960" lvl="2" fontAlgn="auto">
              <a:spcAft>
                <a:spcPts val="0"/>
              </a:spcAft>
              <a:buClr>
                <a:schemeClr val="bg1">
                  <a:shade val="50000"/>
                </a:schemeClr>
              </a:buClr>
              <a:buFont typeface="Wingdings 3"/>
              <a:buChar char=""/>
              <a:defRPr/>
            </a:pPr>
            <a:r>
              <a:rPr lang="en-US" dirty="0" smtClean="0"/>
              <a:t>This seems especially true for very long user session behaviors, time-on-task measurements, click duration, etc.  </a:t>
            </a:r>
          </a:p>
          <a:p>
            <a:pPr marL="822960" lvl="2" fontAlgn="auto">
              <a:spcAft>
                <a:spcPts val="0"/>
              </a:spcAft>
              <a:buClr>
                <a:schemeClr val="bg1">
                  <a:shade val="50000"/>
                </a:schemeClr>
              </a:buClr>
              <a:buFont typeface="Wingdings 3"/>
              <a:buChar char=""/>
              <a:defRPr/>
            </a:pPr>
            <a:endParaRPr lang="en-US" dirty="0" smtClean="0"/>
          </a:p>
          <a:p>
            <a:pPr marL="548640" lvl="1" indent="-274320" fontAlgn="auto">
              <a:spcAft>
                <a:spcPts val="0"/>
              </a:spcAft>
              <a:buFont typeface="Wingdings 3"/>
              <a:buChar char=""/>
              <a:defRPr/>
            </a:pPr>
            <a:r>
              <a:rPr lang="en-US" dirty="0" smtClean="0"/>
              <a:t>Metadata should capture this </a:t>
            </a:r>
          </a:p>
          <a:p>
            <a:pPr marL="548640" lvl="1" indent="-274320" fontAlgn="auto">
              <a:spcAft>
                <a:spcPts val="0"/>
              </a:spcAft>
              <a:buFont typeface="Wingdings 3"/>
              <a:buChar char=""/>
              <a:defRPr/>
            </a:pPr>
            <a:endParaRPr lang="en-US" dirty="0" smtClean="0"/>
          </a:p>
          <a:p>
            <a:pPr marL="548640" lvl="1" indent="-274320" fontAlgn="auto">
              <a:spcAft>
                <a:spcPts val="0"/>
              </a:spcAft>
              <a:buFont typeface="Wingdings 3"/>
              <a:buChar char=""/>
              <a:defRPr/>
            </a:pPr>
            <a:r>
              <a:rPr lang="en-US" b="1" dirty="0" smtClean="0"/>
              <a:t>Note:</a:t>
            </a:r>
            <a:r>
              <a:rPr lang="en-US" dirty="0" smtClean="0"/>
              <a:t> big spikes in the data often indicate this kind of problem</a:t>
            </a:r>
          </a:p>
        </p:txBody>
      </p:sp>
      <p:sp>
        <p:nvSpPr>
          <p:cNvPr id="2467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CEC18FCA-DC01-4144-8D56-4241FE766278}" type="slidenum">
              <a:rPr lang="en-US">
                <a:solidFill>
                  <a:schemeClr val="tx2"/>
                </a:solidFill>
              </a:rPr>
              <a:pPr defTabSz="912813" fontAlgn="base">
                <a:spcBef>
                  <a:spcPct val="0"/>
                </a:spcBef>
                <a:spcAft>
                  <a:spcPct val="0"/>
                </a:spcAft>
              </a:pPr>
              <a:t>133</a:t>
            </a:fld>
            <a:endParaRPr lang="en-US">
              <a:solidFill>
                <a:schemeClr val="tx2"/>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p:txBody>
          <a:bodyPr/>
          <a:lstStyle/>
          <a:p>
            <a:r>
              <a:rPr lang="en-US" dirty="0" smtClean="0">
                <a:latin typeface="Bookman Old Style" pitchFamily="18" charset="0"/>
              </a:rPr>
              <a:t>Pragmatics</a:t>
            </a:r>
          </a:p>
        </p:txBody>
      </p:sp>
      <p:sp>
        <p:nvSpPr>
          <p:cNvPr id="247810" name="Content Placeholder 2"/>
          <p:cNvSpPr>
            <a:spLocks noGrp="1"/>
          </p:cNvSpPr>
          <p:nvPr>
            <p:ph sz="quarter" idx="1"/>
          </p:nvPr>
        </p:nvSpPr>
        <p:spPr/>
        <p:txBody>
          <a:bodyPr/>
          <a:lstStyle/>
          <a:p>
            <a:r>
              <a:rPr lang="en-US" smtClean="0">
                <a:solidFill>
                  <a:srgbClr val="FF0000"/>
                </a:solidFill>
              </a:rPr>
              <a:t>Do</a:t>
            </a:r>
            <a:r>
              <a:rPr lang="en-US" smtClean="0"/>
              <a:t> sanity checks constantly </a:t>
            </a:r>
          </a:p>
          <a:p>
            <a:pPr lvl="1"/>
            <a:r>
              <a:rPr lang="en-US" smtClean="0"/>
              <a:t>Don’t underestimate their value. </a:t>
            </a:r>
          </a:p>
          <a:p>
            <a:pPr lvl="1"/>
            <a:r>
              <a:rPr lang="en-US" smtClean="0"/>
              <a:t>Right number of files?  Roughly the right size?  Expected number of records?  </a:t>
            </a:r>
          </a:p>
          <a:p>
            <a:pPr lvl="1"/>
            <a:r>
              <a:rPr lang="en-US" smtClean="0"/>
              <a:t>Does this data trend look roughly like previous trends?</a:t>
            </a:r>
          </a:p>
          <a:p>
            <a:pPr lvl="1"/>
            <a:r>
              <a:rPr lang="en-US" smtClean="0"/>
              <a:t>Check sampling frequency (Are you using downsampled logs, or do you have the complete set?)</a:t>
            </a:r>
          </a:p>
          <a:p>
            <a:pPr lvl="1"/>
            <a:endParaRPr lang="en-US" smtClean="0"/>
          </a:p>
        </p:txBody>
      </p:sp>
      <p:sp>
        <p:nvSpPr>
          <p:cNvPr id="2478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39DBBED-D950-4C2C-B9F4-282128EAD140}" type="slidenum">
              <a:rPr lang="en-US">
                <a:solidFill>
                  <a:schemeClr val="tx2"/>
                </a:solidFill>
              </a:rPr>
              <a:pPr defTabSz="912813" fontAlgn="base">
                <a:spcBef>
                  <a:spcPct val="0"/>
                </a:spcBef>
                <a:spcAft>
                  <a:spcPct val="0"/>
                </a:spcAft>
              </a:pPr>
              <a:t>134</a:t>
            </a:fld>
            <a:endParaRPr lang="en-US">
              <a:solidFill>
                <a:schemeClr val="tx2"/>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1"/>
          <p:cNvSpPr>
            <a:spLocks noGrp="1"/>
          </p:cNvSpPr>
          <p:nvPr>
            <p:ph type="title"/>
          </p:nvPr>
        </p:nvSpPr>
        <p:spPr/>
        <p:txBody>
          <a:bodyPr/>
          <a:lstStyle/>
          <a:p>
            <a:r>
              <a:rPr lang="en-US" dirty="0" smtClean="0">
                <a:latin typeface="Bookman Old Style" pitchFamily="18" charset="0"/>
              </a:rPr>
              <a:t>Pragmatics</a:t>
            </a:r>
          </a:p>
        </p:txBody>
      </p:sp>
      <p:sp>
        <p:nvSpPr>
          <p:cNvPr id="248834" name="Content Placeholder 2"/>
          <p:cNvSpPr>
            <a:spLocks noGrp="1"/>
          </p:cNvSpPr>
          <p:nvPr>
            <p:ph sz="quarter" idx="1"/>
          </p:nvPr>
        </p:nvSpPr>
        <p:spPr/>
        <p:txBody>
          <a:bodyPr/>
          <a:lstStyle/>
          <a:p>
            <a:r>
              <a:rPr lang="en-US" smtClean="0"/>
              <a:t>Metadata – describes your data, and what you’ve done to it over the course of time</a:t>
            </a:r>
          </a:p>
          <a:p>
            <a:pPr lvl="1"/>
            <a:r>
              <a:rPr lang="en-US" smtClean="0"/>
              <a:t>Too many examples of data being extracted, and then becoming useless over time because you can’t figure out where it was extracted from, or what manipulations where done with it.  </a:t>
            </a:r>
          </a:p>
          <a:p>
            <a:pPr lvl="2"/>
            <a:r>
              <a:rPr lang="en-US" smtClean="0"/>
              <a:t>Example:  dataset 1 (full logs from March 1, 2010 – April 1, 2010)</a:t>
            </a:r>
          </a:p>
          <a:p>
            <a:pPr lvl="3">
              <a:buFont typeface="Wingdings" pitchFamily="2" charset="2"/>
              <a:buNone/>
            </a:pPr>
            <a:r>
              <a:rPr lang="en-US" smtClean="0">
                <a:sym typeface="Wingdings" pitchFamily="2" charset="2"/>
              </a:rPr>
              <a:t> </a:t>
            </a:r>
            <a:r>
              <a:rPr lang="en-US" smtClean="0"/>
              <a:t>Despammed with Datacleaner.NoClickfarms and Datacleaner.NoBots</a:t>
            </a:r>
          </a:p>
          <a:p>
            <a:pPr lvl="3">
              <a:buFont typeface="Wingdings" pitchFamily="2" charset="2"/>
              <a:buNone/>
            </a:pPr>
            <a:r>
              <a:rPr lang="en-US" smtClean="0">
                <a:sym typeface="Wingdings" pitchFamily="2" charset="2"/>
              </a:rPr>
              <a:t> </a:t>
            </a:r>
            <a:r>
              <a:rPr lang="en-US" smtClean="0"/>
              <a:t>All long sessions removed </a:t>
            </a:r>
          </a:p>
          <a:p>
            <a:pPr lvl="3">
              <a:buFont typeface="Wingdings" pitchFamily="2" charset="2"/>
              <a:buNone/>
            </a:pPr>
            <a:r>
              <a:rPr lang="en-US" smtClean="0">
                <a:sym typeface="Wingdings" pitchFamily="2" charset="2"/>
              </a:rPr>
              <a:t> All non-EN interactions removed </a:t>
            </a:r>
          </a:p>
          <a:p>
            <a:pPr lvl="3">
              <a:buFont typeface="Wingdings" pitchFamily="2" charset="2"/>
              <a:buNone/>
            </a:pPr>
            <a:r>
              <a:rPr lang="en-US" smtClean="0">
                <a:sym typeface="Wingdings" pitchFamily="2" charset="2"/>
              </a:rPr>
              <a:t> All sessions of length 1 removed </a:t>
            </a:r>
            <a:br>
              <a:rPr lang="en-US" smtClean="0">
                <a:sym typeface="Wingdings" pitchFamily="2" charset="2"/>
              </a:rPr>
            </a:br>
            <a:r>
              <a:rPr lang="en-US" smtClean="0">
                <a:sym typeface="Wingdings" pitchFamily="2" charset="2"/>
              </a:rPr>
              <a:t/>
            </a:r>
            <a:br>
              <a:rPr lang="en-US" smtClean="0">
                <a:sym typeface="Wingdings" pitchFamily="2" charset="2"/>
              </a:rPr>
            </a:br>
            <a:r>
              <a:rPr lang="en-US" smtClean="0">
                <a:sym typeface="Wingdings" pitchFamily="2" charset="2"/>
              </a:rPr>
              <a:t>And NOW, three months later, you find the file.  It’s labeled “Data.txt” </a:t>
            </a:r>
          </a:p>
          <a:p>
            <a:pPr lvl="3">
              <a:buFont typeface="Wingdings" pitchFamily="2" charset="2"/>
              <a:buNone/>
            </a:pPr>
            <a:r>
              <a:rPr lang="en-US" smtClean="0"/>
              <a:t>	Good luck.  </a:t>
            </a:r>
          </a:p>
          <a:p>
            <a:pPr lvl="3">
              <a:buFont typeface="Wingdings" pitchFamily="2" charset="2"/>
              <a:buChar char="Ø"/>
            </a:pPr>
            <a:endParaRPr lang="en-US" smtClean="0"/>
          </a:p>
        </p:txBody>
      </p:sp>
      <p:sp>
        <p:nvSpPr>
          <p:cNvPr id="2488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8141EA99-886C-4E4D-A833-ED07E6604BE6}" type="slidenum">
              <a:rPr lang="en-US">
                <a:solidFill>
                  <a:schemeClr val="tx2"/>
                </a:solidFill>
              </a:rPr>
              <a:pPr defTabSz="912813" fontAlgn="base">
                <a:spcBef>
                  <a:spcPct val="0"/>
                </a:spcBef>
                <a:spcAft>
                  <a:spcPct val="0"/>
                </a:spcAft>
              </a:pPr>
              <a:t>135</a:t>
            </a:fld>
            <a:endParaRPr lang="en-US">
              <a:solidFill>
                <a:schemeClr val="tx2"/>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le 1"/>
          <p:cNvSpPr>
            <a:spLocks noGrp="1"/>
          </p:cNvSpPr>
          <p:nvPr>
            <p:ph type="title"/>
          </p:nvPr>
        </p:nvSpPr>
        <p:spPr/>
        <p:txBody>
          <a:bodyPr/>
          <a:lstStyle/>
          <a:p>
            <a:r>
              <a:rPr lang="en-US" dirty="0" smtClean="0">
                <a:latin typeface="Bookman Old Style" pitchFamily="18" charset="0"/>
              </a:rPr>
              <a:t>Data Integration</a:t>
            </a:r>
          </a:p>
        </p:txBody>
      </p:sp>
      <p:sp>
        <p:nvSpPr>
          <p:cNvPr id="249858" name="Content Placeholder 2"/>
          <p:cNvSpPr>
            <a:spLocks noGrp="1"/>
          </p:cNvSpPr>
          <p:nvPr>
            <p:ph sz="quarter" idx="1"/>
          </p:nvPr>
        </p:nvSpPr>
        <p:spPr>
          <a:xfrm>
            <a:off x="457200" y="1219200"/>
            <a:ext cx="8229600" cy="1371600"/>
          </a:xfrm>
        </p:spPr>
        <p:txBody>
          <a:bodyPr/>
          <a:lstStyle/>
          <a:p>
            <a:r>
              <a:rPr lang="en-US" dirty="0" smtClean="0"/>
              <a:t>Be sure that joins of data are all using the same basis </a:t>
            </a:r>
          </a:p>
          <a:p>
            <a:pPr lvl="1"/>
            <a:r>
              <a:rPr lang="en-US" dirty="0"/>
              <a:t>E</a:t>
            </a:r>
            <a:r>
              <a:rPr lang="en-US" dirty="0" smtClean="0"/>
              <a:t>.g., time values that are measured consistently – UTC vs. local </a:t>
            </a:r>
            <a:r>
              <a:rPr lang="en-US" dirty="0" err="1" smtClean="0"/>
              <a:t>timezone</a:t>
            </a:r>
            <a:r>
              <a:rPr lang="en-US" dirty="0" smtClean="0"/>
              <a:t> </a:t>
            </a:r>
          </a:p>
          <a:p>
            <a:endParaRPr lang="en-US" dirty="0" smtClean="0"/>
          </a:p>
        </p:txBody>
      </p:sp>
      <p:sp>
        <p:nvSpPr>
          <p:cNvPr id="249917"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81C6E840-96D9-4EC9-A16C-4889D12B2476}" type="slidenum">
              <a:rPr lang="en-US">
                <a:solidFill>
                  <a:schemeClr val="tx2"/>
                </a:solidFill>
              </a:rPr>
              <a:pPr defTabSz="912813" fontAlgn="base">
                <a:spcBef>
                  <a:spcPct val="0"/>
                </a:spcBef>
                <a:spcAft>
                  <a:spcPct val="0"/>
                </a:spcAft>
              </a:pPr>
              <a:t>136</a:t>
            </a:fld>
            <a:endParaRPr lang="en-US">
              <a:solidFill>
                <a:schemeClr val="tx2"/>
              </a:solidFill>
            </a:endParaRPr>
          </a:p>
        </p:txBody>
      </p:sp>
      <p:graphicFrame>
        <p:nvGraphicFramePr>
          <p:cNvPr id="4" name="Table 3"/>
          <p:cNvGraphicFramePr>
            <a:graphicFrameLocks noGrp="1"/>
          </p:cNvGraphicFramePr>
          <p:nvPr/>
        </p:nvGraphicFramePr>
        <p:xfrm>
          <a:off x="990600" y="2438400"/>
          <a:ext cx="2590800" cy="1752600"/>
        </p:xfrm>
        <a:graphic>
          <a:graphicData uri="http://schemas.openxmlformats.org/drawingml/2006/table">
            <a:tbl>
              <a:tblPr firstRow="1" bandRow="1">
                <a:tableStyleId>{F5AB1C69-6EDB-4FF4-983F-18BD219EF322}</a:tableStyleId>
              </a:tblPr>
              <a:tblGrid>
                <a:gridCol w="1295400"/>
                <a:gridCol w="1295400"/>
              </a:tblGrid>
              <a:tr h="438150">
                <a:tc>
                  <a:txBody>
                    <a:bodyPr/>
                    <a:lstStyle/>
                    <a:p>
                      <a:r>
                        <a:rPr lang="en-US" dirty="0" smtClean="0"/>
                        <a:t>Time</a:t>
                      </a:r>
                      <a:endParaRPr lang="en-US" dirty="0"/>
                    </a:p>
                  </a:txBody>
                  <a:tcPr/>
                </a:tc>
                <a:tc>
                  <a:txBody>
                    <a:bodyPr/>
                    <a:lstStyle/>
                    <a:p>
                      <a:r>
                        <a:rPr lang="en-US" dirty="0" smtClean="0"/>
                        <a:t>Event</a:t>
                      </a:r>
                      <a:endParaRPr lang="en-US" dirty="0"/>
                    </a:p>
                  </a:txBody>
                  <a:tcPr/>
                </a:tc>
              </a:tr>
              <a:tr h="438150">
                <a:tc>
                  <a:txBody>
                    <a:bodyPr/>
                    <a:lstStyle/>
                    <a:p>
                      <a:r>
                        <a:rPr lang="en-US" dirty="0" smtClean="0"/>
                        <a:t>18:01:29</a:t>
                      </a:r>
                      <a:endParaRPr lang="en-US" dirty="0"/>
                    </a:p>
                  </a:txBody>
                  <a:tcPr/>
                </a:tc>
                <a:tc>
                  <a:txBody>
                    <a:bodyPr/>
                    <a:lstStyle/>
                    <a:p>
                      <a:r>
                        <a:rPr lang="en-US" dirty="0" smtClean="0"/>
                        <a:t>Query A</a:t>
                      </a:r>
                      <a:endParaRPr lang="en-US" dirty="0"/>
                    </a:p>
                  </a:txBody>
                  <a:tcPr/>
                </a:tc>
              </a:tr>
              <a:tr h="438150">
                <a:tc>
                  <a:txBody>
                    <a:bodyPr/>
                    <a:lstStyle/>
                    <a:p>
                      <a:r>
                        <a:rPr lang="en-US" dirty="0" smtClean="0"/>
                        <a:t>18:05:30</a:t>
                      </a:r>
                      <a:endParaRPr lang="en-US" dirty="0"/>
                    </a:p>
                  </a:txBody>
                  <a:tcPr/>
                </a:tc>
                <a:tc>
                  <a:txBody>
                    <a:bodyPr/>
                    <a:lstStyle/>
                    <a:p>
                      <a:r>
                        <a:rPr lang="en-US" dirty="0" smtClean="0"/>
                        <a:t>Query B</a:t>
                      </a:r>
                      <a:endParaRPr lang="en-US" dirty="0"/>
                    </a:p>
                  </a:txBody>
                  <a:tcPr/>
                </a:tc>
              </a:tr>
              <a:tr h="438150">
                <a:tc>
                  <a:txBody>
                    <a:bodyPr/>
                    <a:lstStyle/>
                    <a:p>
                      <a:r>
                        <a:rPr lang="en-US" dirty="0" smtClean="0"/>
                        <a:t>19:53:02</a:t>
                      </a:r>
                      <a:endParaRPr lang="en-US" dirty="0"/>
                    </a:p>
                  </a:txBody>
                  <a:tcPr/>
                </a:tc>
                <a:tc>
                  <a:txBody>
                    <a:bodyPr/>
                    <a:lstStyle/>
                    <a:p>
                      <a:r>
                        <a:rPr lang="en-US" dirty="0" smtClean="0"/>
                        <a:t>Query C</a:t>
                      </a:r>
                      <a:endParaRPr lang="en-US" dirty="0"/>
                    </a:p>
                  </a:txBody>
                  <a:tcPr/>
                </a:tc>
              </a:tr>
            </a:tbl>
          </a:graphicData>
        </a:graphic>
      </p:graphicFrame>
      <p:graphicFrame>
        <p:nvGraphicFramePr>
          <p:cNvPr id="6" name="Table 5"/>
          <p:cNvGraphicFramePr>
            <a:graphicFrameLocks noGrp="1"/>
          </p:cNvGraphicFramePr>
          <p:nvPr/>
        </p:nvGraphicFramePr>
        <p:xfrm>
          <a:off x="990600" y="4648200"/>
          <a:ext cx="2590800" cy="1752600"/>
        </p:xfrm>
        <a:graphic>
          <a:graphicData uri="http://schemas.openxmlformats.org/drawingml/2006/table">
            <a:tbl>
              <a:tblPr firstRow="1" bandRow="1">
                <a:tableStyleId>{7DF18680-E054-41AD-8BC1-D1AEF772440D}</a:tableStyleId>
              </a:tblPr>
              <a:tblGrid>
                <a:gridCol w="1295400"/>
                <a:gridCol w="1295400"/>
              </a:tblGrid>
              <a:tr h="438150">
                <a:tc>
                  <a:txBody>
                    <a:bodyPr/>
                    <a:lstStyle/>
                    <a:p>
                      <a:r>
                        <a:rPr lang="en-US" sz="1600" dirty="0" smtClean="0"/>
                        <a:t>Time</a:t>
                      </a:r>
                      <a:endParaRPr lang="en-US" sz="1600" dirty="0"/>
                    </a:p>
                  </a:txBody>
                  <a:tcPr marL="80990" marR="80990" marT="40495" marB="40495"/>
                </a:tc>
                <a:tc>
                  <a:txBody>
                    <a:bodyPr/>
                    <a:lstStyle/>
                    <a:p>
                      <a:r>
                        <a:rPr lang="en-US" sz="1600" dirty="0" smtClean="0"/>
                        <a:t>Event</a:t>
                      </a:r>
                      <a:endParaRPr lang="en-US" sz="1600" dirty="0"/>
                    </a:p>
                  </a:txBody>
                  <a:tcPr marL="80990" marR="80990" marT="40495" marB="40495"/>
                </a:tc>
              </a:tr>
              <a:tr h="438150">
                <a:tc>
                  <a:txBody>
                    <a:bodyPr/>
                    <a:lstStyle/>
                    <a:p>
                      <a:r>
                        <a:rPr lang="en-US" sz="1600" dirty="0" smtClean="0"/>
                        <a:t>18:01:19</a:t>
                      </a:r>
                      <a:endParaRPr lang="en-US" sz="1600" dirty="0"/>
                    </a:p>
                  </a:txBody>
                  <a:tcPr marL="80990" marR="80990" marT="40495" marB="40495"/>
                </a:tc>
                <a:tc>
                  <a:txBody>
                    <a:bodyPr/>
                    <a:lstStyle/>
                    <a:p>
                      <a:r>
                        <a:rPr lang="en-US" sz="1600" dirty="0" smtClean="0"/>
                        <a:t>Query A</a:t>
                      </a:r>
                      <a:endParaRPr lang="en-US" sz="1600" dirty="0"/>
                    </a:p>
                  </a:txBody>
                  <a:tcPr marL="80990" marR="80990" marT="40495" marB="40495"/>
                </a:tc>
              </a:tr>
              <a:tr h="438150">
                <a:tc>
                  <a:txBody>
                    <a:bodyPr/>
                    <a:lstStyle/>
                    <a:p>
                      <a:r>
                        <a:rPr lang="en-US" sz="1600" dirty="0" smtClean="0"/>
                        <a:t>18:25:30</a:t>
                      </a:r>
                      <a:endParaRPr lang="en-US" sz="1600" dirty="0"/>
                    </a:p>
                  </a:txBody>
                  <a:tcPr marL="80990" marR="80990" marT="40495" marB="40495"/>
                </a:tc>
                <a:tc>
                  <a:txBody>
                    <a:bodyPr/>
                    <a:lstStyle/>
                    <a:p>
                      <a:r>
                        <a:rPr lang="en-US" sz="1600" dirty="0" smtClean="0"/>
                        <a:t>Query B</a:t>
                      </a:r>
                      <a:endParaRPr lang="en-US" sz="1600" dirty="0"/>
                    </a:p>
                  </a:txBody>
                  <a:tcPr marL="80990" marR="80990" marT="40495" marB="40495"/>
                </a:tc>
              </a:tr>
              <a:tr h="438150">
                <a:tc>
                  <a:txBody>
                    <a:bodyPr/>
                    <a:lstStyle/>
                    <a:p>
                      <a:r>
                        <a:rPr lang="en-US" sz="1600" dirty="0" smtClean="0"/>
                        <a:t>19:53:01</a:t>
                      </a:r>
                      <a:endParaRPr lang="en-US" sz="1600" dirty="0"/>
                    </a:p>
                  </a:txBody>
                  <a:tcPr marL="80990" marR="80990" marT="40495" marB="40495"/>
                </a:tc>
                <a:tc>
                  <a:txBody>
                    <a:bodyPr/>
                    <a:lstStyle/>
                    <a:p>
                      <a:r>
                        <a:rPr lang="en-US" sz="1600" dirty="0" smtClean="0"/>
                        <a:t>Query B</a:t>
                      </a:r>
                      <a:endParaRPr lang="en-US" sz="1600" dirty="0"/>
                    </a:p>
                  </a:txBody>
                  <a:tcPr marL="80990" marR="80990" marT="40495" marB="40495"/>
                </a:tc>
              </a:tr>
            </a:tbl>
          </a:graphicData>
        </a:graphic>
      </p:graphicFrame>
      <p:graphicFrame>
        <p:nvGraphicFramePr>
          <p:cNvPr id="7" name="Table 6"/>
          <p:cNvGraphicFramePr>
            <a:graphicFrameLocks noGrp="1"/>
          </p:cNvGraphicFramePr>
          <p:nvPr/>
        </p:nvGraphicFramePr>
        <p:xfrm>
          <a:off x="6172200" y="2254250"/>
          <a:ext cx="2514600" cy="4603753"/>
        </p:xfrm>
        <a:graphic>
          <a:graphicData uri="http://schemas.openxmlformats.org/drawingml/2006/table">
            <a:tbl>
              <a:tblPr firstRow="1" bandRow="1">
                <a:tableStyleId>{E929F9F4-4A8F-4326-A1B4-22849713DDAB}</a:tableStyleId>
              </a:tblPr>
              <a:tblGrid>
                <a:gridCol w="1257300"/>
                <a:gridCol w="1257300"/>
              </a:tblGrid>
              <a:tr h="657679">
                <a:tc>
                  <a:txBody>
                    <a:bodyPr/>
                    <a:lstStyle/>
                    <a:p>
                      <a:r>
                        <a:rPr lang="en-US" sz="1800" dirty="0" smtClean="0"/>
                        <a:t>Time</a:t>
                      </a:r>
                      <a:endParaRPr lang="en-US" sz="1800" dirty="0"/>
                    </a:p>
                  </a:txBody>
                  <a:tcPr/>
                </a:tc>
                <a:tc>
                  <a:txBody>
                    <a:bodyPr/>
                    <a:lstStyle/>
                    <a:p>
                      <a:r>
                        <a:rPr lang="en-US" sz="1800" dirty="0" smtClean="0"/>
                        <a:t>Event</a:t>
                      </a:r>
                      <a:endParaRPr lang="en-US" sz="1800" dirty="0"/>
                    </a:p>
                  </a:txBody>
                  <a:tcPr/>
                </a:tc>
              </a:tr>
              <a:tr h="657679">
                <a:tc>
                  <a:txBody>
                    <a:bodyPr/>
                    <a:lstStyle/>
                    <a:p>
                      <a:r>
                        <a:rPr lang="en-US" sz="1800" dirty="0" smtClean="0">
                          <a:solidFill>
                            <a:schemeClr val="tx2">
                              <a:lumMod val="50000"/>
                            </a:schemeClr>
                          </a:solidFill>
                        </a:rPr>
                        <a:t>18:01:19</a:t>
                      </a:r>
                      <a:endParaRPr lang="en-US" sz="1800" dirty="0">
                        <a:solidFill>
                          <a:schemeClr val="tx2">
                            <a:lumMod val="50000"/>
                          </a:schemeClr>
                        </a:solidFill>
                      </a:endParaRPr>
                    </a:p>
                  </a:txBody>
                  <a:tcPr/>
                </a:tc>
                <a:tc>
                  <a:txBody>
                    <a:bodyPr/>
                    <a:lstStyle/>
                    <a:p>
                      <a:r>
                        <a:rPr lang="en-US" sz="1800" dirty="0" smtClean="0">
                          <a:solidFill>
                            <a:schemeClr val="tx2">
                              <a:lumMod val="50000"/>
                            </a:schemeClr>
                          </a:solidFill>
                        </a:rPr>
                        <a:t>Query A</a:t>
                      </a:r>
                      <a:endParaRPr lang="en-US" sz="1800" dirty="0">
                        <a:solidFill>
                          <a:schemeClr val="tx2">
                            <a:lumMod val="50000"/>
                          </a:schemeClr>
                        </a:solidFill>
                      </a:endParaRPr>
                    </a:p>
                  </a:txBody>
                  <a:tcPr/>
                </a:tc>
              </a:tr>
              <a:tr h="657679">
                <a:tc>
                  <a:txBody>
                    <a:bodyPr/>
                    <a:lstStyle/>
                    <a:p>
                      <a:r>
                        <a:rPr lang="en-US" sz="1800" dirty="0" smtClean="0">
                          <a:solidFill>
                            <a:schemeClr val="tx2">
                              <a:lumMod val="50000"/>
                            </a:schemeClr>
                          </a:solidFill>
                        </a:rPr>
                        <a:t>18:01:20</a:t>
                      </a:r>
                      <a:endParaRPr lang="en-US" sz="1800" dirty="0">
                        <a:solidFill>
                          <a:schemeClr val="tx2">
                            <a:lumMod val="50000"/>
                          </a:schemeClr>
                        </a:solidFill>
                      </a:endParaRPr>
                    </a:p>
                  </a:txBody>
                  <a:tcPr/>
                </a:tc>
                <a:tc>
                  <a:txBody>
                    <a:bodyPr/>
                    <a:lstStyle/>
                    <a:p>
                      <a:r>
                        <a:rPr lang="en-US" sz="1800" dirty="0" smtClean="0">
                          <a:solidFill>
                            <a:schemeClr val="tx2">
                              <a:lumMod val="50000"/>
                            </a:schemeClr>
                          </a:solidFill>
                        </a:rPr>
                        <a:t>Query A</a:t>
                      </a:r>
                      <a:endParaRPr lang="en-US" sz="1800" dirty="0">
                        <a:solidFill>
                          <a:schemeClr val="tx2">
                            <a:lumMod val="50000"/>
                          </a:schemeClr>
                        </a:solidFill>
                      </a:endParaRPr>
                    </a:p>
                  </a:txBody>
                  <a:tcPr/>
                </a:tc>
              </a:tr>
              <a:tr h="657679">
                <a:tc>
                  <a:txBody>
                    <a:bodyPr/>
                    <a:lstStyle/>
                    <a:p>
                      <a:r>
                        <a:rPr lang="en-US" sz="1800" dirty="0" smtClean="0">
                          <a:solidFill>
                            <a:schemeClr val="tx2">
                              <a:lumMod val="50000"/>
                            </a:schemeClr>
                          </a:solidFill>
                        </a:rPr>
                        <a:t>18:05:30</a:t>
                      </a:r>
                      <a:endParaRPr lang="en-US" sz="1800" dirty="0">
                        <a:solidFill>
                          <a:schemeClr val="tx2">
                            <a:lumMod val="50000"/>
                          </a:schemeClr>
                        </a:solidFill>
                      </a:endParaRPr>
                    </a:p>
                  </a:txBody>
                  <a:tcPr/>
                </a:tc>
                <a:tc>
                  <a:txBody>
                    <a:bodyPr/>
                    <a:lstStyle/>
                    <a:p>
                      <a:r>
                        <a:rPr lang="en-US" sz="1800" dirty="0" smtClean="0">
                          <a:solidFill>
                            <a:schemeClr val="tx2">
                              <a:lumMod val="50000"/>
                            </a:schemeClr>
                          </a:solidFill>
                        </a:rPr>
                        <a:t>Query B</a:t>
                      </a:r>
                      <a:endParaRPr lang="en-US" sz="1800" dirty="0">
                        <a:solidFill>
                          <a:schemeClr val="tx2">
                            <a:lumMod val="50000"/>
                          </a:schemeClr>
                        </a:solidFill>
                      </a:endParaRPr>
                    </a:p>
                  </a:txBody>
                  <a:tcPr/>
                </a:tc>
              </a:tr>
              <a:tr h="657679">
                <a:tc>
                  <a:txBody>
                    <a:bodyPr/>
                    <a:lstStyle/>
                    <a:p>
                      <a:r>
                        <a:rPr lang="en-US" sz="1800" dirty="0" smtClean="0">
                          <a:solidFill>
                            <a:schemeClr val="tx2">
                              <a:lumMod val="50000"/>
                            </a:schemeClr>
                          </a:solidFill>
                        </a:rPr>
                        <a:t>18:25:30</a:t>
                      </a:r>
                      <a:endParaRPr lang="en-US" sz="1800" dirty="0">
                        <a:solidFill>
                          <a:schemeClr val="tx2">
                            <a:lumMod val="50000"/>
                          </a:schemeClr>
                        </a:solidFill>
                      </a:endParaRPr>
                    </a:p>
                  </a:txBody>
                  <a:tcPr/>
                </a:tc>
                <a:tc>
                  <a:txBody>
                    <a:bodyPr/>
                    <a:lstStyle/>
                    <a:p>
                      <a:r>
                        <a:rPr lang="en-US" sz="1800" dirty="0" smtClean="0">
                          <a:solidFill>
                            <a:schemeClr val="tx2">
                              <a:lumMod val="50000"/>
                            </a:schemeClr>
                          </a:solidFill>
                        </a:rPr>
                        <a:t>Query B</a:t>
                      </a:r>
                    </a:p>
                  </a:txBody>
                  <a:tcPr/>
                </a:tc>
              </a:tr>
              <a:tr h="657679">
                <a:tc>
                  <a:txBody>
                    <a:bodyPr/>
                    <a:lstStyle/>
                    <a:p>
                      <a:r>
                        <a:rPr lang="en-US" sz="1800" dirty="0" smtClean="0">
                          <a:solidFill>
                            <a:schemeClr val="tx2">
                              <a:lumMod val="50000"/>
                            </a:schemeClr>
                          </a:solidFill>
                        </a:rPr>
                        <a:t>19:53:01</a:t>
                      </a:r>
                      <a:endParaRPr lang="en-US" sz="1800" dirty="0">
                        <a:solidFill>
                          <a:schemeClr val="tx2">
                            <a:lumMod val="50000"/>
                          </a:schemeClr>
                        </a:solidFill>
                      </a:endParaRPr>
                    </a:p>
                  </a:txBody>
                  <a:tcPr/>
                </a:tc>
                <a:tc>
                  <a:txBody>
                    <a:bodyPr/>
                    <a:lstStyle/>
                    <a:p>
                      <a:r>
                        <a:rPr lang="en-US" sz="1800" dirty="0" smtClean="0">
                          <a:solidFill>
                            <a:schemeClr val="tx2">
                              <a:lumMod val="50000"/>
                            </a:schemeClr>
                          </a:solidFill>
                        </a:rPr>
                        <a:t>Query B</a:t>
                      </a:r>
                      <a:endParaRPr lang="en-US" sz="1800" dirty="0">
                        <a:solidFill>
                          <a:schemeClr val="tx2">
                            <a:lumMod val="50000"/>
                          </a:schemeClr>
                        </a:solidFill>
                      </a:endParaRPr>
                    </a:p>
                  </a:txBody>
                  <a:tcPr/>
                </a:tc>
              </a:tr>
              <a:tr h="657679">
                <a:tc>
                  <a:txBody>
                    <a:bodyPr/>
                    <a:lstStyle/>
                    <a:p>
                      <a:r>
                        <a:rPr lang="en-US" sz="1800" dirty="0" smtClean="0">
                          <a:solidFill>
                            <a:schemeClr val="tx2">
                              <a:lumMod val="50000"/>
                            </a:schemeClr>
                          </a:solidFill>
                        </a:rPr>
                        <a:t>19:53:02</a:t>
                      </a:r>
                      <a:endParaRPr lang="en-US" sz="1800" dirty="0">
                        <a:solidFill>
                          <a:schemeClr val="tx2">
                            <a:lumMod val="50000"/>
                          </a:schemeClr>
                        </a:solidFill>
                      </a:endParaRPr>
                    </a:p>
                  </a:txBody>
                  <a:tcPr/>
                </a:tc>
                <a:tc>
                  <a:txBody>
                    <a:bodyPr/>
                    <a:lstStyle/>
                    <a:p>
                      <a:r>
                        <a:rPr lang="en-US" sz="1800" dirty="0" smtClean="0">
                          <a:solidFill>
                            <a:schemeClr val="tx2">
                              <a:lumMod val="50000"/>
                            </a:schemeClr>
                          </a:solidFill>
                        </a:rPr>
                        <a:t>Query C</a:t>
                      </a:r>
                      <a:endParaRPr lang="en-US" sz="1800" dirty="0">
                        <a:solidFill>
                          <a:schemeClr val="tx2">
                            <a:lumMod val="50000"/>
                          </a:schemeClr>
                        </a:solidFill>
                      </a:endParaRPr>
                    </a:p>
                  </a:txBody>
                  <a:tcPr/>
                </a:tc>
              </a:tr>
            </a:tbl>
          </a:graphicData>
        </a:graphic>
      </p:graphicFrame>
      <p:sp>
        <p:nvSpPr>
          <p:cNvPr id="8" name="TextBox 7"/>
          <p:cNvSpPr txBox="1">
            <a:spLocks noChangeArrowheads="1"/>
          </p:cNvSpPr>
          <p:nvPr/>
        </p:nvSpPr>
        <p:spPr bwMode="auto">
          <a:xfrm>
            <a:off x="304800" y="25146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b="1">
                <a:solidFill>
                  <a:srgbClr val="FF0000"/>
                </a:solidFill>
              </a:rPr>
              <a:t>PST</a:t>
            </a:r>
          </a:p>
        </p:txBody>
      </p:sp>
      <p:sp>
        <p:nvSpPr>
          <p:cNvPr id="9" name="TextBox 8"/>
          <p:cNvSpPr txBox="1">
            <a:spLocks noChangeArrowheads="1"/>
          </p:cNvSpPr>
          <p:nvPr/>
        </p:nvSpPr>
        <p:spPr bwMode="auto">
          <a:xfrm>
            <a:off x="228600" y="46482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b="1">
                <a:solidFill>
                  <a:srgbClr val="FF0000"/>
                </a:solidFill>
              </a:rPr>
              <a:t>Zulu</a:t>
            </a:r>
          </a:p>
        </p:txBody>
      </p:sp>
      <p:cxnSp>
        <p:nvCxnSpPr>
          <p:cNvPr id="11" name="Straight Arrow Connector 10"/>
          <p:cNvCxnSpPr/>
          <p:nvPr/>
        </p:nvCxnSpPr>
        <p:spPr>
          <a:xfrm>
            <a:off x="3657600" y="3048000"/>
            <a:ext cx="2438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581400" y="3505200"/>
            <a:ext cx="2438400" cy="990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3543300" y="4000500"/>
            <a:ext cx="2590800" cy="2514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581400" y="3733800"/>
            <a:ext cx="2514600" cy="1524000"/>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581400" y="5105400"/>
            <a:ext cx="2438400" cy="609600"/>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581400" y="5943600"/>
            <a:ext cx="2514600" cy="228600"/>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p:txBody>
          <a:bodyPr/>
          <a:lstStyle/>
          <a:p>
            <a:r>
              <a:rPr lang="en-US" dirty="0" smtClean="0">
                <a:latin typeface="Bookman Old Style" pitchFamily="18" charset="0"/>
              </a:rPr>
              <a:t>Often Can’t Re-run </a:t>
            </a:r>
            <a:r>
              <a:rPr lang="en-US" dirty="0">
                <a:latin typeface="Bookman Old Style" pitchFamily="18" charset="0"/>
              </a:rPr>
              <a:t>E</a:t>
            </a:r>
            <a:r>
              <a:rPr lang="en-US" dirty="0" smtClean="0">
                <a:latin typeface="Bookman Old Style" pitchFamily="18" charset="0"/>
              </a:rPr>
              <a:t>xperiments</a:t>
            </a:r>
          </a:p>
        </p:txBody>
      </p:sp>
      <p:sp>
        <p:nvSpPr>
          <p:cNvPr id="250882" name="Content Placeholder 2"/>
          <p:cNvSpPr>
            <a:spLocks noGrp="1"/>
          </p:cNvSpPr>
          <p:nvPr>
            <p:ph sz="quarter" idx="1"/>
          </p:nvPr>
        </p:nvSpPr>
        <p:spPr>
          <a:xfrm>
            <a:off x="457200" y="1377950"/>
            <a:ext cx="8229600" cy="4778375"/>
          </a:xfrm>
        </p:spPr>
        <p:txBody>
          <a:bodyPr/>
          <a:lstStyle/>
          <a:p>
            <a:r>
              <a:rPr lang="en-US" smtClean="0"/>
              <a:t>Too many basis factors have changed over time… </a:t>
            </a:r>
          </a:p>
          <a:p>
            <a:pPr lvl="1"/>
            <a:r>
              <a:rPr lang="en-US" smtClean="0"/>
              <a:t>The underlying web contents (and therefore index and all associated behaviors) have turned over</a:t>
            </a:r>
          </a:p>
          <a:p>
            <a:pPr lvl="1"/>
            <a:r>
              <a:rPr lang="en-US" smtClean="0"/>
              <a:t>The cookies you based the first study on are all gone (or enough of them have changed/aged-out that within-cookies is no longer possible </a:t>
            </a:r>
          </a:p>
          <a:p>
            <a:pPr lvl="1"/>
            <a:r>
              <a:rPr lang="en-US" smtClean="0"/>
              <a:t>Logging system changes the kinds of behaviors that are logged </a:t>
            </a:r>
          </a:p>
          <a:p>
            <a:pPr lvl="1"/>
            <a:r>
              <a:rPr lang="en-US" smtClean="0"/>
              <a:t>Underlying interpretations of key metrics might have changed (e.g., re-scaling the values—what once was a 5.0 is now a 3.5) </a:t>
            </a:r>
          </a:p>
          <a:p>
            <a:pPr lvl="1"/>
            <a:r>
              <a:rPr lang="en-US" smtClean="0"/>
              <a:t>Policy changes may prevent certain kinds of data collection, retention or interpretation</a:t>
            </a:r>
          </a:p>
        </p:txBody>
      </p:sp>
      <p:sp>
        <p:nvSpPr>
          <p:cNvPr id="2508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E2D5861-D396-4558-AAD9-DDB95541109B}" type="slidenum">
              <a:rPr lang="en-US">
                <a:solidFill>
                  <a:schemeClr val="tx2"/>
                </a:solidFill>
              </a:rPr>
              <a:pPr defTabSz="912813" fontAlgn="base">
                <a:spcBef>
                  <a:spcPct val="0"/>
                </a:spcBef>
                <a:spcAft>
                  <a:spcPct val="0"/>
                </a:spcAft>
              </a:pPr>
              <a:t>137</a:t>
            </a:fld>
            <a:endParaRPr lang="en-US">
              <a:solidFill>
                <a:schemeClr val="tx2"/>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itle 1"/>
          <p:cNvSpPr>
            <a:spLocks noGrp="1"/>
          </p:cNvSpPr>
          <p:nvPr>
            <p:ph type="title"/>
          </p:nvPr>
        </p:nvSpPr>
        <p:spPr/>
        <p:txBody>
          <a:bodyPr/>
          <a:lstStyle/>
          <a:p>
            <a:r>
              <a:rPr lang="en-US" dirty="0" smtClean="0">
                <a:latin typeface="Bookman Old Style" pitchFamily="18" charset="0"/>
              </a:rPr>
              <a:t>Data Cleaning Summary</a:t>
            </a:r>
          </a:p>
        </p:txBody>
      </p:sp>
      <p:sp>
        <p:nvSpPr>
          <p:cNvPr id="3" name="Content Placeholder 2"/>
          <p:cNvSpPr>
            <a:spLocks noGrp="1"/>
          </p:cNvSpPr>
          <p:nvPr>
            <p:ph sz="quarter" idx="1"/>
          </p:nvPr>
        </p:nvSpPr>
        <p:spPr/>
        <p:txBody>
          <a:bodyPr/>
          <a:lstStyle/>
          <a:p>
            <a:r>
              <a:rPr lang="en-US" sz="2800" b="1" dirty="0" smtClean="0">
                <a:solidFill>
                  <a:srgbClr val="FF0000"/>
                </a:solidFill>
              </a:rPr>
              <a:t>C</a:t>
            </a:r>
            <a:r>
              <a:rPr lang="en-US" sz="2400" b="1" dirty="0" smtClean="0">
                <a:solidFill>
                  <a:srgbClr val="FF0000"/>
                </a:solidFill>
              </a:rPr>
              <a:t>AUTION</a:t>
            </a:r>
            <a:r>
              <a:rPr lang="en-US" sz="2800" dirty="0" smtClean="0">
                <a:solidFill>
                  <a:srgbClr val="FF0000"/>
                </a:solidFill>
              </a:rPr>
              <a:t>: </a:t>
            </a:r>
            <a:r>
              <a:rPr lang="en-US" sz="2800" dirty="0" smtClean="0"/>
              <a:t>Many, many potholes to fall into</a:t>
            </a:r>
          </a:p>
          <a:p>
            <a:r>
              <a:rPr lang="en-US" sz="2800" b="1" dirty="0" smtClean="0">
                <a:solidFill>
                  <a:srgbClr val="FF0000"/>
                </a:solidFill>
              </a:rPr>
              <a:t>Know</a:t>
            </a:r>
            <a:r>
              <a:rPr lang="en-US" sz="2800" dirty="0" smtClean="0"/>
              <a:t> what the purpose of your data cleaning is for</a:t>
            </a:r>
          </a:p>
          <a:p>
            <a:r>
              <a:rPr lang="en-US" sz="2800" b="1" dirty="0" smtClean="0">
                <a:solidFill>
                  <a:srgbClr val="FF0000"/>
                </a:solidFill>
              </a:rPr>
              <a:t>Maintain</a:t>
            </a:r>
            <a:r>
              <a:rPr lang="en-US" sz="2800" dirty="0" smtClean="0"/>
              <a:t> metadata </a:t>
            </a:r>
          </a:p>
          <a:p>
            <a:r>
              <a:rPr lang="en-US" sz="2800" b="1" dirty="0" smtClean="0">
                <a:solidFill>
                  <a:srgbClr val="FF0000"/>
                </a:solidFill>
              </a:rPr>
              <a:t>Beware</a:t>
            </a:r>
            <a:r>
              <a:rPr lang="en-US" sz="2800" dirty="0" smtClean="0"/>
              <a:t> of domain expertise failure</a:t>
            </a:r>
          </a:p>
          <a:p>
            <a:r>
              <a:rPr lang="en-US" sz="2800" b="1" dirty="0" smtClean="0">
                <a:solidFill>
                  <a:srgbClr val="FF0000"/>
                </a:solidFill>
              </a:rPr>
              <a:t>Ensure</a:t>
            </a:r>
            <a:r>
              <a:rPr lang="en-US" sz="2800" dirty="0" smtClean="0"/>
              <a:t> that the underlying data schema is what you think it is</a:t>
            </a:r>
          </a:p>
          <a:p>
            <a:endParaRPr lang="en-US" sz="2800" dirty="0" smtClean="0"/>
          </a:p>
          <a:p>
            <a:endParaRPr lang="en-US" sz="2400" dirty="0" smtClean="0"/>
          </a:p>
          <a:p>
            <a:pPr>
              <a:buFont typeface="Wingdings 3" pitchFamily="18" charset="2"/>
              <a:buNone/>
            </a:pPr>
            <a:r>
              <a:rPr lang="en-US" sz="2400" b="1" i="1" dirty="0" smtClean="0"/>
              <a:t>Transition: </a:t>
            </a:r>
            <a:r>
              <a:rPr lang="en-US" sz="2400" i="1" dirty="0" smtClean="0"/>
              <a:t>This sets us up to consider how we can use logs analysis more generally in the HCI community…</a:t>
            </a:r>
            <a:r>
              <a:rPr lang="en-US" sz="2800" i="1" dirty="0" smtClean="0"/>
              <a:t> </a:t>
            </a:r>
          </a:p>
          <a:p>
            <a:endParaRPr lang="en-US" sz="2800" dirty="0" smtClean="0"/>
          </a:p>
        </p:txBody>
      </p:sp>
      <p:sp>
        <p:nvSpPr>
          <p:cNvPr id="2519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C883DEEA-BB9D-44C4-80FB-C87CE6CEF7EA}" type="slidenum">
              <a:rPr lang="en-US">
                <a:solidFill>
                  <a:schemeClr val="tx2"/>
                </a:solidFill>
              </a:rPr>
              <a:pPr defTabSz="912813" fontAlgn="base">
                <a:spcBef>
                  <a:spcPct val="0"/>
                </a:spcBef>
                <a:spcAft>
                  <a:spcPct val="0"/>
                </a:spcAft>
              </a:pPr>
              <a:t>138</a:t>
            </a:fld>
            <a:endParaRPr lang="en-US">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fontAlgn="auto">
              <a:spcAft>
                <a:spcPts val="0"/>
              </a:spcAft>
              <a:defRPr/>
            </a:pPr>
            <a:r>
              <a:rPr lang="en-US" dirty="0" smtClean="0"/>
              <a:t>Section 3C: Log Analysis</a:t>
            </a:r>
            <a:br>
              <a:rPr lang="en-US" dirty="0" smtClean="0"/>
            </a:br>
            <a:r>
              <a:rPr lang="en-US" dirty="0" smtClean="0"/>
              <a:t>and the HCI Community</a:t>
            </a:r>
            <a:endParaRPr lang="en-US" dirty="0"/>
          </a:p>
        </p:txBody>
      </p:sp>
      <p:sp>
        <p:nvSpPr>
          <p:cNvPr id="3" name="Subtitle 2"/>
          <p:cNvSpPr>
            <a:spLocks noGrp="1"/>
          </p:cNvSpPr>
          <p:nvPr>
            <p:ph type="subTitle" idx="1"/>
          </p:nvPr>
        </p:nvSpPr>
        <p:spPr/>
        <p:txBody>
          <a:bodyPr>
            <a:normAutofit/>
          </a:bodyPr>
          <a:lstStyle/>
          <a:p>
            <a:pPr fontAlgn="auto">
              <a:spcAft>
                <a:spcPts val="0"/>
              </a:spcAft>
              <a:buFont typeface="Wingdings 3"/>
              <a:buNone/>
              <a:defRPr/>
            </a:pPr>
            <a:r>
              <a:rPr lang="en-US" dirty="0" smtClean="0"/>
              <a:t>All</a:t>
            </a:r>
            <a:endParaRPr lang="en-US" dirty="0"/>
          </a:p>
        </p:txBody>
      </p:sp>
      <p:sp>
        <p:nvSpPr>
          <p:cNvPr id="2529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D2D5A6A3-5C65-432E-AE27-59046852119C}" type="slidenum">
              <a:rPr lang="en-US">
                <a:solidFill>
                  <a:schemeClr val="tx2"/>
                </a:solidFill>
              </a:rPr>
              <a:pPr defTabSz="912813" fontAlgn="base">
                <a:spcBef>
                  <a:spcPct val="0"/>
                </a:spcBef>
                <a:spcAft>
                  <a:spcPct val="0"/>
                </a:spcAft>
              </a:pPr>
              <a:t>139</a:t>
            </a:fld>
            <a:endParaRPr lang="en-US">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smtClean="0">
                <a:latin typeface="Bookman Old Style" pitchFamily="18" charset="0"/>
              </a:rPr>
              <a:t>Kinds of User Data</a:t>
            </a:r>
          </a:p>
        </p:txBody>
      </p:sp>
      <p:graphicFrame>
        <p:nvGraphicFramePr>
          <p:cNvPr id="4" name="Content Placeholder 3"/>
          <p:cNvGraphicFramePr>
            <a:graphicFrameLocks noGrp="1"/>
          </p:cNvGraphicFramePr>
          <p:nvPr>
            <p:ph sz="quarter" idx="1"/>
          </p:nvPr>
        </p:nvGraphicFramePr>
        <p:xfrm>
          <a:off x="457200" y="1600200"/>
          <a:ext cx="5486400" cy="3388237"/>
        </p:xfrm>
        <a:graphic>
          <a:graphicData uri="http://schemas.openxmlformats.org/drawingml/2006/table">
            <a:tbl>
              <a:tblPr firstRow="1" bandRow="1">
                <a:tableStyleId>{5C22544A-7EE6-4342-B048-85BDC9FD1C3A}</a:tableStyleId>
              </a:tblPr>
              <a:tblGrid>
                <a:gridCol w="2743200"/>
                <a:gridCol w="2743200"/>
              </a:tblGrid>
              <a:tr h="370771">
                <a:tc>
                  <a:txBody>
                    <a:bodyPr/>
                    <a:lstStyle/>
                    <a:p>
                      <a:endParaRPr lang="en-US" sz="1800" dirty="0"/>
                    </a:p>
                  </a:txBody>
                  <a:tcPr marT="45711" marB="45711">
                    <a:noFill/>
                  </a:tcPr>
                </a:tc>
                <a:tc>
                  <a:txBody>
                    <a:bodyPr/>
                    <a:lstStyle/>
                    <a:p>
                      <a:pPr algn="ctr"/>
                      <a:r>
                        <a:rPr lang="en-US" sz="1800" dirty="0" smtClean="0"/>
                        <a:t>Observational</a:t>
                      </a:r>
                      <a:endParaRPr lang="en-US" sz="1800" dirty="0"/>
                    </a:p>
                  </a:txBody>
                  <a:tcPr marT="45711" marB="45711">
                    <a:solidFill>
                      <a:schemeClr val="accent6"/>
                    </a:solidFill>
                  </a:tcPr>
                </a:tc>
              </a:tr>
              <a:tr h="1188497">
                <a:tc>
                  <a:txBody>
                    <a:bodyPr/>
                    <a:lstStyle/>
                    <a:p>
                      <a:r>
                        <a:rPr lang="en-US" sz="1800" b="1" dirty="0" smtClean="0"/>
                        <a:t>User Studies</a:t>
                      </a:r>
                    </a:p>
                    <a:p>
                      <a:r>
                        <a:rPr lang="en-US" sz="1800" i="1" dirty="0" smtClean="0"/>
                        <a:t>Controlled interpretation of behavior</a:t>
                      </a:r>
                      <a:r>
                        <a:rPr lang="en-US" sz="1800" i="1" baseline="0" dirty="0" smtClean="0"/>
                        <a:t> with detailed instrumentation</a:t>
                      </a:r>
                      <a:endParaRPr lang="en-US" sz="1800" i="1" dirty="0"/>
                    </a:p>
                  </a:txBody>
                  <a:tcPr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t>In-lab behavior observations</a:t>
                      </a:r>
                      <a:endParaRPr lang="en-US" sz="1800" dirty="0" smtClean="0"/>
                    </a:p>
                  </a:txBody>
                  <a:tcPr marT="45711" marB="45711" anchor="ctr">
                    <a:solidFill>
                      <a:schemeClr val="accent4">
                        <a:lumMod val="60000"/>
                        <a:lumOff val="40000"/>
                      </a:schemeClr>
                    </a:solidFill>
                  </a:tcPr>
                </a:tc>
              </a:tr>
              <a:tr h="914229">
                <a:tc>
                  <a:txBody>
                    <a:bodyPr/>
                    <a:lstStyle/>
                    <a:p>
                      <a:r>
                        <a:rPr lang="en-US" sz="1800" b="1" dirty="0" smtClean="0"/>
                        <a:t>User Panels</a:t>
                      </a:r>
                    </a:p>
                    <a:p>
                      <a:r>
                        <a:rPr lang="en-US" sz="1800" i="1" dirty="0" smtClean="0"/>
                        <a:t>In</a:t>
                      </a:r>
                      <a:r>
                        <a:rPr lang="en-US" sz="1800" i="1" baseline="0" dirty="0" smtClean="0"/>
                        <a:t> the wild, real-world tasks, probe for detail</a:t>
                      </a:r>
                      <a:endParaRPr lang="en-US" sz="1800" i="1" dirty="0"/>
                    </a:p>
                  </a:txBody>
                  <a:tcPr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Ethnography, field studies, case reports</a:t>
                      </a:r>
                    </a:p>
                  </a:txBody>
                  <a:tcPr marT="45711" marB="45711" anchor="ctr">
                    <a:solidFill>
                      <a:schemeClr val="accent4">
                        <a:lumMod val="60000"/>
                        <a:lumOff val="40000"/>
                      </a:schemeClr>
                    </a:solidFill>
                  </a:tcPr>
                </a:tc>
              </a:tr>
              <a:tr h="914229">
                <a:tc>
                  <a:txBody>
                    <a:bodyPr/>
                    <a:lstStyle/>
                    <a:p>
                      <a:r>
                        <a:rPr lang="en-US" sz="1800" b="1" dirty="0" smtClean="0"/>
                        <a:t>Log Analysis</a:t>
                      </a:r>
                    </a:p>
                    <a:p>
                      <a:r>
                        <a:rPr lang="en-US" sz="1800" i="1" dirty="0" smtClean="0"/>
                        <a:t>No explicit feedback but lots of implicit feedback</a:t>
                      </a:r>
                    </a:p>
                  </a:txBody>
                  <a:tcPr marT="45711" marB="45711"/>
                </a:tc>
                <a:tc>
                  <a:txBody>
                    <a:bodyPr/>
                    <a:lstStyle/>
                    <a:p>
                      <a:pPr algn="ctr"/>
                      <a:r>
                        <a:rPr lang="en-US" sz="1800" dirty="0" smtClean="0"/>
                        <a:t>Behavioral log analysis</a:t>
                      </a:r>
                      <a:endParaRPr lang="en-US" sz="1800" dirty="0"/>
                    </a:p>
                  </a:txBody>
                  <a:tcPr marT="45711" marB="45711" anchor="ctr">
                    <a:solidFill>
                      <a:schemeClr val="accent4">
                        <a:lumMod val="60000"/>
                        <a:lumOff val="40000"/>
                      </a:schemeClr>
                    </a:solidFill>
                  </a:tcPr>
                </a:tc>
              </a:tr>
            </a:tbl>
          </a:graphicData>
        </a:graphic>
      </p:graphicFrame>
      <p:sp>
        <p:nvSpPr>
          <p:cNvPr id="430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9E5EDAA2-FD57-43D9-A2F6-C132058A9CAB}" type="slidenum">
              <a:rPr lang="en-US">
                <a:solidFill>
                  <a:schemeClr val="tx2"/>
                </a:solidFill>
              </a:rPr>
              <a:pPr defTabSz="912813" fontAlgn="base">
                <a:spcBef>
                  <a:spcPct val="0"/>
                </a:spcBef>
                <a:spcAft>
                  <a:spcPct val="0"/>
                </a:spcAft>
              </a:pPr>
              <a:t>14</a:t>
            </a:fld>
            <a:endParaRPr lang="en-US">
              <a:solidFill>
                <a:schemeClr val="tx2"/>
              </a:solidFill>
            </a:endParaRPr>
          </a:p>
        </p:txBody>
      </p:sp>
      <p:sp>
        <p:nvSpPr>
          <p:cNvPr id="7" name="TextBox 6"/>
          <p:cNvSpPr txBox="1"/>
          <p:nvPr/>
        </p:nvSpPr>
        <p:spPr>
          <a:xfrm>
            <a:off x="2438400" y="5410200"/>
            <a:ext cx="5443538" cy="461963"/>
          </a:xfrm>
          <a:prstGeom prst="rect">
            <a:avLst/>
          </a:prstGeom>
          <a:noFill/>
        </p:spPr>
        <p:txBody>
          <a:bodyPr wrap="none">
            <a:spAutoFit/>
          </a:bodyPr>
          <a:lstStyle/>
          <a:p>
            <a:pPr defTabSz="914391" fontAlgn="auto">
              <a:spcBef>
                <a:spcPts val="0"/>
              </a:spcBef>
              <a:spcAft>
                <a:spcPts val="0"/>
              </a:spcAft>
              <a:defRPr/>
            </a:pPr>
            <a:r>
              <a:rPr lang="en-US" sz="2400" dirty="0">
                <a:solidFill>
                  <a:schemeClr val="accent6">
                    <a:lumMod val="75000"/>
                  </a:schemeClr>
                </a:solidFill>
                <a:effectLst>
                  <a:outerShdw blurRad="50800" dist="38100" dir="2700000" algn="tl" rotWithShape="0">
                    <a:prstClr val="black">
                      <a:alpha val="40000"/>
                    </a:prstClr>
                  </a:outerShdw>
                </a:effectLst>
                <a:latin typeface="+mn-lt"/>
                <a:cs typeface="+mn-cs"/>
              </a:rPr>
              <a:t>Goal: Build an abstract picture of behavior</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p:txBody>
          <a:bodyPr/>
          <a:lstStyle/>
          <a:p>
            <a:r>
              <a:rPr lang="en-US" dirty="0" smtClean="0">
                <a:latin typeface="Bookman Old Style" pitchFamily="18" charset="0"/>
              </a:rPr>
              <a:t>Kinds of User Data</a:t>
            </a:r>
          </a:p>
        </p:txBody>
      </p:sp>
      <p:graphicFrame>
        <p:nvGraphicFramePr>
          <p:cNvPr id="4" name="Content Placeholder 3"/>
          <p:cNvGraphicFramePr>
            <a:graphicFrameLocks noGrp="1"/>
          </p:cNvGraphicFramePr>
          <p:nvPr>
            <p:ph sz="quarter" idx="1"/>
          </p:nvPr>
        </p:nvGraphicFramePr>
        <p:xfrm>
          <a:off x="457200" y="1600200"/>
          <a:ext cx="8229600" cy="3388237"/>
        </p:xfrm>
        <a:graphic>
          <a:graphicData uri="http://schemas.openxmlformats.org/drawingml/2006/table">
            <a:tbl>
              <a:tblPr firstRow="1" bandRow="1">
                <a:tableStyleId>{5C22544A-7EE6-4342-B048-85BDC9FD1C3A}</a:tableStyleId>
              </a:tblPr>
              <a:tblGrid>
                <a:gridCol w="2743200"/>
                <a:gridCol w="2743200"/>
                <a:gridCol w="2743200"/>
              </a:tblGrid>
              <a:tr h="370771">
                <a:tc>
                  <a:txBody>
                    <a:bodyPr/>
                    <a:lstStyle/>
                    <a:p>
                      <a:endParaRPr lang="en-US" sz="1800" dirty="0"/>
                    </a:p>
                  </a:txBody>
                  <a:tcPr marT="45711" marB="45711">
                    <a:noFill/>
                  </a:tcPr>
                </a:tc>
                <a:tc>
                  <a:txBody>
                    <a:bodyPr/>
                    <a:lstStyle/>
                    <a:p>
                      <a:pPr algn="ctr"/>
                      <a:r>
                        <a:rPr lang="en-US" sz="1800" dirty="0" smtClean="0"/>
                        <a:t>Observational</a:t>
                      </a:r>
                      <a:endParaRPr lang="en-US" sz="1800" dirty="0"/>
                    </a:p>
                  </a:txBody>
                  <a:tcPr marT="45711" marB="45711">
                    <a:solidFill>
                      <a:schemeClr val="accent6"/>
                    </a:solidFill>
                  </a:tcPr>
                </a:tc>
                <a:tc>
                  <a:txBody>
                    <a:bodyPr/>
                    <a:lstStyle/>
                    <a:p>
                      <a:pPr algn="ctr"/>
                      <a:r>
                        <a:rPr lang="en-US" sz="1800" dirty="0" smtClean="0"/>
                        <a:t>Experimental</a:t>
                      </a:r>
                      <a:endParaRPr lang="en-US" sz="1800" dirty="0"/>
                    </a:p>
                  </a:txBody>
                  <a:tcPr marT="45711" marB="45711"/>
                </a:tc>
              </a:tr>
              <a:tr h="1188497">
                <a:tc>
                  <a:txBody>
                    <a:bodyPr/>
                    <a:lstStyle/>
                    <a:p>
                      <a:r>
                        <a:rPr lang="en-US" sz="1800" b="1" dirty="0" smtClean="0"/>
                        <a:t>User Studies</a:t>
                      </a:r>
                    </a:p>
                    <a:p>
                      <a:r>
                        <a:rPr lang="en-US" sz="1800" i="1" dirty="0" smtClean="0"/>
                        <a:t>Controlled interpretation of behavior</a:t>
                      </a:r>
                      <a:r>
                        <a:rPr lang="en-US" sz="1800" i="1" baseline="0" dirty="0" smtClean="0"/>
                        <a:t> with detailed instrumentation</a:t>
                      </a:r>
                      <a:endParaRPr lang="en-US" sz="1800" i="1" dirty="0"/>
                    </a:p>
                  </a:txBody>
                  <a:tcPr marT="45711" marB="45711"/>
                </a:tc>
                <a:tc>
                  <a:txBody>
                    <a:bodyPr/>
                    <a:lstStyle/>
                    <a:p>
                      <a:pPr algn="ctr"/>
                      <a:r>
                        <a:rPr lang="en-US" sz="1800" baseline="0" dirty="0" smtClean="0"/>
                        <a:t>In-lab behavior observations</a:t>
                      </a:r>
                      <a:endParaRPr lang="en-US" sz="1800" dirty="0"/>
                    </a:p>
                  </a:txBody>
                  <a:tcPr marT="45711" marB="45711" anchor="ctr">
                    <a:solidFill>
                      <a:schemeClr val="accent6">
                        <a:lumMod val="40000"/>
                        <a:lumOff val="60000"/>
                      </a:schemeClr>
                    </a:solidFill>
                  </a:tcPr>
                </a:tc>
                <a:tc>
                  <a:txBody>
                    <a:bodyPr/>
                    <a:lstStyle/>
                    <a:p>
                      <a:pPr algn="ctr"/>
                      <a:r>
                        <a:rPr lang="en-US" sz="1800" dirty="0" smtClean="0"/>
                        <a:t>Controlled tasks, controlled systems, laboratory studies</a:t>
                      </a:r>
                      <a:endParaRPr lang="en-US" sz="1800" dirty="0"/>
                    </a:p>
                  </a:txBody>
                  <a:tcPr marT="45711" marB="45711" anchor="ctr"/>
                </a:tc>
              </a:tr>
              <a:tr h="914229">
                <a:tc>
                  <a:txBody>
                    <a:bodyPr/>
                    <a:lstStyle/>
                    <a:p>
                      <a:r>
                        <a:rPr lang="en-US" sz="1800" b="1" dirty="0" smtClean="0"/>
                        <a:t>User Groups</a:t>
                      </a:r>
                    </a:p>
                    <a:p>
                      <a:r>
                        <a:rPr lang="en-US" sz="1800" i="1" dirty="0" smtClean="0"/>
                        <a:t>In</a:t>
                      </a:r>
                      <a:r>
                        <a:rPr lang="en-US" sz="1800" i="1" baseline="0" dirty="0" smtClean="0"/>
                        <a:t> the wild, real-world tasks, probe for detail</a:t>
                      </a:r>
                      <a:endParaRPr lang="en-US" sz="1800" i="1" dirty="0"/>
                    </a:p>
                  </a:txBody>
                  <a:tcPr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Ethnography, field studies, case reports</a:t>
                      </a:r>
                    </a:p>
                  </a:txBody>
                  <a:tcPr marT="45711" marB="45711" anchor="c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Diary studies, critical incident surveys</a:t>
                      </a:r>
                    </a:p>
                  </a:txBody>
                  <a:tcPr marT="45711" marB="45711" anchor="ctr"/>
                </a:tc>
              </a:tr>
              <a:tr h="914229">
                <a:tc>
                  <a:txBody>
                    <a:bodyPr/>
                    <a:lstStyle/>
                    <a:p>
                      <a:r>
                        <a:rPr lang="en-US" sz="1800" b="1" dirty="0" smtClean="0"/>
                        <a:t>Log Analysis</a:t>
                      </a:r>
                    </a:p>
                    <a:p>
                      <a:r>
                        <a:rPr lang="en-US" sz="1800" i="1" dirty="0" smtClean="0"/>
                        <a:t>No explicit feedback but lots of implicit feedback</a:t>
                      </a:r>
                    </a:p>
                  </a:txBody>
                  <a:tcPr marT="45711" marB="45711"/>
                </a:tc>
                <a:tc>
                  <a:txBody>
                    <a:bodyPr/>
                    <a:lstStyle/>
                    <a:p>
                      <a:pPr algn="ctr"/>
                      <a:r>
                        <a:rPr lang="en-US" sz="1800" dirty="0" smtClean="0"/>
                        <a:t>Behavioral log analysis</a:t>
                      </a:r>
                      <a:endParaRPr lang="en-US" sz="1800" dirty="0"/>
                    </a:p>
                  </a:txBody>
                  <a:tcPr marT="45711" marB="45711" anchor="ctr">
                    <a:solidFill>
                      <a:schemeClr val="accent6">
                        <a:lumMod val="40000"/>
                        <a:lumOff val="60000"/>
                      </a:schemeClr>
                    </a:solidFill>
                  </a:tcPr>
                </a:tc>
                <a:tc>
                  <a:txBody>
                    <a:bodyPr/>
                    <a:lstStyle/>
                    <a:p>
                      <a:pPr algn="ctr"/>
                      <a:r>
                        <a:rPr lang="en-US" sz="1800" dirty="0" smtClean="0"/>
                        <a:t>A</a:t>
                      </a:r>
                      <a:r>
                        <a:rPr lang="en-US" sz="1800" baseline="0" dirty="0" smtClean="0"/>
                        <a:t>/B testing, interleaved results</a:t>
                      </a:r>
                      <a:endParaRPr lang="en-US" sz="1800" dirty="0"/>
                    </a:p>
                  </a:txBody>
                  <a:tcPr marT="45711" marB="45711" anchor="ctr"/>
                </a:tc>
              </a:tr>
            </a:tbl>
          </a:graphicData>
        </a:graphic>
      </p:graphicFrame>
      <p:sp>
        <p:nvSpPr>
          <p:cNvPr id="25500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9F00D99A-F10E-4EF6-AE49-07C444673744}" type="slidenum">
              <a:rPr lang="en-US">
                <a:solidFill>
                  <a:schemeClr val="tx2"/>
                </a:solidFill>
              </a:rPr>
              <a:pPr defTabSz="912813" fontAlgn="base">
                <a:spcBef>
                  <a:spcPct val="0"/>
                </a:spcBef>
                <a:spcAft>
                  <a:spcPct val="0"/>
                </a:spcAft>
              </a:pPr>
              <a:t>140</a:t>
            </a:fld>
            <a:endParaRPr lang="en-US">
              <a:solidFill>
                <a:schemeClr val="tx2"/>
              </a:solidFill>
            </a:endParaRPr>
          </a:p>
        </p:txBody>
      </p:sp>
      <p:sp>
        <p:nvSpPr>
          <p:cNvPr id="5" name="Rectangle 4"/>
          <p:cNvSpPr/>
          <p:nvPr/>
        </p:nvSpPr>
        <p:spPr>
          <a:xfrm>
            <a:off x="3200400" y="4114800"/>
            <a:ext cx="2667000" cy="838200"/>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91" fontAlgn="auto">
              <a:spcBef>
                <a:spcPts val="0"/>
              </a:spcBef>
              <a:spcAft>
                <a:spcPts val="0"/>
              </a:spcAft>
              <a:defRPr/>
            </a:pPr>
            <a:endParaRPr lang="en-US"/>
          </a:p>
        </p:txBody>
      </p:sp>
      <p:sp>
        <p:nvSpPr>
          <p:cNvPr id="6" name="Rectangle 5"/>
          <p:cNvSpPr/>
          <p:nvPr/>
        </p:nvSpPr>
        <p:spPr>
          <a:xfrm>
            <a:off x="5943600" y="4114800"/>
            <a:ext cx="2667000" cy="838200"/>
          </a:xfrm>
          <a:prstGeom prst="rect">
            <a:avLst/>
          </a:prstGeom>
          <a:no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91" fontAlgn="auto">
              <a:spcBef>
                <a:spcPts val="0"/>
              </a:spcBef>
              <a:spcAft>
                <a:spcPts val="0"/>
              </a:spcAft>
              <a:defRPr/>
            </a:pPr>
            <a:endParaRPr lang="en-US"/>
          </a:p>
        </p:txBody>
      </p:sp>
      <p:sp>
        <p:nvSpPr>
          <p:cNvPr id="7" name="TextBox 6"/>
          <p:cNvSpPr txBox="1"/>
          <p:nvPr/>
        </p:nvSpPr>
        <p:spPr>
          <a:xfrm>
            <a:off x="2438400" y="5410200"/>
            <a:ext cx="5487988" cy="466725"/>
          </a:xfrm>
          <a:prstGeom prst="rect">
            <a:avLst/>
          </a:prstGeom>
          <a:noFill/>
        </p:spPr>
        <p:txBody>
          <a:bodyPr wrap="none" lIns="91439" tIns="45719" rIns="91439" bIns="45719">
            <a:spAutoFit/>
          </a:bodyPr>
          <a:lstStyle/>
          <a:p>
            <a:pPr defTabSz="914391" fontAlgn="auto">
              <a:spcBef>
                <a:spcPts val="0"/>
              </a:spcBef>
              <a:spcAft>
                <a:spcPts val="0"/>
              </a:spcAft>
              <a:defRPr/>
            </a:pPr>
            <a:r>
              <a:rPr lang="en-US" sz="2400" dirty="0">
                <a:solidFill>
                  <a:srgbClr val="FF0000"/>
                </a:solidFill>
                <a:effectLst>
                  <a:outerShdw blurRad="50800" dist="38100" dir="2700000" algn="tl" rotWithShape="0">
                    <a:prstClr val="black">
                      <a:alpha val="40000"/>
                    </a:prstClr>
                  </a:outerShdw>
                </a:effectLst>
                <a:latin typeface="+mn-lt"/>
                <a:cs typeface="+mn-cs"/>
              </a:rPr>
              <a:t>Goal: Build an abstract picture of behavior</a:t>
            </a:r>
          </a:p>
        </p:txBody>
      </p:sp>
      <p:sp>
        <p:nvSpPr>
          <p:cNvPr id="8" name="TextBox 7"/>
          <p:cNvSpPr txBox="1"/>
          <p:nvPr/>
        </p:nvSpPr>
        <p:spPr>
          <a:xfrm>
            <a:off x="1981200" y="5867400"/>
            <a:ext cx="6700838" cy="466725"/>
          </a:xfrm>
          <a:prstGeom prst="rect">
            <a:avLst/>
          </a:prstGeom>
          <a:noFill/>
        </p:spPr>
        <p:txBody>
          <a:bodyPr wrap="none" lIns="91439" tIns="45719" rIns="91439" bIns="45719">
            <a:spAutoFit/>
          </a:bodyPr>
          <a:lstStyle/>
          <a:p>
            <a:pPr defTabSz="914391" fontAlgn="auto">
              <a:spcBef>
                <a:spcPts val="0"/>
              </a:spcBef>
              <a:spcAft>
                <a:spcPts val="0"/>
              </a:spcAft>
              <a:defRPr/>
            </a:pPr>
            <a:r>
              <a:rPr lang="en-US" sz="2400" dirty="0">
                <a:solidFill>
                  <a:srgbClr val="0070C0"/>
                </a:solidFill>
                <a:effectLst>
                  <a:outerShdw blurRad="50800" dist="38100" dir="2700000" algn="tl" rotWithShape="0">
                    <a:prstClr val="black">
                      <a:alpha val="40000"/>
                    </a:prstClr>
                  </a:outerShdw>
                </a:effectLst>
                <a:latin typeface="+mn-lt"/>
                <a:cs typeface="+mn-cs"/>
              </a:rPr>
              <a:t>Goal: Decide if one approach is better than another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Title 1"/>
          <p:cNvSpPr>
            <a:spLocks noGrp="1"/>
          </p:cNvSpPr>
          <p:nvPr>
            <p:ph type="title"/>
          </p:nvPr>
        </p:nvSpPr>
        <p:spPr/>
        <p:txBody>
          <a:bodyPr/>
          <a:lstStyle/>
          <a:p>
            <a:r>
              <a:rPr lang="en-US" dirty="0" smtClean="0">
                <a:latin typeface="Bookman Old Style" pitchFamily="18" charset="0"/>
              </a:rPr>
              <a:t>Discussion: Log Analysis and HCI</a:t>
            </a:r>
          </a:p>
        </p:txBody>
      </p:sp>
      <p:sp>
        <p:nvSpPr>
          <p:cNvPr id="256002" name="Content Placeholder 2"/>
          <p:cNvSpPr>
            <a:spLocks noGrp="1"/>
          </p:cNvSpPr>
          <p:nvPr>
            <p:ph sz="quarter" idx="1"/>
          </p:nvPr>
        </p:nvSpPr>
        <p:spPr/>
        <p:txBody>
          <a:bodyPr/>
          <a:lstStyle/>
          <a:p>
            <a:r>
              <a:rPr lang="en-US" dirty="0" smtClean="0"/>
              <a:t>Is log analysis relevant to HCI?</a:t>
            </a:r>
          </a:p>
          <a:p>
            <a:r>
              <a:rPr lang="en-US" dirty="0" smtClean="0"/>
              <a:t>How to present/review log analysis research</a:t>
            </a:r>
          </a:p>
          <a:p>
            <a:pPr lvl="1"/>
            <a:r>
              <a:rPr lang="en-US" dirty="0" smtClean="0"/>
              <a:t>Observational</a:t>
            </a:r>
          </a:p>
          <a:p>
            <a:pPr lvl="1"/>
            <a:r>
              <a:rPr lang="en-US" dirty="0" smtClean="0"/>
              <a:t>Experimental</a:t>
            </a:r>
          </a:p>
          <a:p>
            <a:r>
              <a:rPr lang="en-US" dirty="0" smtClean="0"/>
              <a:t>How to generate logs</a:t>
            </a:r>
          </a:p>
          <a:p>
            <a:r>
              <a:rPr lang="en-US" dirty="0" smtClean="0"/>
              <a:t>Sources of log data</a:t>
            </a:r>
          </a:p>
        </p:txBody>
      </p:sp>
      <p:sp>
        <p:nvSpPr>
          <p:cNvPr id="2560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8696594E-73E7-4F8A-B663-3F6AECFEFF6E}" type="slidenum">
              <a:rPr lang="en-US">
                <a:solidFill>
                  <a:schemeClr val="tx2"/>
                </a:solidFill>
              </a:rPr>
              <a:pPr defTabSz="912813" fontAlgn="base">
                <a:spcBef>
                  <a:spcPct val="0"/>
                </a:spcBef>
                <a:spcAft>
                  <a:spcPct val="0"/>
                </a:spcAft>
              </a:pPr>
              <a:t>141</a:t>
            </a:fld>
            <a:endParaRPr lang="en-US">
              <a:solidFill>
                <a:schemeClr val="tx2"/>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US" dirty="0" smtClean="0">
                <a:latin typeface="Bookman Old Style" pitchFamily="18" charset="0"/>
              </a:rPr>
              <a:t>Is Log Analysis Relevant to HCI?</a:t>
            </a:r>
          </a:p>
        </p:txBody>
      </p:sp>
      <p:sp>
        <p:nvSpPr>
          <p:cNvPr id="257026" name="Content Placeholder 2"/>
          <p:cNvSpPr>
            <a:spLocks noGrp="1"/>
          </p:cNvSpPr>
          <p:nvPr>
            <p:ph sz="quarter" idx="1"/>
          </p:nvPr>
        </p:nvSpPr>
        <p:spPr>
          <a:xfrm>
            <a:off x="457200" y="1348412"/>
            <a:ext cx="8382000" cy="4525963"/>
          </a:xfrm>
        </p:spPr>
        <p:txBody>
          <a:bodyPr/>
          <a:lstStyle/>
          <a:p>
            <a:r>
              <a:rPr lang="en-US" dirty="0" smtClean="0"/>
              <a:t>“Know thy user”</a:t>
            </a:r>
          </a:p>
          <a:p>
            <a:pPr lvl="1"/>
            <a:r>
              <a:rPr lang="en-US" i="1" dirty="0" smtClean="0"/>
              <a:t>In situ </a:t>
            </a:r>
            <a:r>
              <a:rPr lang="en-US" dirty="0" smtClean="0"/>
              <a:t>large-scale log provide unique insights</a:t>
            </a:r>
          </a:p>
          <a:p>
            <a:pPr lvl="1"/>
            <a:r>
              <a:rPr lang="en-US" dirty="0" smtClean="0"/>
              <a:t>Real behavior</a:t>
            </a:r>
          </a:p>
          <a:p>
            <a:r>
              <a:rPr lang="en-US" dirty="0" smtClean="0"/>
              <a:t>What kinds of things can we learn?</a:t>
            </a:r>
          </a:p>
          <a:p>
            <a:pPr lvl="1"/>
            <a:r>
              <a:rPr lang="en-US" dirty="0" smtClean="0"/>
              <a:t>Patterns of behavior (e.g., info seeking goals)</a:t>
            </a:r>
          </a:p>
          <a:p>
            <a:pPr lvl="1"/>
            <a:r>
              <a:rPr lang="en-US" dirty="0" smtClean="0"/>
              <a:t>Use of systems (e.g., how successful are people in using the </a:t>
            </a:r>
            <a:r>
              <a:rPr lang="en-US" dirty="0" err="1" smtClean="0"/>
              <a:t>currrent</a:t>
            </a:r>
            <a:r>
              <a:rPr lang="en-US" dirty="0" smtClean="0"/>
              <a:t> vs. new system)</a:t>
            </a:r>
          </a:p>
          <a:p>
            <a:pPr lvl="1"/>
            <a:r>
              <a:rPr lang="en-US" dirty="0" smtClean="0"/>
              <a:t>Experimental comparison of alternatives</a:t>
            </a:r>
          </a:p>
        </p:txBody>
      </p:sp>
      <p:sp>
        <p:nvSpPr>
          <p:cNvPr id="2570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E1162ADF-6170-4C1D-BC4A-E4A15127C29A}" type="slidenum">
              <a:rPr lang="en-US">
                <a:solidFill>
                  <a:schemeClr val="tx2"/>
                </a:solidFill>
              </a:rPr>
              <a:pPr defTabSz="912813" fontAlgn="base">
                <a:spcBef>
                  <a:spcPct val="0"/>
                </a:spcBef>
                <a:spcAft>
                  <a:spcPct val="0"/>
                </a:spcAft>
              </a:pPr>
              <a:t>142</a:t>
            </a:fld>
            <a:endParaRPr lang="en-US">
              <a:solidFill>
                <a:schemeClr val="tx2"/>
              </a:solidFill>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1"/>
          <p:cNvSpPr>
            <a:spLocks noGrp="1"/>
          </p:cNvSpPr>
          <p:nvPr>
            <p:ph type="title"/>
          </p:nvPr>
        </p:nvSpPr>
        <p:spPr/>
        <p:txBody>
          <a:bodyPr/>
          <a:lstStyle/>
          <a:p>
            <a:r>
              <a:rPr lang="en-US" dirty="0" smtClean="0">
                <a:latin typeface="Bookman Old Style" pitchFamily="18" charset="0"/>
              </a:rPr>
              <a:t>How to Present/Review Log Analysis</a:t>
            </a:r>
          </a:p>
        </p:txBody>
      </p:sp>
      <p:sp>
        <p:nvSpPr>
          <p:cNvPr id="258050" name="Content Placeholder 2"/>
          <p:cNvSpPr>
            <a:spLocks noGrp="1"/>
          </p:cNvSpPr>
          <p:nvPr>
            <p:ph sz="quarter" idx="1"/>
          </p:nvPr>
        </p:nvSpPr>
        <p:spPr/>
        <p:txBody>
          <a:bodyPr/>
          <a:lstStyle/>
          <a:p>
            <a:r>
              <a:rPr lang="en-US" dirty="0" smtClean="0"/>
              <a:t>Examples of successful log analysis papers</a:t>
            </a:r>
          </a:p>
          <a:p>
            <a:pPr lvl="1"/>
            <a:r>
              <a:rPr lang="en-US" dirty="0" smtClean="0"/>
              <a:t>Several published logs analysis of observational type </a:t>
            </a:r>
          </a:p>
          <a:p>
            <a:pPr lvl="1"/>
            <a:r>
              <a:rPr lang="en-US" dirty="0" smtClean="0"/>
              <a:t>But fewer published reports of the experimental type </a:t>
            </a:r>
          </a:p>
          <a:p>
            <a:r>
              <a:rPr lang="en-US" dirty="0" smtClean="0"/>
              <a:t>Determining if conclusions are valid</a:t>
            </a:r>
          </a:p>
          <a:p>
            <a:pPr lvl="1"/>
            <a:r>
              <a:rPr lang="en-US" dirty="0" smtClean="0"/>
              <a:t>Significance unlikely to be a problem</a:t>
            </a:r>
          </a:p>
          <a:p>
            <a:pPr lvl="1"/>
            <a:r>
              <a:rPr lang="en-US" dirty="0" smtClean="0"/>
              <a:t>Data cleanliness important</a:t>
            </a:r>
          </a:p>
          <a:p>
            <a:pPr lvl="1"/>
            <a:r>
              <a:rPr lang="en-US" dirty="0" smtClean="0"/>
              <a:t>Only draw supported claims (careful with intent)</a:t>
            </a:r>
          </a:p>
          <a:p>
            <a:pPr lvl="1"/>
            <a:endParaRPr lang="en-US" dirty="0" smtClean="0"/>
          </a:p>
        </p:txBody>
      </p:sp>
      <p:sp>
        <p:nvSpPr>
          <p:cNvPr id="2580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25704749-2FE1-46A3-8740-568432C6810D}" type="slidenum">
              <a:rPr lang="en-US">
                <a:solidFill>
                  <a:schemeClr val="tx2"/>
                </a:solidFill>
              </a:rPr>
              <a:pPr defTabSz="912813" fontAlgn="base">
                <a:spcBef>
                  <a:spcPct val="0"/>
                </a:spcBef>
                <a:spcAft>
                  <a:spcPct val="0"/>
                </a:spcAft>
              </a:pPr>
              <a:t>143</a:t>
            </a:fld>
            <a:endParaRPr lang="en-US">
              <a:solidFill>
                <a:schemeClr val="tx2"/>
              </a:solidFill>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Title 1"/>
          <p:cNvSpPr>
            <a:spLocks noGrp="1"/>
          </p:cNvSpPr>
          <p:nvPr>
            <p:ph type="title"/>
          </p:nvPr>
        </p:nvSpPr>
        <p:spPr/>
        <p:txBody>
          <a:bodyPr/>
          <a:lstStyle/>
          <a:p>
            <a:r>
              <a:rPr lang="en-US" dirty="0" smtClean="0">
                <a:latin typeface="Bookman Old Style" pitchFamily="18" charset="0"/>
              </a:rPr>
              <a:t>References</a:t>
            </a:r>
          </a:p>
        </p:txBody>
      </p:sp>
      <p:sp>
        <p:nvSpPr>
          <p:cNvPr id="3" name="Content Placeholder 2"/>
          <p:cNvSpPr>
            <a:spLocks noGrp="1"/>
          </p:cNvSpPr>
          <p:nvPr>
            <p:ph sz="quarter" idx="1"/>
          </p:nvPr>
        </p:nvSpPr>
        <p:spPr>
          <a:xfrm>
            <a:off x="471077" y="1205948"/>
            <a:ext cx="8362123" cy="5638800"/>
          </a:xfrm>
        </p:spPr>
        <p:txBody>
          <a:bodyPr>
            <a:normAutofit/>
          </a:bodyPr>
          <a:lstStyle/>
          <a:p>
            <a:pPr marL="274320" indent="-274320" fontAlgn="auto">
              <a:spcAft>
                <a:spcPts val="0"/>
              </a:spcAft>
              <a:buFont typeface="Wingdings 3"/>
              <a:buChar char=""/>
              <a:defRPr/>
            </a:pPr>
            <a:r>
              <a:rPr lang="en-US" sz="1600" dirty="0" smtClean="0"/>
              <a:t>Adar, E. ,  Teevan, J. and </a:t>
            </a:r>
            <a:r>
              <a:rPr lang="en-US" sz="1600" dirty="0"/>
              <a:t>Dumais, S. T. </a:t>
            </a:r>
            <a:r>
              <a:rPr lang="en-US" sz="1600" dirty="0" smtClean="0"/>
              <a:t>(2008). Large scale </a:t>
            </a:r>
            <a:r>
              <a:rPr lang="en-US" sz="1600" dirty="0"/>
              <a:t>a</a:t>
            </a:r>
            <a:r>
              <a:rPr lang="en-US" sz="1600" dirty="0" smtClean="0"/>
              <a:t>nalysis of Web </a:t>
            </a:r>
            <a:r>
              <a:rPr lang="en-US" sz="1600" dirty="0" err="1"/>
              <a:t>r</a:t>
            </a:r>
            <a:r>
              <a:rPr lang="en-US" sz="1600" dirty="0" err="1" smtClean="0"/>
              <a:t>evisitation</a:t>
            </a:r>
            <a:r>
              <a:rPr lang="en-US" sz="1600" dirty="0" smtClean="0"/>
              <a:t> </a:t>
            </a:r>
            <a:r>
              <a:rPr lang="en-US" sz="1600" dirty="0"/>
              <a:t>p</a:t>
            </a:r>
            <a:r>
              <a:rPr lang="en-US" sz="1600" dirty="0" smtClean="0"/>
              <a:t>atterns. In Proceedings CHI '08, 1197-1206.</a:t>
            </a:r>
          </a:p>
          <a:p>
            <a:pPr marL="274320" indent="-274320" fontAlgn="auto">
              <a:spcAft>
                <a:spcPts val="0"/>
              </a:spcAft>
              <a:buFont typeface="Wingdings 3"/>
              <a:buChar char=""/>
              <a:defRPr/>
            </a:pPr>
            <a:r>
              <a:rPr lang="en-US" sz="1600" dirty="0" smtClean="0"/>
              <a:t>Akers, D., Simpson, M., </a:t>
            </a:r>
            <a:r>
              <a:rPr lang="en-US" sz="1600" dirty="0" err="1" smtClean="0"/>
              <a:t>Wingorad</a:t>
            </a:r>
            <a:r>
              <a:rPr lang="en-US" sz="1600" dirty="0" smtClean="0"/>
              <a:t>, T. and Jeffries, R.  (2009) Undo and erase </a:t>
            </a:r>
            <a:r>
              <a:rPr lang="en-US" sz="1600" dirty="0"/>
              <a:t>e</a:t>
            </a:r>
            <a:r>
              <a:rPr lang="en-US" sz="1600" dirty="0" smtClean="0"/>
              <a:t>vents as </a:t>
            </a:r>
            <a:r>
              <a:rPr lang="en-US" sz="1600" dirty="0"/>
              <a:t>i</a:t>
            </a:r>
            <a:r>
              <a:rPr lang="en-US" sz="1600" dirty="0" smtClean="0"/>
              <a:t>ndicators of </a:t>
            </a:r>
            <a:r>
              <a:rPr lang="en-US" sz="1600" dirty="0"/>
              <a:t>u</a:t>
            </a:r>
            <a:r>
              <a:rPr lang="en-US" sz="1600" dirty="0" smtClean="0"/>
              <a:t>sability </a:t>
            </a:r>
            <a:r>
              <a:rPr lang="en-US" sz="1600" dirty="0"/>
              <a:t>p</a:t>
            </a:r>
            <a:r>
              <a:rPr lang="en-US" sz="1600" dirty="0" smtClean="0"/>
              <a:t>roblems.  In Proceedings </a:t>
            </a:r>
            <a:r>
              <a:rPr lang="en-US" sz="1600" dirty="0"/>
              <a:t>o</a:t>
            </a:r>
            <a:r>
              <a:rPr lang="en-US" sz="1600" dirty="0" smtClean="0"/>
              <a:t>f CHI ’09, 659-668. </a:t>
            </a:r>
          </a:p>
          <a:p>
            <a:pPr marL="274320" indent="-274320" fontAlgn="auto">
              <a:spcAft>
                <a:spcPts val="0"/>
              </a:spcAft>
              <a:buFont typeface="Wingdings 3"/>
              <a:buChar char=""/>
              <a:defRPr/>
            </a:pPr>
            <a:r>
              <a:rPr lang="en-US" sz="1600" dirty="0" err="1" smtClean="0"/>
              <a:t>Beitzel</a:t>
            </a:r>
            <a:r>
              <a:rPr lang="en-US" sz="1600" dirty="0" smtClean="0"/>
              <a:t>, S. M., Jensen, E. C., </a:t>
            </a:r>
            <a:r>
              <a:rPr lang="en-US" sz="1600" dirty="0" err="1" smtClean="0"/>
              <a:t>Chowdhury</a:t>
            </a:r>
            <a:r>
              <a:rPr lang="en-US" sz="1600" dirty="0" smtClean="0"/>
              <a:t>, A., Grossman, D. and </a:t>
            </a:r>
            <a:r>
              <a:rPr lang="en-US" sz="1600" dirty="0" err="1" smtClean="0"/>
              <a:t>Frieder</a:t>
            </a:r>
            <a:r>
              <a:rPr lang="en-US" sz="1600" dirty="0" smtClean="0"/>
              <a:t>, O. (2004). Hourly analysis of a very large topically categorized Web query log.  In Proceeding of SIGIR ’04, 321-328.</a:t>
            </a:r>
          </a:p>
          <a:p>
            <a:pPr marL="274320" indent="-274320" fontAlgn="auto">
              <a:spcAft>
                <a:spcPts val="0"/>
              </a:spcAft>
              <a:buFont typeface="Wingdings 3"/>
              <a:buChar char=""/>
              <a:defRPr/>
            </a:pPr>
            <a:r>
              <a:rPr lang="en-US" sz="1600" dirty="0" err="1" smtClean="0"/>
              <a:t>Broder</a:t>
            </a:r>
            <a:r>
              <a:rPr lang="en-US" sz="1600" dirty="0" smtClean="0"/>
              <a:t>, A. (2002).  A Taxonomy of Web Search. SIGIR Forum, 36(2), Fall 2002.</a:t>
            </a:r>
          </a:p>
          <a:p>
            <a:pPr marL="274320" indent="-274320" fontAlgn="auto">
              <a:spcAft>
                <a:spcPts val="0"/>
              </a:spcAft>
              <a:buFont typeface="Wingdings 3"/>
              <a:buChar char=""/>
              <a:defRPr/>
            </a:pPr>
            <a:r>
              <a:rPr lang="en-US" sz="1600" dirty="0" err="1" smtClean="0"/>
              <a:t>Cutrell</a:t>
            </a:r>
            <a:r>
              <a:rPr lang="en-US" sz="1600" dirty="0" smtClean="0"/>
              <a:t>, E., Robbins, D.C., Dumais, S.T. and </a:t>
            </a:r>
            <a:r>
              <a:rPr lang="en-US" sz="1600" dirty="0" err="1" smtClean="0"/>
              <a:t>Sarin</a:t>
            </a:r>
            <a:r>
              <a:rPr lang="en-US" sz="1600" dirty="0" smtClean="0"/>
              <a:t>, R. (2006). Fast, Flexible Filtering with </a:t>
            </a:r>
            <a:r>
              <a:rPr lang="en-US" sz="1600" dirty="0" err="1" smtClean="0"/>
              <a:t>Phlat</a:t>
            </a:r>
            <a:r>
              <a:rPr lang="en-US" sz="1600" dirty="0" smtClean="0"/>
              <a:t>: Personal search and organization </a:t>
            </a:r>
            <a:r>
              <a:rPr lang="en-US" sz="1600" dirty="0"/>
              <a:t>m</a:t>
            </a:r>
            <a:r>
              <a:rPr lang="en-US" sz="1600" dirty="0" smtClean="0"/>
              <a:t>ade </a:t>
            </a:r>
            <a:r>
              <a:rPr lang="en-US" sz="1600" dirty="0"/>
              <a:t>e</a:t>
            </a:r>
            <a:r>
              <a:rPr lang="en-US" sz="1600" dirty="0" smtClean="0"/>
              <a:t>asy. In Proceedings of CHI ’06, 261-270.</a:t>
            </a:r>
          </a:p>
          <a:p>
            <a:pPr marL="274320" indent="-274320" fontAlgn="auto">
              <a:spcAft>
                <a:spcPts val="0"/>
              </a:spcAft>
              <a:buFont typeface="Wingdings 3"/>
              <a:buChar char=""/>
              <a:defRPr/>
            </a:pPr>
            <a:r>
              <a:rPr lang="en-US" sz="1600" dirty="0" smtClean="0"/>
              <a:t>Dagon, D. (2005). Botnet detection and response: The network is the infection. In OARC Workshop 2005.</a:t>
            </a:r>
          </a:p>
          <a:p>
            <a:pPr marL="274320" indent="-274320" fontAlgn="auto">
              <a:spcAft>
                <a:spcPts val="0"/>
              </a:spcAft>
              <a:buFont typeface="Wingdings 3"/>
              <a:buChar char=""/>
              <a:defRPr/>
            </a:pPr>
            <a:r>
              <a:rPr lang="en-US" sz="1600" dirty="0" err="1" smtClean="0"/>
              <a:t>Dasu</a:t>
            </a:r>
            <a:r>
              <a:rPr lang="en-US" sz="1600" dirty="0" smtClean="0"/>
              <a:t>, T. and Johnson, T. (2004), Exploratory Data Mining and Data Cleaning, 2004.</a:t>
            </a:r>
          </a:p>
          <a:p>
            <a:pPr marL="274320" indent="-274320" fontAlgn="auto">
              <a:spcAft>
                <a:spcPts val="0"/>
              </a:spcAft>
              <a:buFont typeface="Wingdings 3"/>
              <a:buChar char=""/>
              <a:defRPr/>
            </a:pPr>
            <a:r>
              <a:rPr lang="en-US" sz="1600" dirty="0"/>
              <a:t>Dumais,  S. T., </a:t>
            </a:r>
            <a:r>
              <a:rPr lang="en-US" sz="1600" dirty="0" err="1" smtClean="0"/>
              <a:t>Cutrell</a:t>
            </a:r>
            <a:r>
              <a:rPr lang="en-US" sz="1600" dirty="0"/>
              <a:t>, E., </a:t>
            </a:r>
            <a:r>
              <a:rPr lang="en-US" sz="1600" dirty="0" smtClean="0"/>
              <a:t>Cadiz</a:t>
            </a:r>
            <a:r>
              <a:rPr lang="en-US" sz="1600" dirty="0"/>
              <a:t>, J. J</a:t>
            </a:r>
            <a:r>
              <a:rPr lang="en-US" sz="1600" dirty="0" smtClean="0"/>
              <a:t>., </a:t>
            </a:r>
            <a:r>
              <a:rPr lang="en-US" sz="1600" dirty="0" err="1" smtClean="0"/>
              <a:t>Jancke</a:t>
            </a:r>
            <a:r>
              <a:rPr lang="en-US" sz="1600" dirty="0"/>
              <a:t>, G</a:t>
            </a:r>
            <a:r>
              <a:rPr lang="en-US" sz="1600" dirty="0" smtClean="0"/>
              <a:t>., </a:t>
            </a:r>
            <a:r>
              <a:rPr lang="en-US" sz="1600" dirty="0" err="1" smtClean="0"/>
              <a:t>Sarin</a:t>
            </a:r>
            <a:r>
              <a:rPr lang="en-US" sz="1600" dirty="0" smtClean="0"/>
              <a:t>, </a:t>
            </a:r>
            <a:r>
              <a:rPr lang="en-US" sz="1600" dirty="0"/>
              <a:t>R.</a:t>
            </a:r>
            <a:r>
              <a:rPr lang="en-US" sz="1600" dirty="0" smtClean="0"/>
              <a:t> </a:t>
            </a:r>
            <a:r>
              <a:rPr lang="en-US" sz="1600" dirty="0"/>
              <a:t>and D. C. Robbins (2003). Stuff I've Seen: A system for personal information retrieval and re-use.  In Proceedings of </a:t>
            </a:r>
            <a:r>
              <a:rPr lang="en-US" sz="1600" dirty="0" smtClean="0"/>
              <a:t>SIGIR ’03, 72-79.</a:t>
            </a:r>
            <a:endParaRPr lang="en-US" sz="1600" dirty="0"/>
          </a:p>
          <a:p>
            <a:pPr marL="274320" indent="-274320" fontAlgn="auto">
              <a:spcAft>
                <a:spcPts val="0"/>
              </a:spcAft>
              <a:buFont typeface="Wingdings 3"/>
              <a:buChar char=""/>
              <a:defRPr/>
            </a:pPr>
            <a:r>
              <a:rPr lang="en-US" sz="1600" dirty="0" err="1" smtClean="0"/>
              <a:t>Fetterly</a:t>
            </a:r>
            <a:r>
              <a:rPr lang="en-US" sz="1600" dirty="0" smtClean="0"/>
              <a:t>, D., </a:t>
            </a:r>
            <a:r>
              <a:rPr lang="en-US" sz="1600" dirty="0" err="1" smtClean="0"/>
              <a:t>Manasse</a:t>
            </a:r>
            <a:r>
              <a:rPr lang="en-US" sz="1600" dirty="0"/>
              <a:t>, M. </a:t>
            </a:r>
            <a:r>
              <a:rPr lang="en-US" sz="1600" dirty="0" smtClean="0"/>
              <a:t>and Najork, </a:t>
            </a:r>
            <a:r>
              <a:rPr lang="en-US" sz="1600" dirty="0"/>
              <a:t>M. </a:t>
            </a:r>
            <a:r>
              <a:rPr lang="en-US" sz="1600" dirty="0" smtClean="0"/>
              <a:t>(2004).  Spam, damn </a:t>
            </a:r>
            <a:r>
              <a:rPr lang="en-US" sz="1600" dirty="0"/>
              <a:t>s</a:t>
            </a:r>
            <a:r>
              <a:rPr lang="en-US" sz="1600" dirty="0" smtClean="0"/>
              <a:t>pam, and statistics: Using statistical analysis to locate spam web pages. 7th Int’l Workshop on the Web and Databases, June 2004.</a:t>
            </a:r>
          </a:p>
          <a:p>
            <a:pPr marL="274320" indent="-274320" fontAlgn="auto">
              <a:spcAft>
                <a:spcPts val="0"/>
              </a:spcAft>
              <a:buFont typeface="Wingdings 3"/>
              <a:buChar char=""/>
              <a:defRPr/>
            </a:pPr>
            <a:endParaRPr lang="en-US" sz="1600" dirty="0" smtClean="0"/>
          </a:p>
          <a:p>
            <a:pPr marL="274320" indent="-274320" fontAlgn="auto">
              <a:spcAft>
                <a:spcPts val="0"/>
              </a:spcAft>
              <a:buFont typeface="Wingdings 3"/>
              <a:buChar char=""/>
              <a:defRPr/>
            </a:pPr>
            <a:endParaRPr lang="en-US" sz="1600" dirty="0"/>
          </a:p>
        </p:txBody>
      </p:sp>
      <p:sp>
        <p:nvSpPr>
          <p:cNvPr id="2590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F3415BE-3A40-4732-A8D6-4431A01A5FD7}" type="slidenum">
              <a:rPr lang="en-US">
                <a:solidFill>
                  <a:schemeClr val="tx2"/>
                </a:solidFill>
              </a:rPr>
              <a:pPr defTabSz="912813" fontAlgn="base">
                <a:spcBef>
                  <a:spcPct val="0"/>
                </a:spcBef>
                <a:spcAft>
                  <a:spcPct val="0"/>
                </a:spcAft>
              </a:pPr>
              <a:t>144</a:t>
            </a:fld>
            <a:endParaRPr lang="en-US">
              <a:solidFill>
                <a:schemeClr val="tx2"/>
              </a:solidFill>
            </a:endParaRP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itle 1"/>
          <p:cNvSpPr>
            <a:spLocks noGrp="1"/>
          </p:cNvSpPr>
          <p:nvPr>
            <p:ph type="title"/>
          </p:nvPr>
        </p:nvSpPr>
        <p:spPr/>
        <p:txBody>
          <a:bodyPr/>
          <a:lstStyle/>
          <a:p>
            <a:r>
              <a:rPr lang="en-US" dirty="0">
                <a:latin typeface="Bookman Old Style" pitchFamily="18" charset="0"/>
              </a:rPr>
              <a:t>References</a:t>
            </a:r>
            <a:endParaRPr lang="en-US" dirty="0" smtClean="0">
              <a:latin typeface="Bookman Old Style" pitchFamily="18" charset="0"/>
            </a:endParaRPr>
          </a:p>
        </p:txBody>
      </p:sp>
      <p:sp>
        <p:nvSpPr>
          <p:cNvPr id="261122" name="Content Placeholder 2"/>
          <p:cNvSpPr>
            <a:spLocks noGrp="1"/>
          </p:cNvSpPr>
          <p:nvPr>
            <p:ph sz="quarter" idx="1"/>
          </p:nvPr>
        </p:nvSpPr>
        <p:spPr/>
        <p:txBody>
          <a:bodyPr/>
          <a:lstStyle/>
          <a:p>
            <a:pPr marL="274320" indent="-274320" fontAlgn="auto">
              <a:spcAft>
                <a:spcPts val="0"/>
              </a:spcAft>
              <a:buFont typeface="Wingdings 3"/>
              <a:buChar char=""/>
              <a:defRPr/>
            </a:pPr>
            <a:r>
              <a:rPr lang="en-US" sz="1600" dirty="0"/>
              <a:t>Fox, S. , </a:t>
            </a:r>
            <a:r>
              <a:rPr lang="en-US" sz="1600" dirty="0" err="1"/>
              <a:t>Karnawat</a:t>
            </a:r>
            <a:r>
              <a:rPr lang="en-US" sz="1600" dirty="0"/>
              <a:t>, K. </a:t>
            </a:r>
            <a:r>
              <a:rPr lang="en-US" sz="1600" dirty="0" err="1"/>
              <a:t>Mydland</a:t>
            </a:r>
            <a:r>
              <a:rPr lang="en-US" sz="1600" dirty="0"/>
              <a:t>, M., Dumais, S. T. and </a:t>
            </a:r>
            <a:r>
              <a:rPr lang="en-US" sz="1600" dirty="0" err="1"/>
              <a:t>White,T</a:t>
            </a:r>
            <a:r>
              <a:rPr lang="en-US" sz="1600" dirty="0"/>
              <a:t>. (2005). Evaluating implicit measures to improve Web search.  ACM:TOIS, 23(2), 147-168.</a:t>
            </a:r>
          </a:p>
          <a:p>
            <a:pPr marL="274320" indent="-274320" fontAlgn="auto">
              <a:spcAft>
                <a:spcPts val="0"/>
              </a:spcAft>
              <a:buFont typeface="Wingdings 3"/>
              <a:buChar char=""/>
              <a:defRPr/>
            </a:pPr>
            <a:r>
              <a:rPr lang="en-US" sz="1600" dirty="0" smtClean="0"/>
              <a:t>Jansen</a:t>
            </a:r>
            <a:r>
              <a:rPr lang="en-US" sz="1600" dirty="0"/>
              <a:t>, B. J., Spink, A., Bateman, J. and </a:t>
            </a:r>
            <a:r>
              <a:rPr lang="en-US" sz="1600" dirty="0" err="1"/>
              <a:t>Saracevic</a:t>
            </a:r>
            <a:r>
              <a:rPr lang="en-US" sz="1600" dirty="0"/>
              <a:t>, T. (1998). Real life information retrieval: A study of user queries on the web. SIGIR Forum, 32(1), 5 -17.</a:t>
            </a:r>
          </a:p>
          <a:p>
            <a:pPr marL="274320" indent="-274320" fontAlgn="auto">
              <a:spcAft>
                <a:spcPts val="0"/>
              </a:spcAft>
              <a:buFont typeface="Wingdings 3"/>
              <a:buChar char=""/>
              <a:defRPr/>
            </a:pPr>
            <a:r>
              <a:rPr lang="en-US" sz="1600" dirty="0" err="1" smtClean="0"/>
              <a:t>Joachims</a:t>
            </a:r>
            <a:r>
              <a:rPr lang="en-US" sz="1600" dirty="0"/>
              <a:t>, T</a:t>
            </a:r>
            <a:r>
              <a:rPr lang="en-US" sz="1600" dirty="0" smtClean="0"/>
              <a:t>. (2002).  </a:t>
            </a:r>
            <a:r>
              <a:rPr lang="en-US" sz="1600" dirty="0"/>
              <a:t>Optimizing </a:t>
            </a:r>
            <a:r>
              <a:rPr lang="en-US" sz="1600" dirty="0" smtClean="0"/>
              <a:t>search engines using </a:t>
            </a:r>
            <a:r>
              <a:rPr lang="en-US" sz="1600" dirty="0" err="1"/>
              <a:t>c</a:t>
            </a:r>
            <a:r>
              <a:rPr lang="en-US" sz="1600" dirty="0" err="1" smtClean="0"/>
              <a:t>lickthrough</a:t>
            </a:r>
            <a:r>
              <a:rPr lang="en-US" sz="1600" dirty="0" smtClean="0"/>
              <a:t> data.  In </a:t>
            </a:r>
            <a:r>
              <a:rPr lang="en-US" sz="1600" dirty="0"/>
              <a:t>Proceedings of </a:t>
            </a:r>
            <a:r>
              <a:rPr lang="en-US" sz="1600" dirty="0" smtClean="0"/>
              <a:t>KDD ’02. 133-142.</a:t>
            </a:r>
            <a:endParaRPr lang="en-US" sz="1600" dirty="0"/>
          </a:p>
          <a:p>
            <a:pPr marL="274320" indent="-274320" fontAlgn="auto">
              <a:spcAft>
                <a:spcPts val="0"/>
              </a:spcAft>
              <a:buFont typeface="Wingdings 3"/>
              <a:buChar char=""/>
              <a:defRPr/>
            </a:pPr>
            <a:r>
              <a:rPr lang="en-US" sz="1600" dirty="0" err="1" smtClean="0"/>
              <a:t>Kohavi</a:t>
            </a:r>
            <a:r>
              <a:rPr lang="en-US" sz="1600" dirty="0"/>
              <a:t>, R., </a:t>
            </a:r>
            <a:r>
              <a:rPr lang="en-US" sz="1600" dirty="0" err="1"/>
              <a:t>Longbotham</a:t>
            </a:r>
            <a:r>
              <a:rPr lang="en-US" sz="1600" dirty="0"/>
              <a:t>, R., </a:t>
            </a:r>
            <a:r>
              <a:rPr lang="en-US" sz="1600" dirty="0" err="1"/>
              <a:t>Sommerfield</a:t>
            </a:r>
            <a:r>
              <a:rPr lang="en-US" sz="1600" dirty="0"/>
              <a:t>, D</a:t>
            </a:r>
            <a:r>
              <a:rPr lang="en-US" sz="1600" dirty="0" smtClean="0"/>
              <a:t>. and  </a:t>
            </a:r>
            <a:r>
              <a:rPr lang="en-US" sz="1600" dirty="0" err="1"/>
              <a:t>Henne</a:t>
            </a:r>
            <a:r>
              <a:rPr lang="en-US" sz="1600" dirty="0"/>
              <a:t>, R. M., </a:t>
            </a:r>
            <a:r>
              <a:rPr lang="en-US" sz="1600" dirty="0" smtClean="0"/>
              <a:t>(2009).  Controlled experiments </a:t>
            </a:r>
            <a:r>
              <a:rPr lang="en-US" sz="1600" dirty="0"/>
              <a:t>on the Web: Survey and </a:t>
            </a:r>
            <a:r>
              <a:rPr lang="en-US" sz="1600" dirty="0" smtClean="0"/>
              <a:t>practical guide.   Data </a:t>
            </a:r>
            <a:r>
              <a:rPr lang="en-US" sz="1600" dirty="0"/>
              <a:t>Mining and Knowledge </a:t>
            </a:r>
            <a:r>
              <a:rPr lang="en-US" sz="1600" dirty="0" smtClean="0"/>
              <a:t>Discovery, 18(1</a:t>
            </a:r>
            <a:r>
              <a:rPr lang="en-US" sz="1600" dirty="0"/>
              <a:t>), </a:t>
            </a:r>
            <a:r>
              <a:rPr lang="en-US" sz="1600" dirty="0" smtClean="0"/>
              <a:t>140-181.</a:t>
            </a:r>
            <a:endParaRPr lang="en-US" sz="1600" dirty="0"/>
          </a:p>
          <a:p>
            <a:pPr marL="274320" indent="-274320" fontAlgn="auto">
              <a:spcAft>
                <a:spcPts val="0"/>
              </a:spcAft>
              <a:buFont typeface="Wingdings 3"/>
              <a:buChar char=""/>
              <a:defRPr/>
            </a:pPr>
            <a:r>
              <a:rPr lang="en-US" sz="1600" dirty="0" err="1" smtClean="0"/>
              <a:t>Kohavi</a:t>
            </a:r>
            <a:r>
              <a:rPr lang="en-US" sz="1600" dirty="0"/>
              <a:t>, R., </a:t>
            </a:r>
            <a:r>
              <a:rPr lang="en-US" sz="1600" dirty="0" err="1"/>
              <a:t>Longbotham</a:t>
            </a:r>
            <a:r>
              <a:rPr lang="en-US" sz="1600" dirty="0"/>
              <a:t>, </a:t>
            </a:r>
            <a:r>
              <a:rPr lang="en-US" sz="1600" dirty="0" smtClean="0"/>
              <a:t>R. and </a:t>
            </a:r>
            <a:r>
              <a:rPr lang="en-US" sz="1600" dirty="0"/>
              <a:t>Walker, T. </a:t>
            </a:r>
            <a:r>
              <a:rPr lang="en-US" sz="1600" dirty="0" smtClean="0"/>
              <a:t>(2010).  Online experiments</a:t>
            </a:r>
            <a:r>
              <a:rPr lang="en-US" sz="1600" dirty="0"/>
              <a:t>: Practical </a:t>
            </a:r>
            <a:r>
              <a:rPr lang="en-US" sz="1600" dirty="0" smtClean="0"/>
              <a:t>lessons. </a:t>
            </a:r>
            <a:r>
              <a:rPr lang="en-US" sz="1600" dirty="0"/>
              <a:t>IEEE Computer, </a:t>
            </a:r>
            <a:r>
              <a:rPr lang="en-US" sz="1600" dirty="0" smtClean="0"/>
              <a:t>43 (9),  82-85.</a:t>
            </a:r>
            <a:endParaRPr lang="en-US" sz="1600" dirty="0"/>
          </a:p>
          <a:p>
            <a:pPr marL="274320" indent="-274320" fontAlgn="auto">
              <a:spcAft>
                <a:spcPts val="0"/>
              </a:spcAft>
              <a:buFont typeface="Wingdings 3"/>
              <a:buChar char=""/>
              <a:defRPr/>
            </a:pPr>
            <a:r>
              <a:rPr lang="en-US" sz="1600" dirty="0" err="1" smtClean="0"/>
              <a:t>Kellar</a:t>
            </a:r>
            <a:r>
              <a:rPr lang="en-US" sz="1600" dirty="0"/>
              <a:t>, M., Watters, </a:t>
            </a:r>
            <a:r>
              <a:rPr lang="en-US" sz="1600" dirty="0" smtClean="0"/>
              <a:t>C. and Shepherd</a:t>
            </a:r>
            <a:r>
              <a:rPr lang="en-US" sz="1600" dirty="0"/>
              <a:t>, M. (2006). The </a:t>
            </a:r>
            <a:r>
              <a:rPr lang="en-US" sz="1600" dirty="0" smtClean="0"/>
              <a:t>impact </a:t>
            </a:r>
            <a:r>
              <a:rPr lang="en-US" sz="1600" dirty="0"/>
              <a:t>of </a:t>
            </a:r>
            <a:r>
              <a:rPr lang="en-US" sz="1600" dirty="0" smtClean="0"/>
              <a:t>task </a:t>
            </a:r>
            <a:r>
              <a:rPr lang="en-US" sz="1600" dirty="0"/>
              <a:t>on the </a:t>
            </a:r>
            <a:r>
              <a:rPr lang="en-US" sz="1600" dirty="0" smtClean="0"/>
              <a:t>usage </a:t>
            </a:r>
            <a:r>
              <a:rPr lang="en-US" sz="1600" dirty="0"/>
              <a:t>of Web </a:t>
            </a:r>
            <a:r>
              <a:rPr lang="en-US" sz="1600" dirty="0" smtClean="0"/>
              <a:t>browser navigation mechanisms</a:t>
            </a:r>
            <a:r>
              <a:rPr lang="en-US" sz="1600" dirty="0"/>
              <a:t>. In Proceedings of </a:t>
            </a:r>
            <a:r>
              <a:rPr lang="en-US" sz="1600" dirty="0" smtClean="0"/>
              <a:t>GI’06, </a:t>
            </a:r>
            <a:r>
              <a:rPr lang="en-US" sz="1600" dirty="0"/>
              <a:t>235-242.</a:t>
            </a:r>
          </a:p>
          <a:p>
            <a:r>
              <a:rPr lang="en-US" sz="1600" dirty="0" smtClean="0"/>
              <a:t>Lau, T. and E. Horvitz, Patterns of search: Analyzing and modeling Web query </a:t>
            </a:r>
            <a:r>
              <a:rPr lang="en-US" sz="1600" dirty="0"/>
              <a:t>r</a:t>
            </a:r>
            <a:r>
              <a:rPr lang="en-US" sz="1600" dirty="0" smtClean="0"/>
              <a:t>efinement. In Proceedings of User Modeling ‘99, 119-128.</a:t>
            </a:r>
          </a:p>
          <a:p>
            <a:r>
              <a:rPr lang="en-US" sz="1600" dirty="0" smtClean="0"/>
              <a:t>Narayanan, A.  and </a:t>
            </a:r>
            <a:r>
              <a:rPr lang="en-US" sz="1600" dirty="0" err="1" smtClean="0"/>
              <a:t>Shmatikov</a:t>
            </a:r>
            <a:r>
              <a:rPr lang="en-US" sz="1600" dirty="0" smtClean="0"/>
              <a:t>, V.  (2008).  Robust de-</a:t>
            </a:r>
            <a:r>
              <a:rPr lang="en-US" sz="1600" dirty="0" err="1" smtClean="0"/>
              <a:t>anonymization</a:t>
            </a:r>
            <a:r>
              <a:rPr lang="en-US" sz="1600" dirty="0" smtClean="0"/>
              <a:t> of large </a:t>
            </a:r>
            <a:r>
              <a:rPr lang="en-US" sz="1600" dirty="0"/>
              <a:t>s</a:t>
            </a:r>
            <a:r>
              <a:rPr lang="en-US" sz="1600" dirty="0" smtClean="0"/>
              <a:t>parse </a:t>
            </a:r>
            <a:r>
              <a:rPr lang="en-US" sz="1600" dirty="0"/>
              <a:t>d</a:t>
            </a:r>
            <a:r>
              <a:rPr lang="en-US" sz="1600" dirty="0" smtClean="0"/>
              <a:t>atasets. In Proceedings of IEEE Symposium on Security and Privacy, 111–125.</a:t>
            </a:r>
          </a:p>
        </p:txBody>
      </p:sp>
      <p:sp>
        <p:nvSpPr>
          <p:cNvPr id="2611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642E44A-A295-41E9-AC18-AADA1221F820}" type="slidenum">
              <a:rPr lang="en-US">
                <a:solidFill>
                  <a:schemeClr val="tx2"/>
                </a:solidFill>
              </a:rPr>
              <a:pPr defTabSz="912813" fontAlgn="base">
                <a:spcBef>
                  <a:spcPct val="0"/>
                </a:spcBef>
                <a:spcAft>
                  <a:spcPct val="0"/>
                </a:spcAft>
              </a:pPr>
              <a:t>145</a:t>
            </a:fld>
            <a:endParaRPr lang="en-US">
              <a:solidFill>
                <a:schemeClr val="tx2"/>
              </a:solidFill>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itle 1"/>
          <p:cNvSpPr>
            <a:spLocks noGrp="1"/>
          </p:cNvSpPr>
          <p:nvPr>
            <p:ph type="title"/>
          </p:nvPr>
        </p:nvSpPr>
        <p:spPr/>
        <p:txBody>
          <a:bodyPr/>
          <a:lstStyle/>
          <a:p>
            <a:r>
              <a:rPr lang="en-US" dirty="0">
                <a:latin typeface="Bookman Old Style" pitchFamily="18" charset="0"/>
              </a:rPr>
              <a:t>References</a:t>
            </a:r>
            <a:endParaRPr lang="en-US" dirty="0" smtClean="0">
              <a:latin typeface="Bookman Old Style" pitchFamily="18" charset="0"/>
            </a:endParaRPr>
          </a:p>
        </p:txBody>
      </p:sp>
      <p:sp>
        <p:nvSpPr>
          <p:cNvPr id="262146" name="Content Placeholder 2"/>
          <p:cNvSpPr>
            <a:spLocks noGrp="1"/>
          </p:cNvSpPr>
          <p:nvPr>
            <p:ph sz="quarter" idx="1"/>
          </p:nvPr>
        </p:nvSpPr>
        <p:spPr>
          <a:xfrm>
            <a:off x="457200" y="1192696"/>
            <a:ext cx="8229600" cy="4937125"/>
          </a:xfrm>
        </p:spPr>
        <p:txBody>
          <a:bodyPr/>
          <a:lstStyle/>
          <a:p>
            <a:r>
              <a:rPr lang="en-US" sz="1600" dirty="0"/>
              <a:t>Silverstein, C., </a:t>
            </a:r>
            <a:r>
              <a:rPr lang="en-US" sz="1600" dirty="0" err="1"/>
              <a:t>Henzinger</a:t>
            </a:r>
            <a:r>
              <a:rPr lang="en-US" sz="1600" dirty="0"/>
              <a:t>, M., Marais, H. and </a:t>
            </a:r>
            <a:r>
              <a:rPr lang="en-US" sz="1600" dirty="0" err="1"/>
              <a:t>Moricz</a:t>
            </a:r>
            <a:r>
              <a:rPr lang="en-US" sz="1600" dirty="0"/>
              <a:t>, M. (1999). Analysis of a very large Web search engine query log. SIGIR Forum, 33 (1), 6-12.</a:t>
            </a:r>
          </a:p>
          <a:p>
            <a:r>
              <a:rPr lang="en-US" sz="1600" dirty="0" smtClean="0"/>
              <a:t>Tang</a:t>
            </a:r>
            <a:r>
              <a:rPr lang="en-US" sz="1600" dirty="0"/>
              <a:t>, D., </a:t>
            </a:r>
            <a:r>
              <a:rPr lang="en-US" sz="1600" dirty="0" err="1"/>
              <a:t>Agarwal</a:t>
            </a:r>
            <a:r>
              <a:rPr lang="en-US" sz="1600" dirty="0"/>
              <a:t>, A. and O’Brien, D.  (2010).  Overlapping experiment Infrastructure: More, better, faster experimentation.  In Proceedings of KDD ’10, 17-26. </a:t>
            </a:r>
          </a:p>
          <a:p>
            <a:r>
              <a:rPr lang="en-US" sz="1600" dirty="0" smtClean="0"/>
              <a:t>Teevan</a:t>
            </a:r>
            <a:r>
              <a:rPr lang="en-US" sz="1600" dirty="0"/>
              <a:t>, J., </a:t>
            </a:r>
            <a:r>
              <a:rPr lang="en-US" sz="1600" dirty="0" smtClean="0"/>
              <a:t>Adar</a:t>
            </a:r>
            <a:r>
              <a:rPr lang="en-US" sz="1600" dirty="0"/>
              <a:t>, </a:t>
            </a:r>
            <a:r>
              <a:rPr lang="en-US" sz="1600" dirty="0" smtClean="0"/>
              <a:t>E., Jones, R. </a:t>
            </a:r>
            <a:r>
              <a:rPr lang="en-US" sz="1600" dirty="0"/>
              <a:t>and </a:t>
            </a:r>
            <a:r>
              <a:rPr lang="en-US" sz="1600" dirty="0" smtClean="0"/>
              <a:t>Potts, M. (2007). Information re-retrieval</a:t>
            </a:r>
            <a:r>
              <a:rPr lang="en-US" sz="1600" dirty="0"/>
              <a:t>: Repeat </a:t>
            </a:r>
            <a:r>
              <a:rPr lang="en-US" sz="1600" dirty="0" smtClean="0"/>
              <a:t>queries </a:t>
            </a:r>
            <a:r>
              <a:rPr lang="en-US" sz="1600" dirty="0"/>
              <a:t>in Yahoo's </a:t>
            </a:r>
            <a:r>
              <a:rPr lang="en-US" sz="1600" dirty="0" smtClean="0"/>
              <a:t>logs</a:t>
            </a:r>
            <a:r>
              <a:rPr lang="en-US" sz="1600" dirty="0"/>
              <a:t>. In Proceedings of </a:t>
            </a:r>
            <a:r>
              <a:rPr lang="en-US" sz="1600" dirty="0" smtClean="0"/>
              <a:t>SIGIR '07, 151-158.</a:t>
            </a:r>
            <a:endParaRPr lang="en-US" sz="1600" dirty="0"/>
          </a:p>
          <a:p>
            <a:r>
              <a:rPr lang="en-US" sz="1600" dirty="0" smtClean="0"/>
              <a:t>Teevan</a:t>
            </a:r>
            <a:r>
              <a:rPr lang="en-US" sz="1600" dirty="0"/>
              <a:t>, J., </a:t>
            </a:r>
            <a:r>
              <a:rPr lang="en-US" sz="1600" dirty="0" smtClean="0"/>
              <a:t>Dumais</a:t>
            </a:r>
            <a:r>
              <a:rPr lang="en-US" sz="1600" dirty="0"/>
              <a:t>, S. T. </a:t>
            </a:r>
            <a:r>
              <a:rPr lang="en-US" sz="1600" dirty="0" smtClean="0"/>
              <a:t>and </a:t>
            </a:r>
            <a:r>
              <a:rPr lang="en-US" sz="1600" dirty="0" err="1" smtClean="0"/>
              <a:t>Liebling</a:t>
            </a:r>
            <a:r>
              <a:rPr lang="en-US" sz="1600" dirty="0" smtClean="0"/>
              <a:t>, </a:t>
            </a:r>
            <a:r>
              <a:rPr lang="en-US" sz="1600" dirty="0"/>
              <a:t>D. J. </a:t>
            </a:r>
            <a:r>
              <a:rPr lang="en-US" sz="1600" dirty="0" smtClean="0"/>
              <a:t>(2008). </a:t>
            </a:r>
            <a:r>
              <a:rPr lang="en-US" sz="1600" dirty="0"/>
              <a:t>To </a:t>
            </a:r>
            <a:r>
              <a:rPr lang="en-US" sz="1600" dirty="0" smtClean="0"/>
              <a:t>personalize </a:t>
            </a:r>
            <a:r>
              <a:rPr lang="en-US" sz="1600" dirty="0"/>
              <a:t>or </a:t>
            </a:r>
            <a:r>
              <a:rPr lang="en-US" sz="1600" dirty="0" smtClean="0"/>
              <a:t>not </a:t>
            </a:r>
            <a:r>
              <a:rPr lang="en-US" sz="1600" dirty="0"/>
              <a:t>to </a:t>
            </a:r>
            <a:r>
              <a:rPr lang="en-US" sz="1600" dirty="0" smtClean="0"/>
              <a:t>personalize</a:t>
            </a:r>
            <a:r>
              <a:rPr lang="en-US" sz="1600" dirty="0"/>
              <a:t>: Modeling </a:t>
            </a:r>
            <a:r>
              <a:rPr lang="en-US" sz="1600" dirty="0" smtClean="0"/>
              <a:t>queries </a:t>
            </a:r>
            <a:r>
              <a:rPr lang="en-US" sz="1600" dirty="0"/>
              <a:t>with </a:t>
            </a:r>
            <a:r>
              <a:rPr lang="en-US" sz="1600" dirty="0" smtClean="0"/>
              <a:t>variation </a:t>
            </a:r>
            <a:r>
              <a:rPr lang="en-US" sz="1600" dirty="0"/>
              <a:t>in </a:t>
            </a:r>
            <a:r>
              <a:rPr lang="en-US" sz="1600" dirty="0" smtClean="0"/>
              <a:t>user intent</a:t>
            </a:r>
            <a:r>
              <a:rPr lang="en-US" sz="1600" dirty="0"/>
              <a:t>. In Proceedings </a:t>
            </a:r>
            <a:r>
              <a:rPr lang="en-US" sz="1600" dirty="0" smtClean="0"/>
              <a:t>SIGIR '08, 163-170.</a:t>
            </a:r>
            <a:endParaRPr lang="en-US" sz="1600" dirty="0"/>
          </a:p>
          <a:p>
            <a:r>
              <a:rPr lang="en-US" sz="1600" dirty="0" smtClean="0"/>
              <a:t>Teevan</a:t>
            </a:r>
            <a:r>
              <a:rPr lang="en-US" sz="1600" dirty="0"/>
              <a:t>, J., Dumais, S. T. and </a:t>
            </a:r>
            <a:r>
              <a:rPr lang="en-US" sz="1600" dirty="0" err="1"/>
              <a:t>Liebling</a:t>
            </a:r>
            <a:r>
              <a:rPr lang="en-US" sz="1600" dirty="0"/>
              <a:t>, D. J. </a:t>
            </a:r>
            <a:r>
              <a:rPr lang="en-US" sz="1600" dirty="0" smtClean="0"/>
              <a:t> (2010). </a:t>
            </a:r>
            <a:r>
              <a:rPr lang="en-US" sz="1600" dirty="0"/>
              <a:t>A </a:t>
            </a:r>
            <a:r>
              <a:rPr lang="en-US" sz="1600" dirty="0" smtClean="0"/>
              <a:t>longitudinal study </a:t>
            </a:r>
            <a:r>
              <a:rPr lang="en-US" sz="1600" dirty="0"/>
              <a:t>of </a:t>
            </a:r>
            <a:r>
              <a:rPr lang="en-US" sz="1600" dirty="0" smtClean="0"/>
              <a:t>how highlighting </a:t>
            </a:r>
            <a:r>
              <a:rPr lang="en-US" sz="1600" dirty="0"/>
              <a:t>Web </a:t>
            </a:r>
            <a:r>
              <a:rPr lang="en-US" sz="1600" dirty="0" smtClean="0"/>
              <a:t>content change affects people's </a:t>
            </a:r>
            <a:r>
              <a:rPr lang="en-US" sz="1600" dirty="0"/>
              <a:t>Web i</a:t>
            </a:r>
            <a:r>
              <a:rPr lang="en-US" sz="1600" dirty="0" smtClean="0"/>
              <a:t>nteractions</a:t>
            </a:r>
            <a:r>
              <a:rPr lang="en-US" sz="1600" dirty="0"/>
              <a:t>. In Proceedings </a:t>
            </a:r>
            <a:r>
              <a:rPr lang="en-US" sz="1600" dirty="0" smtClean="0"/>
              <a:t>CHI '10, 1353-1356.</a:t>
            </a:r>
            <a:endParaRPr lang="en-US" sz="1600" dirty="0"/>
          </a:p>
          <a:p>
            <a:r>
              <a:rPr lang="en-US" sz="1600" dirty="0"/>
              <a:t>Tyler, S. K</a:t>
            </a:r>
            <a:r>
              <a:rPr lang="en-US" sz="1600" dirty="0" smtClean="0"/>
              <a:t>.  </a:t>
            </a:r>
            <a:r>
              <a:rPr lang="en-US" sz="1600" dirty="0"/>
              <a:t>and </a:t>
            </a:r>
            <a:r>
              <a:rPr lang="en-US" sz="1600" dirty="0" smtClean="0"/>
              <a:t>Teevan, </a:t>
            </a:r>
            <a:r>
              <a:rPr lang="en-US" sz="1600" dirty="0"/>
              <a:t>J. </a:t>
            </a:r>
            <a:r>
              <a:rPr lang="en-US" sz="1600" dirty="0" smtClean="0"/>
              <a:t>(2010). </a:t>
            </a:r>
            <a:r>
              <a:rPr lang="en-US" sz="1600" dirty="0"/>
              <a:t>Large </a:t>
            </a:r>
            <a:r>
              <a:rPr lang="en-US" sz="1600" dirty="0" smtClean="0"/>
              <a:t>scale query log analysis </a:t>
            </a:r>
            <a:r>
              <a:rPr lang="en-US" sz="1600" dirty="0"/>
              <a:t>of </a:t>
            </a:r>
            <a:r>
              <a:rPr lang="en-US" sz="1600" dirty="0" smtClean="0"/>
              <a:t>re-finding</a:t>
            </a:r>
            <a:r>
              <a:rPr lang="en-US" sz="1600" dirty="0"/>
              <a:t>. In </a:t>
            </a:r>
            <a:r>
              <a:rPr lang="en-US" sz="1600" dirty="0" smtClean="0"/>
              <a:t>Proceedings WSDM '10, 191-200.</a:t>
            </a:r>
            <a:endParaRPr lang="en-US" sz="1600" dirty="0"/>
          </a:p>
          <a:p>
            <a:r>
              <a:rPr lang="en-US" sz="1600" dirty="0" err="1" smtClean="0"/>
              <a:t>Viermetz</a:t>
            </a:r>
            <a:r>
              <a:rPr lang="en-US" sz="1600" dirty="0" smtClean="0"/>
              <a:t>, M., </a:t>
            </a:r>
            <a:r>
              <a:rPr lang="en-US" sz="1600" dirty="0" err="1" smtClean="0"/>
              <a:t>Stolz</a:t>
            </a:r>
            <a:r>
              <a:rPr lang="en-US" sz="1600" dirty="0" smtClean="0"/>
              <a:t>, C., </a:t>
            </a:r>
            <a:r>
              <a:rPr lang="en-US" sz="1600" dirty="0" err="1" smtClean="0"/>
              <a:t>Gedov</a:t>
            </a:r>
            <a:r>
              <a:rPr lang="en-US" sz="1600" dirty="0" smtClean="0"/>
              <a:t>, V. and </a:t>
            </a:r>
            <a:r>
              <a:rPr lang="en-US" sz="1600" dirty="0" err="1" smtClean="0"/>
              <a:t>Skubacz</a:t>
            </a:r>
            <a:r>
              <a:rPr lang="en-US" sz="1600" dirty="0" smtClean="0"/>
              <a:t>, M. (2006). Relevance and impact of tabbed browsing behavior on web usage mining. In Proceedings of Web Intelligence, 262-269.</a:t>
            </a:r>
          </a:p>
          <a:p>
            <a:r>
              <a:rPr lang="en-US" sz="1600" dirty="0" err="1" smtClean="0"/>
              <a:t>Weinreich</a:t>
            </a:r>
            <a:r>
              <a:rPr lang="en-US" sz="1600" dirty="0" smtClean="0"/>
              <a:t>, H., </a:t>
            </a:r>
            <a:r>
              <a:rPr lang="en-US" sz="1600" dirty="0" err="1" smtClean="0"/>
              <a:t>Obendorf</a:t>
            </a:r>
            <a:r>
              <a:rPr lang="en-US" sz="1600" dirty="0" smtClean="0"/>
              <a:t>, H., Herder, E. and Mayer, M. (2006). Off the beaten tracks: Exploring three aspects of web navigation. In Proceedings of WWW ’06, 133-142.</a:t>
            </a:r>
          </a:p>
          <a:p>
            <a:r>
              <a:rPr lang="en-US" sz="1600" dirty="0" smtClean="0"/>
              <a:t>Yates, B., </a:t>
            </a:r>
            <a:r>
              <a:rPr lang="en-US" sz="1600" dirty="0" err="1" smtClean="0"/>
              <a:t>Dupret</a:t>
            </a:r>
            <a:r>
              <a:rPr lang="en-US" sz="1600" dirty="0" smtClean="0"/>
              <a:t>, G. and Velasco, J. (2007). A study of mobile </a:t>
            </a:r>
            <a:r>
              <a:rPr lang="en-US" sz="1600" dirty="0"/>
              <a:t>s</a:t>
            </a:r>
            <a:r>
              <a:rPr lang="en-US" sz="1600" dirty="0" smtClean="0"/>
              <a:t>earch </a:t>
            </a:r>
            <a:r>
              <a:rPr lang="en-US" sz="1600" dirty="0"/>
              <a:t>q</a:t>
            </a:r>
            <a:r>
              <a:rPr lang="en-US" sz="1600" dirty="0" smtClean="0"/>
              <a:t>ueries in Japan. In Query Log Analysis: Social And Technological Challenges.  A workshop at WWW ‘07.</a:t>
            </a:r>
          </a:p>
          <a:p>
            <a:endParaRPr lang="en-US" sz="1400" dirty="0" smtClean="0"/>
          </a:p>
          <a:p>
            <a:endParaRPr lang="en-US" sz="1200" dirty="0" smtClean="0"/>
          </a:p>
        </p:txBody>
      </p:sp>
      <p:sp>
        <p:nvSpPr>
          <p:cNvPr id="2621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F0767FA-93F3-451B-8E56-DA55F554A96B}" type="slidenum">
              <a:rPr lang="en-US">
                <a:solidFill>
                  <a:schemeClr val="tx2"/>
                </a:solidFill>
              </a:rPr>
              <a:pPr defTabSz="912813" fontAlgn="base">
                <a:spcBef>
                  <a:spcPct val="0"/>
                </a:spcBef>
                <a:spcAft>
                  <a:spcPct val="0"/>
                </a:spcAft>
              </a:pPr>
              <a:t>146</a:t>
            </a:fld>
            <a:endParaRPr lang="en-US"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dirty="0" smtClean="0">
                <a:latin typeface="Bookman Old Style" pitchFamily="18" charset="0"/>
              </a:rPr>
              <a:t>Kinds of User Data</a:t>
            </a:r>
          </a:p>
        </p:txBody>
      </p:sp>
      <p:graphicFrame>
        <p:nvGraphicFramePr>
          <p:cNvPr id="4" name="Content Placeholder 3"/>
          <p:cNvGraphicFramePr>
            <a:graphicFrameLocks noGrp="1"/>
          </p:cNvGraphicFramePr>
          <p:nvPr>
            <p:ph sz="quarter" idx="1"/>
          </p:nvPr>
        </p:nvGraphicFramePr>
        <p:xfrm>
          <a:off x="457200" y="1600200"/>
          <a:ext cx="8229600" cy="3388237"/>
        </p:xfrm>
        <a:graphic>
          <a:graphicData uri="http://schemas.openxmlformats.org/drawingml/2006/table">
            <a:tbl>
              <a:tblPr firstRow="1" bandRow="1">
                <a:tableStyleId>{5C22544A-7EE6-4342-B048-85BDC9FD1C3A}</a:tableStyleId>
              </a:tblPr>
              <a:tblGrid>
                <a:gridCol w="2743200"/>
                <a:gridCol w="2743200"/>
                <a:gridCol w="2743200"/>
              </a:tblGrid>
              <a:tr h="370771">
                <a:tc>
                  <a:txBody>
                    <a:bodyPr/>
                    <a:lstStyle/>
                    <a:p>
                      <a:endParaRPr lang="en-US" sz="1800" dirty="0"/>
                    </a:p>
                  </a:txBody>
                  <a:tcPr marT="45711" marB="45711">
                    <a:noFill/>
                  </a:tcPr>
                </a:tc>
                <a:tc>
                  <a:txBody>
                    <a:bodyPr/>
                    <a:lstStyle/>
                    <a:p>
                      <a:pPr algn="ctr"/>
                      <a:r>
                        <a:rPr lang="en-US" sz="1800" dirty="0" smtClean="0"/>
                        <a:t>Observational</a:t>
                      </a:r>
                      <a:endParaRPr lang="en-US" sz="1800" dirty="0"/>
                    </a:p>
                  </a:txBody>
                  <a:tcPr marT="45711" marB="45711">
                    <a:solidFill>
                      <a:schemeClr val="accent6"/>
                    </a:solidFill>
                  </a:tcPr>
                </a:tc>
                <a:tc>
                  <a:txBody>
                    <a:bodyPr/>
                    <a:lstStyle/>
                    <a:p>
                      <a:pPr algn="ctr"/>
                      <a:r>
                        <a:rPr lang="en-US" sz="1800" dirty="0" smtClean="0"/>
                        <a:t>Experimental</a:t>
                      </a:r>
                      <a:endParaRPr lang="en-US" sz="1800" dirty="0"/>
                    </a:p>
                  </a:txBody>
                  <a:tcPr marT="45711" marB="45711"/>
                </a:tc>
              </a:tr>
              <a:tr h="1188497">
                <a:tc>
                  <a:txBody>
                    <a:bodyPr/>
                    <a:lstStyle/>
                    <a:p>
                      <a:r>
                        <a:rPr lang="en-US" sz="1800" b="1" dirty="0" smtClean="0"/>
                        <a:t>User Studies</a:t>
                      </a:r>
                    </a:p>
                    <a:p>
                      <a:r>
                        <a:rPr lang="en-US" sz="1800" i="1" dirty="0" smtClean="0"/>
                        <a:t>Controlled interpretation of behavior</a:t>
                      </a:r>
                      <a:r>
                        <a:rPr lang="en-US" sz="1800" i="1" baseline="0" dirty="0" smtClean="0"/>
                        <a:t> with detailed instrumentation</a:t>
                      </a:r>
                      <a:endParaRPr lang="en-US" sz="1800" i="1" dirty="0"/>
                    </a:p>
                  </a:txBody>
                  <a:tcPr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t>In-lab behavior observations</a:t>
                      </a:r>
                      <a:endParaRPr lang="en-US" sz="1800" dirty="0" smtClean="0"/>
                    </a:p>
                  </a:txBody>
                  <a:tcPr marT="45711" marB="45711" anchor="ctr">
                    <a:solidFill>
                      <a:schemeClr val="accent4">
                        <a:lumMod val="60000"/>
                        <a:lumOff val="40000"/>
                      </a:schemeClr>
                    </a:solidFill>
                  </a:tcPr>
                </a:tc>
                <a:tc>
                  <a:txBody>
                    <a:bodyPr/>
                    <a:lstStyle/>
                    <a:p>
                      <a:pPr algn="ctr"/>
                      <a:r>
                        <a:rPr lang="en-US" sz="1800" dirty="0" smtClean="0"/>
                        <a:t>Controlled tasks, controlled systems, laboratory studies</a:t>
                      </a:r>
                      <a:endParaRPr lang="en-US" sz="1800" dirty="0"/>
                    </a:p>
                  </a:txBody>
                  <a:tcPr marT="45711" marB="45711" anchor="ctr"/>
                </a:tc>
              </a:tr>
              <a:tr h="914229">
                <a:tc>
                  <a:txBody>
                    <a:bodyPr/>
                    <a:lstStyle/>
                    <a:p>
                      <a:r>
                        <a:rPr lang="en-US" sz="1800" b="1" dirty="0" smtClean="0"/>
                        <a:t>User Panels</a:t>
                      </a:r>
                    </a:p>
                    <a:p>
                      <a:r>
                        <a:rPr lang="en-US" sz="1800" i="1" dirty="0" smtClean="0"/>
                        <a:t>In</a:t>
                      </a:r>
                      <a:r>
                        <a:rPr lang="en-US" sz="1800" i="1" baseline="0" dirty="0" smtClean="0"/>
                        <a:t> the wild, real-world tasks, probe for detail</a:t>
                      </a:r>
                      <a:endParaRPr lang="en-US" sz="1800" i="1" dirty="0"/>
                    </a:p>
                  </a:txBody>
                  <a:tcPr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Ethnography, field studies, case reports</a:t>
                      </a:r>
                    </a:p>
                  </a:txBody>
                  <a:tcPr marT="45711" marB="45711" anchor="ctr">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Diary studies, critical incident surveys</a:t>
                      </a:r>
                    </a:p>
                  </a:txBody>
                  <a:tcPr marT="45711" marB="45711" anchor="ctr"/>
                </a:tc>
              </a:tr>
              <a:tr h="914229">
                <a:tc>
                  <a:txBody>
                    <a:bodyPr/>
                    <a:lstStyle/>
                    <a:p>
                      <a:r>
                        <a:rPr lang="en-US" sz="1800" b="1" dirty="0" smtClean="0"/>
                        <a:t>Log Analysis</a:t>
                      </a:r>
                    </a:p>
                    <a:p>
                      <a:r>
                        <a:rPr lang="en-US" sz="1800" i="1" dirty="0" smtClean="0"/>
                        <a:t>No explicit feedback but lots of implicit feedback</a:t>
                      </a:r>
                    </a:p>
                  </a:txBody>
                  <a:tcPr marT="45711" marB="45711"/>
                </a:tc>
                <a:tc>
                  <a:txBody>
                    <a:bodyPr/>
                    <a:lstStyle/>
                    <a:p>
                      <a:pPr algn="ctr"/>
                      <a:r>
                        <a:rPr lang="en-US" sz="1800" dirty="0" smtClean="0"/>
                        <a:t>Behavioral log analysis</a:t>
                      </a:r>
                      <a:endParaRPr lang="en-US" sz="1800" dirty="0"/>
                    </a:p>
                  </a:txBody>
                  <a:tcPr marT="45711" marB="45711" anchor="ctr">
                    <a:solidFill>
                      <a:schemeClr val="accent4">
                        <a:lumMod val="60000"/>
                        <a:lumOff val="40000"/>
                      </a:schemeClr>
                    </a:solidFill>
                  </a:tcPr>
                </a:tc>
                <a:tc>
                  <a:txBody>
                    <a:bodyPr/>
                    <a:lstStyle/>
                    <a:p>
                      <a:pPr algn="ctr"/>
                      <a:r>
                        <a:rPr lang="en-US" sz="1800" dirty="0" smtClean="0"/>
                        <a:t>A</a:t>
                      </a:r>
                      <a:r>
                        <a:rPr lang="en-US" sz="1800" baseline="0" dirty="0" smtClean="0"/>
                        <a:t>/B testing, interleaved results</a:t>
                      </a:r>
                      <a:endParaRPr lang="en-US" sz="1800" dirty="0"/>
                    </a:p>
                  </a:txBody>
                  <a:tcPr marT="45711" marB="45711" anchor="ctr"/>
                </a:tc>
              </a:tr>
            </a:tbl>
          </a:graphicData>
        </a:graphic>
      </p:graphicFrame>
      <p:sp>
        <p:nvSpPr>
          <p:cNvPr id="44060"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CE82C269-F48D-4206-AA38-5526CC2C7933}" type="slidenum">
              <a:rPr lang="en-US">
                <a:solidFill>
                  <a:schemeClr val="tx2"/>
                </a:solidFill>
              </a:rPr>
              <a:pPr defTabSz="912813" fontAlgn="base">
                <a:spcBef>
                  <a:spcPct val="0"/>
                </a:spcBef>
                <a:spcAft>
                  <a:spcPct val="0"/>
                </a:spcAft>
              </a:pPr>
              <a:t>15</a:t>
            </a:fld>
            <a:endParaRPr lang="en-US">
              <a:solidFill>
                <a:schemeClr val="tx2"/>
              </a:solidFill>
            </a:endParaRPr>
          </a:p>
        </p:txBody>
      </p:sp>
      <p:sp>
        <p:nvSpPr>
          <p:cNvPr id="5" name="Rectangle 4"/>
          <p:cNvSpPr/>
          <p:nvPr/>
        </p:nvSpPr>
        <p:spPr>
          <a:xfrm>
            <a:off x="3200400" y="4114800"/>
            <a:ext cx="2667000" cy="838200"/>
          </a:xfrm>
          <a:prstGeom prst="rect">
            <a:avLst/>
          </a:prstGeom>
          <a:no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6" name="Rectangle 5"/>
          <p:cNvSpPr/>
          <p:nvPr/>
        </p:nvSpPr>
        <p:spPr>
          <a:xfrm>
            <a:off x="5943600" y="4114800"/>
            <a:ext cx="2667000" cy="838200"/>
          </a:xfrm>
          <a:prstGeom prst="rect">
            <a:avLst/>
          </a:prstGeom>
          <a:no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7" name="TextBox 6"/>
          <p:cNvSpPr txBox="1"/>
          <p:nvPr/>
        </p:nvSpPr>
        <p:spPr>
          <a:xfrm>
            <a:off x="2438400" y="5410200"/>
            <a:ext cx="5443538" cy="461963"/>
          </a:xfrm>
          <a:prstGeom prst="rect">
            <a:avLst/>
          </a:prstGeom>
          <a:noFill/>
        </p:spPr>
        <p:txBody>
          <a:bodyPr wrap="none">
            <a:spAutoFit/>
          </a:bodyPr>
          <a:lstStyle/>
          <a:p>
            <a:pPr defTabSz="914391" fontAlgn="auto">
              <a:spcBef>
                <a:spcPts val="0"/>
              </a:spcBef>
              <a:spcAft>
                <a:spcPts val="0"/>
              </a:spcAft>
              <a:defRPr/>
            </a:pPr>
            <a:r>
              <a:rPr lang="en-US" sz="2400" dirty="0">
                <a:solidFill>
                  <a:schemeClr val="accent6">
                    <a:lumMod val="75000"/>
                  </a:schemeClr>
                </a:solidFill>
                <a:effectLst>
                  <a:outerShdw blurRad="50800" dist="38100" dir="2700000" algn="tl" rotWithShape="0">
                    <a:prstClr val="black">
                      <a:alpha val="40000"/>
                    </a:prstClr>
                  </a:outerShdw>
                </a:effectLst>
                <a:latin typeface="+mn-lt"/>
                <a:cs typeface="+mn-cs"/>
              </a:rPr>
              <a:t>Goal: Build an abstract picture of behavior</a:t>
            </a:r>
          </a:p>
        </p:txBody>
      </p:sp>
      <p:sp>
        <p:nvSpPr>
          <p:cNvPr id="8" name="TextBox 7"/>
          <p:cNvSpPr txBox="1"/>
          <p:nvPr/>
        </p:nvSpPr>
        <p:spPr>
          <a:xfrm>
            <a:off x="1981200" y="5867400"/>
            <a:ext cx="6604000" cy="461963"/>
          </a:xfrm>
          <a:prstGeom prst="rect">
            <a:avLst/>
          </a:prstGeom>
          <a:noFill/>
        </p:spPr>
        <p:txBody>
          <a:bodyPr wrap="none">
            <a:spAutoFit/>
          </a:bodyPr>
          <a:lstStyle/>
          <a:p>
            <a:pPr defTabSz="914391" fontAlgn="auto">
              <a:spcBef>
                <a:spcPts val="0"/>
              </a:spcBef>
              <a:spcAft>
                <a:spcPts val="0"/>
              </a:spcAft>
              <a:defRPr/>
            </a:pPr>
            <a:r>
              <a:rPr lang="en-US" sz="2400" dirty="0">
                <a:solidFill>
                  <a:schemeClr val="accent1"/>
                </a:solidFill>
                <a:effectLst>
                  <a:outerShdw blurRad="50800" dist="38100" dir="2700000" algn="tl" rotWithShape="0">
                    <a:prstClr val="black">
                      <a:alpha val="40000"/>
                    </a:prstClr>
                  </a:outerShdw>
                </a:effectLst>
                <a:latin typeface="+mn-lt"/>
                <a:cs typeface="+mn-cs"/>
              </a:rPr>
              <a:t>Goal: Decide if one approach is better than another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9788" y="1531938"/>
            <a:ext cx="404018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itle 1"/>
          <p:cNvSpPr>
            <a:spLocks noGrp="1"/>
          </p:cNvSpPr>
          <p:nvPr>
            <p:ph type="title"/>
          </p:nvPr>
        </p:nvSpPr>
        <p:spPr/>
        <p:txBody>
          <a:bodyPr/>
          <a:lstStyle/>
          <a:p>
            <a:r>
              <a:rPr lang="en-US" dirty="0" smtClean="0">
                <a:latin typeface="Bookman Old Style" pitchFamily="18" charset="0"/>
              </a:rPr>
              <a:t>Web Service Logs</a:t>
            </a:r>
          </a:p>
        </p:txBody>
      </p:sp>
      <p:sp>
        <p:nvSpPr>
          <p:cNvPr id="45070"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C9F140C2-1658-4469-8B47-1B274D64A0DA}" type="slidenum">
              <a:rPr lang="en-US">
                <a:solidFill>
                  <a:schemeClr val="tx2"/>
                </a:solidFill>
              </a:rPr>
              <a:pPr defTabSz="912813" fontAlgn="base">
                <a:spcBef>
                  <a:spcPct val="0"/>
                </a:spcBef>
                <a:spcAft>
                  <a:spcPct val="0"/>
                </a:spcAft>
              </a:pPr>
              <a:t>16</a:t>
            </a:fld>
            <a:endParaRPr lang="en-US">
              <a:solidFill>
                <a:schemeClr val="tx2"/>
              </a:solidFill>
            </a:endParaRPr>
          </a:p>
        </p:txBody>
      </p:sp>
      <p:sp>
        <p:nvSpPr>
          <p:cNvPr id="6" name="TextBox 5"/>
          <p:cNvSpPr txBox="1"/>
          <p:nvPr/>
        </p:nvSpPr>
        <p:spPr>
          <a:xfrm>
            <a:off x="4648200" y="4948238"/>
            <a:ext cx="1439863" cy="646112"/>
          </a:xfrm>
          <a:prstGeom prst="rect">
            <a:avLst/>
          </a:prstGeom>
          <a:noFill/>
        </p:spPr>
        <p:txBody>
          <a:bodyPr wrap="none">
            <a:spAutoFit/>
          </a:bodyPr>
          <a:lstStyle/>
          <a:p>
            <a:pPr defTabSz="914391" fontAlgn="auto">
              <a:spcBef>
                <a:spcPts val="0"/>
              </a:spcBef>
              <a:spcAft>
                <a:spcPts val="0"/>
              </a:spcAft>
              <a:defRPr/>
            </a:pPr>
            <a:r>
              <a:rPr lang="en-US" dirty="0">
                <a:solidFill>
                  <a:srgbClr val="FF9900"/>
                </a:solidFill>
                <a:effectLst>
                  <a:outerShdw blurRad="50800" dist="38100" dir="2700000" algn="tl" rotWithShape="0">
                    <a:prstClr val="black">
                      <a:alpha val="40000"/>
                    </a:prstClr>
                  </a:outerShdw>
                </a:effectLst>
                <a:latin typeface="+mn-lt"/>
                <a:cs typeface="+mn-cs"/>
              </a:rPr>
              <a:t>Government </a:t>
            </a:r>
          </a:p>
          <a:p>
            <a:pPr defTabSz="914391" fontAlgn="auto">
              <a:spcBef>
                <a:spcPts val="0"/>
              </a:spcBef>
              <a:spcAft>
                <a:spcPts val="0"/>
              </a:spcAft>
              <a:defRPr/>
            </a:pPr>
            <a:r>
              <a:rPr lang="en-US" dirty="0">
                <a:solidFill>
                  <a:srgbClr val="FF9900"/>
                </a:solidFill>
                <a:effectLst>
                  <a:outerShdw blurRad="50800" dist="38100" dir="2700000" algn="tl" rotWithShape="0">
                    <a:prstClr val="black">
                      <a:alpha val="40000"/>
                    </a:prstClr>
                  </a:outerShdw>
                </a:effectLst>
                <a:latin typeface="+mn-lt"/>
                <a:cs typeface="+mn-cs"/>
              </a:rPr>
              <a:t>contractor</a:t>
            </a:r>
          </a:p>
        </p:txBody>
      </p:sp>
      <p:sp>
        <p:nvSpPr>
          <p:cNvPr id="8" name="TextBox 7"/>
          <p:cNvSpPr txBox="1"/>
          <p:nvPr/>
        </p:nvSpPr>
        <p:spPr>
          <a:xfrm>
            <a:off x="4995863" y="2938463"/>
            <a:ext cx="1133475" cy="369887"/>
          </a:xfrm>
          <a:prstGeom prst="rect">
            <a:avLst/>
          </a:prstGeom>
          <a:noFill/>
        </p:spPr>
        <p:txBody>
          <a:bodyPr wrap="none">
            <a:spAutoFit/>
          </a:bodyPr>
          <a:lstStyle/>
          <a:p>
            <a:pPr defTabSz="914391" fontAlgn="auto">
              <a:spcBef>
                <a:spcPts val="0"/>
              </a:spcBef>
              <a:spcAft>
                <a:spcPts val="0"/>
              </a:spcAft>
              <a:defRPr/>
            </a:pPr>
            <a:r>
              <a:rPr lang="en-US" dirty="0">
                <a:solidFill>
                  <a:srgbClr val="FF9900"/>
                </a:solidFill>
                <a:effectLst>
                  <a:outerShdw blurRad="50800" dist="38100" dir="2700000" algn="tl" rotWithShape="0">
                    <a:prstClr val="black">
                      <a:alpha val="40000"/>
                    </a:prstClr>
                  </a:outerShdw>
                </a:effectLst>
                <a:latin typeface="+mn-lt"/>
                <a:cs typeface="+mn-cs"/>
              </a:rPr>
              <a:t>Recruiting</a:t>
            </a:r>
          </a:p>
        </p:txBody>
      </p:sp>
      <p:cxnSp>
        <p:nvCxnSpPr>
          <p:cNvPr id="10" name="Straight Arrow Connector 9"/>
          <p:cNvCxnSpPr/>
          <p:nvPr/>
        </p:nvCxnSpPr>
        <p:spPr>
          <a:xfrm flipV="1">
            <a:off x="5410200" y="4795838"/>
            <a:ext cx="304800" cy="228600"/>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15" name="Straight Arrow Connector 14"/>
          <p:cNvCxnSpPr/>
          <p:nvPr/>
        </p:nvCxnSpPr>
        <p:spPr>
          <a:xfrm>
            <a:off x="5715000" y="3308350"/>
            <a:ext cx="246063" cy="347663"/>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9788" y="1531938"/>
            <a:ext cx="4041775"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781800" y="3514725"/>
            <a:ext cx="1563688" cy="415925"/>
          </a:xfrm>
          <a:prstGeom prst="rect">
            <a:avLst/>
          </a:prstGeom>
          <a:noFill/>
        </p:spPr>
        <p:txBody>
          <a:bodyPr wrap="none" tIns="91440">
            <a:spAutoFit/>
          </a:bodyPr>
          <a:lstStyle/>
          <a:p>
            <a:pPr defTabSz="914391" fontAlgn="auto">
              <a:spcBef>
                <a:spcPts val="600"/>
              </a:spcBef>
              <a:spcAft>
                <a:spcPts val="0"/>
              </a:spcAft>
              <a:defRPr/>
            </a:pPr>
            <a:r>
              <a:rPr lang="en-US" dirty="0">
                <a:solidFill>
                  <a:srgbClr val="FF9900"/>
                </a:solidFill>
                <a:effectLst>
                  <a:outerShdw blurRad="50800" dist="38100" dir="2700000" algn="tl" rotWithShape="0">
                    <a:prstClr val="black">
                      <a:alpha val="40000"/>
                    </a:prstClr>
                  </a:outerShdw>
                </a:effectLst>
                <a:latin typeface="+mn-lt"/>
                <a:cs typeface="+mn-cs"/>
              </a:rPr>
              <a:t>Academic field</a:t>
            </a:r>
          </a:p>
        </p:txBody>
      </p:sp>
      <p:cxnSp>
        <p:nvCxnSpPr>
          <p:cNvPr id="17" name="Straight Arrow Connector 16"/>
          <p:cNvCxnSpPr/>
          <p:nvPr/>
        </p:nvCxnSpPr>
        <p:spPr>
          <a:xfrm flipH="1">
            <a:off x="6781800" y="3886200"/>
            <a:ext cx="762000" cy="225425"/>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a:xfrm flipH="1">
            <a:off x="7086600" y="4038600"/>
            <a:ext cx="609600" cy="604838"/>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p:nvPr/>
        </p:nvCxnSpPr>
        <p:spPr>
          <a:xfrm flipH="1">
            <a:off x="7391400" y="4191000"/>
            <a:ext cx="457200" cy="908050"/>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p:nvPr/>
        </p:nvCxnSpPr>
        <p:spPr>
          <a:xfrm flipH="1" flipV="1">
            <a:off x="6781800" y="3201988"/>
            <a:ext cx="609600" cy="303212"/>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sp>
        <p:nvSpPr>
          <p:cNvPr id="16" name="Content Placeholder 2"/>
          <p:cNvSpPr>
            <a:spLocks noGrp="1"/>
          </p:cNvSpPr>
          <p:nvPr>
            <p:ph sz="quarter" idx="1"/>
          </p:nvPr>
        </p:nvSpPr>
        <p:spPr>
          <a:xfrm>
            <a:off x="423863" y="1297940"/>
            <a:ext cx="4178617" cy="5008246"/>
          </a:xfrm>
        </p:spPr>
        <p:txBody>
          <a:bodyPr/>
          <a:lstStyle/>
          <a:p>
            <a:r>
              <a:rPr lang="en-US" sz="2800" dirty="0" smtClean="0"/>
              <a:t>Example sources</a:t>
            </a:r>
          </a:p>
          <a:p>
            <a:pPr lvl="1"/>
            <a:r>
              <a:rPr lang="en-US" sz="2400" dirty="0" smtClean="0"/>
              <a:t>Search engine</a:t>
            </a:r>
          </a:p>
          <a:p>
            <a:pPr lvl="1"/>
            <a:r>
              <a:rPr lang="en-US" sz="2400" dirty="0" smtClean="0"/>
              <a:t>Commercial site</a:t>
            </a:r>
          </a:p>
          <a:p>
            <a:r>
              <a:rPr lang="en-US" sz="2800" dirty="0" smtClean="0"/>
              <a:t>Types of information</a:t>
            </a:r>
          </a:p>
          <a:p>
            <a:pPr lvl="1"/>
            <a:r>
              <a:rPr lang="en-US" sz="2400" dirty="0" smtClean="0"/>
              <a:t>Queries, clicks, edits</a:t>
            </a:r>
          </a:p>
          <a:p>
            <a:pPr lvl="1"/>
            <a:r>
              <a:rPr lang="en-US" sz="2400" dirty="0" smtClean="0"/>
              <a:t>Results, ads, products</a:t>
            </a:r>
          </a:p>
          <a:p>
            <a:r>
              <a:rPr lang="en-US" sz="2800" dirty="0" smtClean="0"/>
              <a:t>Example analysis</a:t>
            </a:r>
          </a:p>
          <a:p>
            <a:pPr lvl="1"/>
            <a:r>
              <a:rPr lang="en-US" sz="2400" dirty="0" smtClean="0"/>
              <a:t>Click entropy</a:t>
            </a:r>
          </a:p>
          <a:p>
            <a:pPr lvl="1"/>
            <a:r>
              <a:rPr lang="en-US" sz="2000" dirty="0"/>
              <a:t>Teevan, Dumais and </a:t>
            </a:r>
            <a:r>
              <a:rPr lang="en-US" sz="2000" dirty="0" err="1"/>
              <a:t>Liebling</a:t>
            </a:r>
            <a:r>
              <a:rPr lang="en-US" sz="2000" dirty="0"/>
              <a:t>. </a:t>
            </a:r>
            <a:r>
              <a:rPr lang="en-US" sz="2000" i="1" dirty="0"/>
              <a:t>To Personalize or Not to Personalize: Modeling Queries with Variation in User Intent</a:t>
            </a:r>
            <a:r>
              <a:rPr lang="en-US" sz="2000" dirty="0"/>
              <a:t>. SIGIR 2008</a:t>
            </a:r>
          </a:p>
          <a:p>
            <a:pPr lvl="1"/>
            <a:endParaRPr lang="en-US" sz="25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dirty="0" smtClean="0">
                <a:latin typeface="Bookman Old Style" pitchFamily="18" charset="0"/>
              </a:rPr>
              <a:t>Web Browser Logs</a:t>
            </a:r>
          </a:p>
        </p:txBody>
      </p:sp>
      <p:sp>
        <p:nvSpPr>
          <p:cNvPr id="460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A822BDB2-BC1A-4F91-84D3-D4002A9337D4}" type="slidenum">
              <a:rPr lang="en-US">
                <a:solidFill>
                  <a:schemeClr val="tx2"/>
                </a:solidFill>
              </a:rPr>
              <a:pPr defTabSz="912813" fontAlgn="base">
                <a:spcBef>
                  <a:spcPct val="0"/>
                </a:spcBef>
                <a:spcAft>
                  <a:spcPct val="0"/>
                </a:spcAft>
              </a:pPr>
              <a:t>17</a:t>
            </a:fld>
            <a:endParaRPr lang="en-US">
              <a:solidFill>
                <a:schemeClr val="tx2"/>
              </a:solidFill>
            </a:endParaRPr>
          </a:p>
        </p:txBody>
      </p:sp>
      <p:pic>
        <p:nvPicPr>
          <p:cNvPr id="4608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531938"/>
            <a:ext cx="4041775"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sz="quarter" idx="1"/>
          </p:nvPr>
        </p:nvSpPr>
        <p:spPr>
          <a:xfrm>
            <a:off x="338455" y="1287463"/>
            <a:ext cx="4309745" cy="4937760"/>
          </a:xfrm>
        </p:spPr>
        <p:txBody>
          <a:bodyPr/>
          <a:lstStyle/>
          <a:p>
            <a:r>
              <a:rPr lang="en-US" sz="2800" dirty="0" smtClean="0"/>
              <a:t>Example sources</a:t>
            </a:r>
          </a:p>
          <a:p>
            <a:pPr lvl="1"/>
            <a:r>
              <a:rPr lang="en-US" sz="2400" dirty="0" smtClean="0"/>
              <a:t>Proxy</a:t>
            </a:r>
          </a:p>
          <a:p>
            <a:pPr lvl="1"/>
            <a:r>
              <a:rPr lang="en-US" sz="2400" dirty="0" smtClean="0"/>
              <a:t>Logging tool</a:t>
            </a:r>
          </a:p>
          <a:p>
            <a:r>
              <a:rPr lang="en-US" sz="2800" dirty="0" smtClean="0"/>
              <a:t>Types of information</a:t>
            </a:r>
          </a:p>
          <a:p>
            <a:pPr lvl="1"/>
            <a:r>
              <a:rPr lang="en-US" sz="2400" dirty="0"/>
              <a:t>URL visits, paths followed</a:t>
            </a:r>
          </a:p>
          <a:p>
            <a:pPr lvl="1"/>
            <a:r>
              <a:rPr lang="en-US" sz="2400" dirty="0"/>
              <a:t>Content shown, settings</a:t>
            </a:r>
          </a:p>
          <a:p>
            <a:r>
              <a:rPr lang="en-US" sz="2800" dirty="0" smtClean="0"/>
              <a:t>Example analysis</a:t>
            </a:r>
          </a:p>
          <a:p>
            <a:pPr lvl="1"/>
            <a:r>
              <a:rPr lang="en-US" sz="2400" dirty="0" err="1"/>
              <a:t>Revisitation</a:t>
            </a:r>
            <a:endParaRPr lang="en-US" sz="2400" dirty="0"/>
          </a:p>
          <a:p>
            <a:pPr lvl="1"/>
            <a:r>
              <a:rPr lang="en-US" sz="2000" dirty="0"/>
              <a:t>Adar, Teevan and Dumais. </a:t>
            </a:r>
            <a:r>
              <a:rPr lang="en-US" sz="2000" i="1" dirty="0"/>
              <a:t>Large Scale Analysis of Web </a:t>
            </a:r>
            <a:r>
              <a:rPr lang="en-US" sz="2000" i="1" dirty="0" err="1"/>
              <a:t>Revisitation</a:t>
            </a:r>
            <a:r>
              <a:rPr lang="en-US" sz="2000" i="1" dirty="0"/>
              <a:t> Patterns</a:t>
            </a:r>
            <a:r>
              <a:rPr lang="en-US" sz="2000" dirty="0"/>
              <a:t>. CHI 2008</a:t>
            </a:r>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531938"/>
            <a:ext cx="4041775"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itle 1"/>
          <p:cNvSpPr>
            <a:spLocks noGrp="1"/>
          </p:cNvSpPr>
          <p:nvPr>
            <p:ph type="title"/>
          </p:nvPr>
        </p:nvSpPr>
        <p:spPr/>
        <p:txBody>
          <a:bodyPr/>
          <a:lstStyle/>
          <a:p>
            <a:r>
              <a:rPr lang="en-US" dirty="0" smtClean="0">
                <a:latin typeface="Bookman Old Style" pitchFamily="18" charset="0"/>
              </a:rPr>
              <a:t>Web Browser Logs</a:t>
            </a:r>
          </a:p>
        </p:txBody>
      </p:sp>
      <p:sp>
        <p:nvSpPr>
          <p:cNvPr id="48135"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D766ABD-3960-42B2-A2D5-01926AE1DC53}" type="slidenum">
              <a:rPr lang="en-US">
                <a:solidFill>
                  <a:schemeClr val="tx2"/>
                </a:solidFill>
              </a:rPr>
              <a:pPr defTabSz="912813" fontAlgn="base">
                <a:spcBef>
                  <a:spcPct val="0"/>
                </a:spcBef>
                <a:spcAft>
                  <a:spcPct val="0"/>
                </a:spcAft>
              </a:pPr>
              <a:t>18</a:t>
            </a:fld>
            <a:endParaRPr lang="en-US">
              <a:solidFill>
                <a:schemeClr val="tx2"/>
              </a:solidFill>
            </a:endParaRPr>
          </a:p>
        </p:txBody>
      </p:sp>
      <p:pic>
        <p:nvPicPr>
          <p:cNvPr id="1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531938"/>
            <a:ext cx="4041775"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48200" y="1835150"/>
            <a:ext cx="2124075" cy="225425"/>
          </a:xfrm>
          <a:prstGeom prst="rect">
            <a:avLst/>
          </a:prstGeom>
          <a:no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cxnSp>
        <p:nvCxnSpPr>
          <p:cNvPr id="8" name="Straight Arrow Connector 7"/>
          <p:cNvCxnSpPr/>
          <p:nvPr/>
        </p:nvCxnSpPr>
        <p:spPr>
          <a:xfrm rot="10800000">
            <a:off x="6392863" y="2136775"/>
            <a:ext cx="457200" cy="381000"/>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sp>
        <p:nvSpPr>
          <p:cNvPr id="9" name="Content Placeholder 2"/>
          <p:cNvSpPr>
            <a:spLocks noGrp="1"/>
          </p:cNvSpPr>
          <p:nvPr>
            <p:ph sz="quarter" idx="1"/>
          </p:nvPr>
        </p:nvSpPr>
        <p:spPr>
          <a:xfrm>
            <a:off x="338455" y="1281499"/>
            <a:ext cx="4309745" cy="4937760"/>
          </a:xfrm>
        </p:spPr>
        <p:txBody>
          <a:bodyPr/>
          <a:lstStyle/>
          <a:p>
            <a:r>
              <a:rPr lang="en-US" sz="2800" dirty="0" smtClean="0"/>
              <a:t>Example sources</a:t>
            </a:r>
          </a:p>
          <a:p>
            <a:pPr lvl="1"/>
            <a:r>
              <a:rPr lang="en-US" sz="2400" dirty="0" smtClean="0"/>
              <a:t>Proxy</a:t>
            </a:r>
          </a:p>
          <a:p>
            <a:pPr lvl="1"/>
            <a:r>
              <a:rPr lang="en-US" sz="2400" dirty="0" smtClean="0"/>
              <a:t>Logging tool</a:t>
            </a:r>
          </a:p>
          <a:p>
            <a:r>
              <a:rPr lang="en-US" sz="2800" dirty="0" smtClean="0"/>
              <a:t>Types of information</a:t>
            </a:r>
          </a:p>
          <a:p>
            <a:pPr lvl="1"/>
            <a:r>
              <a:rPr lang="en-US" sz="2400" dirty="0"/>
              <a:t>URL visits, paths followed</a:t>
            </a:r>
          </a:p>
          <a:p>
            <a:pPr lvl="1"/>
            <a:r>
              <a:rPr lang="en-US" sz="2400" dirty="0"/>
              <a:t>Content shown, settings</a:t>
            </a:r>
          </a:p>
          <a:p>
            <a:r>
              <a:rPr lang="en-US" sz="2800" dirty="0" smtClean="0"/>
              <a:t>Example analysis</a:t>
            </a:r>
          </a:p>
          <a:p>
            <a:pPr lvl="1"/>
            <a:r>
              <a:rPr lang="en-US" sz="2400" dirty="0" err="1"/>
              <a:t>DiffIE</a:t>
            </a:r>
            <a:endParaRPr lang="en-US" sz="2400" dirty="0"/>
          </a:p>
          <a:p>
            <a:pPr lvl="1"/>
            <a:r>
              <a:rPr lang="en-US" sz="2000" dirty="0"/>
              <a:t>Teevan, Dumais and </a:t>
            </a:r>
            <a:r>
              <a:rPr lang="en-US" sz="2000" dirty="0" err="1"/>
              <a:t>Liebling</a:t>
            </a:r>
            <a:r>
              <a:rPr lang="en-US" sz="2000" dirty="0"/>
              <a:t>. </a:t>
            </a:r>
            <a:r>
              <a:rPr lang="en-US" sz="2000" i="1" dirty="0"/>
              <a:t>A Longitudinal Study of How Highlighting Web Content Change Affects .. Interactions. </a:t>
            </a:r>
            <a:r>
              <a:rPr lang="en-US" sz="2000" dirty="0"/>
              <a:t> CHI 2010</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dirty="0" smtClean="0">
                <a:latin typeface="Bookman Old Style" pitchFamily="18" charset="0"/>
              </a:rPr>
              <a:t>Rich Client-Side Logs</a:t>
            </a:r>
          </a:p>
        </p:txBody>
      </p:sp>
      <p:pic>
        <p:nvPicPr>
          <p:cNvPr id="50179" name="Picture 3"/>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632325" y="1544612"/>
            <a:ext cx="4041775" cy="4279950"/>
          </a:xfrm>
        </p:spPr>
      </p:pic>
      <p:sp>
        <p:nvSpPr>
          <p:cNvPr id="501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C7F0753E-0B8A-41CE-812B-601B36BE52F3}" type="slidenum">
              <a:rPr lang="en-US">
                <a:solidFill>
                  <a:schemeClr val="tx2"/>
                </a:solidFill>
              </a:rPr>
              <a:pPr defTabSz="912813" fontAlgn="base">
                <a:spcBef>
                  <a:spcPct val="0"/>
                </a:spcBef>
                <a:spcAft>
                  <a:spcPct val="0"/>
                </a:spcAft>
              </a:pPr>
              <a:t>19</a:t>
            </a:fld>
            <a:endParaRPr lang="en-US">
              <a:solidFill>
                <a:schemeClr val="tx2"/>
              </a:solidFill>
            </a:endParaRPr>
          </a:p>
        </p:txBody>
      </p:sp>
      <p:sp>
        <p:nvSpPr>
          <p:cNvPr id="6" name="Content Placeholder 2"/>
          <p:cNvSpPr txBox="1">
            <a:spLocks/>
          </p:cNvSpPr>
          <p:nvPr/>
        </p:nvSpPr>
        <p:spPr bwMode="auto">
          <a:xfrm>
            <a:off x="408622" y="1348423"/>
            <a:ext cx="4309745"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prstTxWarp prst="textNoShape">
              <a:avLst/>
            </a:prstTxWarp>
          </a:bodyPr>
          <a:lst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7013"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7013"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0013" indent="-227013"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04" indent="-182878"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782" indent="-182878"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60" indent="-182878"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38" indent="-182878"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800" dirty="0" smtClean="0"/>
              <a:t>Example sources</a:t>
            </a:r>
          </a:p>
          <a:p>
            <a:pPr lvl="1"/>
            <a:r>
              <a:rPr lang="en-US" sz="2400" dirty="0"/>
              <a:t>Client application</a:t>
            </a:r>
          </a:p>
          <a:p>
            <a:pPr lvl="1"/>
            <a:r>
              <a:rPr lang="en-US" sz="2400" dirty="0"/>
              <a:t>Operating </a:t>
            </a:r>
            <a:r>
              <a:rPr lang="en-US" sz="2400" dirty="0" smtClean="0"/>
              <a:t>system</a:t>
            </a:r>
          </a:p>
          <a:p>
            <a:r>
              <a:rPr lang="en-US" sz="2800" dirty="0" smtClean="0"/>
              <a:t>Types of information</a:t>
            </a:r>
          </a:p>
          <a:p>
            <a:pPr lvl="1"/>
            <a:r>
              <a:rPr lang="en-US" sz="2400" dirty="0"/>
              <a:t>Web client interactions</a:t>
            </a:r>
          </a:p>
          <a:p>
            <a:pPr lvl="1"/>
            <a:r>
              <a:rPr lang="en-US" sz="2400" dirty="0"/>
              <a:t>Other client </a:t>
            </a:r>
            <a:r>
              <a:rPr lang="en-US" sz="2400" dirty="0" smtClean="0"/>
              <a:t>interactions</a:t>
            </a:r>
          </a:p>
          <a:p>
            <a:r>
              <a:rPr lang="en-US" sz="3100" dirty="0" smtClean="0"/>
              <a:t>Example analysis</a:t>
            </a:r>
          </a:p>
          <a:p>
            <a:pPr lvl="1"/>
            <a:r>
              <a:rPr lang="en-US" sz="2400" dirty="0"/>
              <a:t>Stuff I’ve Seen</a:t>
            </a:r>
          </a:p>
          <a:p>
            <a:pPr lvl="1"/>
            <a:r>
              <a:rPr lang="en-US" sz="2000" dirty="0"/>
              <a:t>Dumais et al. </a:t>
            </a:r>
            <a:r>
              <a:rPr lang="en-US" sz="2000" i="1" dirty="0"/>
              <a:t>Stuff I've Seen: A system for personal information retrieval and re-use. </a:t>
            </a:r>
            <a:r>
              <a:rPr lang="en-US" sz="2000" dirty="0"/>
              <a:t> SIGIR 2003</a:t>
            </a:r>
            <a:endParaRPr lang="en-US" sz="1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auto">
              <a:spcAft>
                <a:spcPts val="0"/>
              </a:spcAft>
              <a:defRPr/>
            </a:pPr>
            <a:r>
              <a:rPr lang="en-US" dirty="0" smtClean="0"/>
              <a:t>Introduction</a:t>
            </a:r>
            <a:endParaRPr lang="en-US" dirty="0"/>
          </a:p>
        </p:txBody>
      </p:sp>
      <p:sp>
        <p:nvSpPr>
          <p:cNvPr id="3" name="Subtitle 2"/>
          <p:cNvSpPr>
            <a:spLocks noGrp="1"/>
          </p:cNvSpPr>
          <p:nvPr>
            <p:ph type="subTitle" idx="1"/>
          </p:nvPr>
        </p:nvSpPr>
        <p:spPr/>
        <p:txBody>
          <a:bodyPr>
            <a:normAutofit fontScale="70000" lnSpcReduction="20000"/>
          </a:bodyPr>
          <a:lstStyle/>
          <a:p>
            <a:pPr fontAlgn="auto">
              <a:spcAft>
                <a:spcPts val="0"/>
              </a:spcAft>
              <a:buFont typeface="Wingdings 3"/>
              <a:buNone/>
              <a:defRPr/>
            </a:pPr>
            <a:r>
              <a:rPr lang="en-US" dirty="0" smtClean="0"/>
              <a:t>Daniel M. Russell </a:t>
            </a:r>
          </a:p>
          <a:p>
            <a:pPr fontAlgn="auto">
              <a:spcAft>
                <a:spcPts val="0"/>
              </a:spcAft>
              <a:buFont typeface="Wingdings 3"/>
              <a:buNone/>
              <a:defRPr/>
            </a:pPr>
            <a:r>
              <a:rPr lang="en-US" dirty="0" smtClean="0"/>
              <a:t>Google</a:t>
            </a:r>
            <a:endParaRPr lang="en-US" dirty="0"/>
          </a:p>
        </p:txBody>
      </p:sp>
      <p:sp>
        <p:nvSpPr>
          <p:cNvPr id="399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3767CFB6-95D1-482F-B79A-973B6EBA80F8}" type="slidenum">
              <a:rPr lang="en-US">
                <a:solidFill>
                  <a:schemeClr val="tx2"/>
                </a:solidFill>
              </a:rPr>
              <a:pPr defTabSz="912813" fontAlgn="base">
                <a:spcBef>
                  <a:spcPct val="0"/>
                </a:spcBef>
                <a:spcAft>
                  <a:spcPct val="0"/>
                </a:spcAft>
              </a:pPr>
              <a:t>2</a:t>
            </a:fld>
            <a:endParaRPr lang="en-US">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008063" y="2667000"/>
            <a:ext cx="1905000" cy="457200"/>
          </a:xfrm>
          <a:prstGeom prst="roundRect">
            <a:avLst/>
          </a:prstGeom>
          <a:solidFill>
            <a:schemeClr val="accent4">
              <a:lumMod val="40000"/>
              <a:lumOff val="60000"/>
              <a:alpha val="69804"/>
            </a:schemeClr>
          </a:solidFill>
          <a:ln>
            <a:solidFill>
              <a:srgbClr val="FF99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914391" fontAlgn="auto">
              <a:spcBef>
                <a:spcPts val="0"/>
              </a:spcBef>
              <a:spcAft>
                <a:spcPts val="0"/>
              </a:spcAft>
              <a:defRPr/>
            </a:pPr>
            <a:endParaRPr lang="en-US"/>
          </a:p>
        </p:txBody>
      </p:sp>
      <p:sp>
        <p:nvSpPr>
          <p:cNvPr id="11" name="Rounded Rectangle 10"/>
          <p:cNvSpPr/>
          <p:nvPr/>
        </p:nvSpPr>
        <p:spPr>
          <a:xfrm>
            <a:off x="5259388" y="2667000"/>
            <a:ext cx="1905000" cy="457200"/>
          </a:xfrm>
          <a:prstGeom prst="roundRect">
            <a:avLst/>
          </a:prstGeom>
          <a:solidFill>
            <a:schemeClr val="accent4">
              <a:lumMod val="40000"/>
              <a:lumOff val="60000"/>
              <a:alpha val="69804"/>
            </a:schemeClr>
          </a:solidFill>
          <a:ln>
            <a:solidFill>
              <a:srgbClr val="FF99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914391" fontAlgn="auto">
              <a:spcBef>
                <a:spcPts val="0"/>
              </a:spcBef>
              <a:spcAft>
                <a:spcPts val="0"/>
              </a:spcAft>
              <a:defRPr/>
            </a:pPr>
            <a:endParaRPr lang="en-US"/>
          </a:p>
        </p:txBody>
      </p:sp>
      <p:sp>
        <p:nvSpPr>
          <p:cNvPr id="51203" name="Title 4"/>
          <p:cNvSpPr>
            <a:spLocks noGrp="1"/>
          </p:cNvSpPr>
          <p:nvPr>
            <p:ph type="title"/>
          </p:nvPr>
        </p:nvSpPr>
        <p:spPr>
          <a:xfrm>
            <a:off x="457200" y="448364"/>
            <a:ext cx="8229600" cy="787400"/>
          </a:xfrm>
        </p:spPr>
        <p:txBody>
          <a:bodyPr/>
          <a:lstStyle/>
          <a:p>
            <a:r>
              <a:rPr lang="en-US" dirty="0" smtClean="0">
                <a:latin typeface="Bookman Old Style" pitchFamily="18" charset="0"/>
              </a:rPr>
              <a:t>Logs Can Be Rich and Varied</a:t>
            </a:r>
          </a:p>
        </p:txBody>
      </p:sp>
      <p:sp>
        <p:nvSpPr>
          <p:cNvPr id="51204" name="Text Placeholder 5"/>
          <p:cNvSpPr>
            <a:spLocks noGrp="1"/>
          </p:cNvSpPr>
          <p:nvPr>
            <p:ph type="body" idx="1"/>
          </p:nvPr>
        </p:nvSpPr>
        <p:spPr/>
        <p:txBody>
          <a:bodyPr/>
          <a:lstStyle/>
          <a:p>
            <a:r>
              <a:rPr lang="en-US" smtClean="0"/>
              <a:t>Sources of log data</a:t>
            </a:r>
          </a:p>
        </p:txBody>
      </p:sp>
      <p:sp>
        <p:nvSpPr>
          <p:cNvPr id="10247" name="Text Placeholder 7"/>
          <p:cNvSpPr>
            <a:spLocks noGrp="1"/>
          </p:cNvSpPr>
          <p:nvPr>
            <p:ph type="body" sz="half" idx="3"/>
          </p:nvPr>
        </p:nvSpPr>
        <p:spPr/>
        <p:txBody>
          <a:bodyPr>
            <a:normAutofit/>
          </a:bodyPr>
          <a:lstStyle/>
          <a:p>
            <a:pPr fontAlgn="auto">
              <a:spcAft>
                <a:spcPts val="0"/>
              </a:spcAft>
              <a:buFont typeface="Wingdings 3"/>
              <a:buNone/>
              <a:defRPr/>
            </a:pPr>
            <a:r>
              <a:rPr lang="en-US" smtClean="0"/>
              <a:t>Types of information logged</a:t>
            </a:r>
          </a:p>
        </p:txBody>
      </p:sp>
      <p:sp>
        <p:nvSpPr>
          <p:cNvPr id="51206" name="Content Placeholder 6"/>
          <p:cNvSpPr>
            <a:spLocks noGrp="1"/>
          </p:cNvSpPr>
          <p:nvPr>
            <p:ph sz="quarter" idx="2"/>
          </p:nvPr>
        </p:nvSpPr>
        <p:spPr/>
        <p:txBody>
          <a:bodyPr/>
          <a:lstStyle/>
          <a:p>
            <a:r>
              <a:rPr lang="en-US" sz="2800" dirty="0" smtClean="0"/>
              <a:t>Web service</a:t>
            </a:r>
          </a:p>
          <a:p>
            <a:pPr lvl="1"/>
            <a:r>
              <a:rPr lang="en-US" sz="2400" dirty="0" smtClean="0"/>
              <a:t>Search engine</a:t>
            </a:r>
          </a:p>
          <a:p>
            <a:pPr lvl="1"/>
            <a:r>
              <a:rPr lang="en-US" sz="2400" dirty="0" smtClean="0"/>
              <a:t>Commerce site</a:t>
            </a:r>
          </a:p>
          <a:p>
            <a:r>
              <a:rPr lang="en-US" sz="2800" dirty="0" smtClean="0"/>
              <a:t>Web Browser</a:t>
            </a:r>
          </a:p>
          <a:p>
            <a:pPr lvl="1"/>
            <a:r>
              <a:rPr lang="en-US" sz="2400" dirty="0" smtClean="0"/>
              <a:t>Proxy</a:t>
            </a:r>
          </a:p>
          <a:p>
            <a:pPr lvl="1"/>
            <a:r>
              <a:rPr lang="en-US" sz="2400" dirty="0" smtClean="0"/>
              <a:t>Toolbar</a:t>
            </a:r>
          </a:p>
          <a:p>
            <a:pPr lvl="1"/>
            <a:r>
              <a:rPr lang="en-US" sz="2400" dirty="0" smtClean="0"/>
              <a:t>Browser plug-in</a:t>
            </a:r>
          </a:p>
          <a:p>
            <a:r>
              <a:rPr lang="en-US" sz="2800" dirty="0" smtClean="0"/>
              <a:t>Client application</a:t>
            </a:r>
          </a:p>
        </p:txBody>
      </p:sp>
      <p:sp>
        <p:nvSpPr>
          <p:cNvPr id="51207" name="Content Placeholder 8"/>
          <p:cNvSpPr>
            <a:spLocks noGrp="1"/>
          </p:cNvSpPr>
          <p:nvPr>
            <p:ph sz="quarter" idx="4"/>
          </p:nvPr>
        </p:nvSpPr>
        <p:spPr/>
        <p:txBody>
          <a:bodyPr/>
          <a:lstStyle/>
          <a:p>
            <a:r>
              <a:rPr lang="en-US" sz="2800" smtClean="0"/>
              <a:t>Interactions</a:t>
            </a:r>
          </a:p>
          <a:p>
            <a:pPr lvl="1"/>
            <a:r>
              <a:rPr lang="en-US" sz="2400" smtClean="0"/>
              <a:t>Queries, clicks</a:t>
            </a:r>
          </a:p>
          <a:p>
            <a:pPr lvl="1"/>
            <a:r>
              <a:rPr lang="en-US" sz="2400" smtClean="0"/>
              <a:t>URL visits</a:t>
            </a:r>
          </a:p>
          <a:p>
            <a:pPr lvl="1"/>
            <a:r>
              <a:rPr lang="en-US" sz="2400" smtClean="0"/>
              <a:t>System interactions</a:t>
            </a:r>
          </a:p>
          <a:p>
            <a:r>
              <a:rPr lang="en-US" sz="2800" smtClean="0"/>
              <a:t>Context</a:t>
            </a:r>
          </a:p>
          <a:p>
            <a:pPr lvl="1"/>
            <a:r>
              <a:rPr lang="en-US" sz="2400" smtClean="0"/>
              <a:t>Results</a:t>
            </a:r>
          </a:p>
          <a:p>
            <a:pPr lvl="1"/>
            <a:r>
              <a:rPr lang="en-US" sz="2400" smtClean="0"/>
              <a:t>Ads</a:t>
            </a:r>
          </a:p>
          <a:p>
            <a:pPr lvl="1"/>
            <a:r>
              <a:rPr lang="en-US" sz="2400" smtClean="0"/>
              <a:t>Web pages shown</a:t>
            </a:r>
          </a:p>
        </p:txBody>
      </p:sp>
      <p:sp>
        <p:nvSpPr>
          <p:cNvPr id="51208"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9F2800AF-95DC-4C0A-AB52-ADE356783494}" type="slidenum">
              <a:rPr lang="en-US">
                <a:solidFill>
                  <a:schemeClr val="tx2"/>
                </a:solidFill>
              </a:rPr>
              <a:pPr defTabSz="912813" fontAlgn="base">
                <a:spcBef>
                  <a:spcPct val="0"/>
                </a:spcBef>
                <a:spcAft>
                  <a:spcPct val="0"/>
                </a:spcAft>
              </a:pPr>
              <a:t>20</a:t>
            </a:fld>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dirty="0" smtClean="0">
                <a:latin typeface="Bookman Old Style" pitchFamily="18" charset="0"/>
              </a:rPr>
              <a:t>Using Log Data</a:t>
            </a:r>
          </a:p>
        </p:txBody>
      </p:sp>
      <p:sp>
        <p:nvSpPr>
          <p:cNvPr id="52226" name="Content Placeholder 2"/>
          <p:cNvSpPr>
            <a:spLocks noGrp="1"/>
          </p:cNvSpPr>
          <p:nvPr>
            <p:ph sz="quarter" idx="1"/>
          </p:nvPr>
        </p:nvSpPr>
        <p:spPr/>
        <p:txBody>
          <a:bodyPr/>
          <a:lstStyle/>
          <a:p>
            <a:r>
              <a:rPr lang="en-US" dirty="0" smtClean="0"/>
              <a:t>What can we learn from log analysis?</a:t>
            </a:r>
          </a:p>
          <a:p>
            <a:r>
              <a:rPr lang="en-US" dirty="0" smtClean="0"/>
              <a:t>What can’t we learn from log analysis?</a:t>
            </a:r>
          </a:p>
          <a:p>
            <a:r>
              <a:rPr lang="en-US" dirty="0" smtClean="0"/>
              <a:t>How can we supplement the logs?</a:t>
            </a:r>
          </a:p>
        </p:txBody>
      </p:sp>
      <p:sp>
        <p:nvSpPr>
          <p:cNvPr id="522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98A72D8-63B7-442D-90EA-36B4E6C19BBA}" type="slidenum">
              <a:rPr lang="en-US">
                <a:solidFill>
                  <a:schemeClr val="tx2"/>
                </a:solidFill>
              </a:rPr>
              <a:pPr defTabSz="912813" fontAlgn="base">
                <a:spcBef>
                  <a:spcPct val="0"/>
                </a:spcBef>
                <a:spcAft>
                  <a:spcPct val="0"/>
                </a:spcAft>
              </a:pPr>
              <a:t>21</a:t>
            </a:fld>
            <a:endParaRPr lang="en-US">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dirty="0" smtClean="0">
                <a:latin typeface="Bookman Old Style" pitchFamily="18" charset="0"/>
              </a:rPr>
              <a:t>Using Log Data</a:t>
            </a:r>
          </a:p>
        </p:txBody>
      </p:sp>
      <p:sp>
        <p:nvSpPr>
          <p:cNvPr id="53250" name="Content Placeholder 2"/>
          <p:cNvSpPr>
            <a:spLocks noGrp="1"/>
          </p:cNvSpPr>
          <p:nvPr>
            <p:ph sz="quarter" idx="1"/>
          </p:nvPr>
        </p:nvSpPr>
        <p:spPr/>
        <p:txBody>
          <a:bodyPr/>
          <a:lstStyle/>
          <a:p>
            <a:r>
              <a:rPr lang="en-US" dirty="0" smtClean="0"/>
              <a:t>What can we learn from log analysis?</a:t>
            </a:r>
          </a:p>
          <a:p>
            <a:pPr lvl="1"/>
            <a:r>
              <a:rPr lang="en-US" dirty="0" smtClean="0"/>
              <a:t>Now: About people’s behavior</a:t>
            </a:r>
          </a:p>
          <a:p>
            <a:pPr lvl="1"/>
            <a:r>
              <a:rPr lang="en-US" dirty="0" smtClean="0"/>
              <a:t>Later: Experiments</a:t>
            </a:r>
          </a:p>
          <a:p>
            <a:r>
              <a:rPr lang="en-US" dirty="0" smtClean="0"/>
              <a:t>What can’t we learn from log analysis?</a:t>
            </a:r>
          </a:p>
          <a:p>
            <a:r>
              <a:rPr lang="en-US" dirty="0" smtClean="0"/>
              <a:t>How can we supplement the logs?</a:t>
            </a:r>
          </a:p>
        </p:txBody>
      </p:sp>
      <p:sp>
        <p:nvSpPr>
          <p:cNvPr id="532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D1266C2-3156-4832-945E-CA61FF745EE4}" type="slidenum">
              <a:rPr lang="en-US">
                <a:solidFill>
                  <a:schemeClr val="tx2"/>
                </a:solidFill>
              </a:rPr>
              <a:pPr defTabSz="912813" fontAlgn="base">
                <a:spcBef>
                  <a:spcPct val="0"/>
                </a:spcBef>
                <a:spcAft>
                  <a:spcPct val="0"/>
                </a:spcAft>
              </a:pPr>
              <a:t>22</a:t>
            </a:fld>
            <a:endParaRPr lang="en-US">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8"/>
          <p:cNvSpPr>
            <a:spLocks noGrp="1"/>
          </p:cNvSpPr>
          <p:nvPr>
            <p:ph type="title"/>
          </p:nvPr>
        </p:nvSpPr>
        <p:spPr/>
        <p:txBody>
          <a:bodyPr/>
          <a:lstStyle/>
          <a:p>
            <a:r>
              <a:rPr lang="en-US" dirty="0" smtClean="0">
                <a:latin typeface="Bookman Old Style" pitchFamily="18" charset="0"/>
              </a:rPr>
              <a:t>Generalizing About Behavior</a:t>
            </a:r>
          </a:p>
        </p:txBody>
      </p:sp>
      <p:sp>
        <p:nvSpPr>
          <p:cNvPr id="54274" name="Content Placeholder 2"/>
          <p:cNvSpPr>
            <a:spLocks noGrp="1"/>
          </p:cNvSpPr>
          <p:nvPr>
            <p:ph sz="quarter" idx="1"/>
          </p:nvPr>
        </p:nvSpPr>
        <p:spPr>
          <a:xfrm>
            <a:off x="457200" y="1600200"/>
            <a:ext cx="3276600" cy="4525963"/>
          </a:xfrm>
        </p:spPr>
        <p:txBody>
          <a:bodyPr/>
          <a:lstStyle/>
          <a:p>
            <a:pPr algn="r">
              <a:buFont typeface="Arial" pitchFamily="34" charset="0"/>
              <a:buNone/>
            </a:pPr>
            <a:r>
              <a:rPr lang="en-US" sz="2400" smtClean="0"/>
              <a:t>Buttons clicks</a:t>
            </a:r>
          </a:p>
          <a:p>
            <a:pPr algn="r">
              <a:buFont typeface="Arial" pitchFamily="34" charset="0"/>
              <a:buNone/>
            </a:pPr>
            <a:endParaRPr lang="en-US" sz="2400" smtClean="0"/>
          </a:p>
          <a:p>
            <a:pPr algn="r">
              <a:buFont typeface="Arial" pitchFamily="34" charset="0"/>
              <a:buNone/>
            </a:pPr>
            <a:r>
              <a:rPr lang="en-US" sz="2400" smtClean="0"/>
              <a:t>Structured answers</a:t>
            </a:r>
          </a:p>
          <a:p>
            <a:pPr algn="r">
              <a:buFont typeface="Arial" pitchFamily="34" charset="0"/>
              <a:buNone/>
            </a:pPr>
            <a:endParaRPr lang="en-US" sz="2400" smtClean="0"/>
          </a:p>
          <a:p>
            <a:pPr algn="r">
              <a:buFont typeface="Arial" pitchFamily="34" charset="0"/>
              <a:buNone/>
            </a:pPr>
            <a:r>
              <a:rPr lang="en-US" sz="2400" smtClean="0"/>
              <a:t>Information use </a:t>
            </a:r>
          </a:p>
          <a:p>
            <a:pPr algn="r">
              <a:buFont typeface="Arial" pitchFamily="34" charset="0"/>
              <a:buNone/>
            </a:pPr>
            <a:endParaRPr lang="en-US" sz="2400" smtClean="0"/>
          </a:p>
          <a:p>
            <a:pPr algn="r">
              <a:buFont typeface="Arial" pitchFamily="34" charset="0"/>
              <a:buNone/>
            </a:pPr>
            <a:r>
              <a:rPr lang="en-US" sz="2400" smtClean="0"/>
              <a:t>Information needs</a:t>
            </a:r>
          </a:p>
          <a:p>
            <a:pPr algn="r">
              <a:buFont typeface="Arial" pitchFamily="34" charset="0"/>
              <a:buNone/>
            </a:pPr>
            <a:endParaRPr lang="en-US" sz="2400" smtClean="0"/>
          </a:p>
          <a:p>
            <a:pPr algn="r">
              <a:buFont typeface="Arial" pitchFamily="34" charset="0"/>
              <a:buNone/>
            </a:pPr>
            <a:r>
              <a:rPr lang="en-US" sz="2400" smtClean="0"/>
              <a:t>What people think</a:t>
            </a:r>
          </a:p>
        </p:txBody>
      </p:sp>
      <p:sp>
        <p:nvSpPr>
          <p:cNvPr id="54289"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2847D5F0-138F-4B75-A558-CAF1E6F09CD4}" type="slidenum">
              <a:rPr lang="en-US">
                <a:solidFill>
                  <a:schemeClr val="tx2"/>
                </a:solidFill>
              </a:rPr>
              <a:pPr defTabSz="912813" fontAlgn="base">
                <a:spcBef>
                  <a:spcPct val="0"/>
                </a:spcBef>
                <a:spcAft>
                  <a:spcPct val="0"/>
                </a:spcAft>
              </a:pPr>
              <a:t>23</a:t>
            </a:fld>
            <a:endParaRPr lang="en-US">
              <a:solidFill>
                <a:schemeClr val="tx2"/>
              </a:solidFill>
            </a:endParaRPr>
          </a:p>
        </p:txBody>
      </p:sp>
      <p:pic>
        <p:nvPicPr>
          <p:cNvPr id="542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333500"/>
            <a:ext cx="849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485900"/>
            <a:ext cx="5667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186690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2019300"/>
            <a:ext cx="1981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5454650"/>
            <a:ext cx="36290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4724400"/>
            <a:ext cx="2522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4200" y="3962400"/>
            <a:ext cx="19431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43400" y="4419600"/>
            <a:ext cx="16589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53000" y="2438400"/>
            <a:ext cx="16383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84" name="Group 29"/>
          <p:cNvGrpSpPr>
            <a:grpSpLocks/>
          </p:cNvGrpSpPr>
          <p:nvPr/>
        </p:nvGrpSpPr>
        <p:grpSpPr bwMode="auto">
          <a:xfrm>
            <a:off x="5486400" y="2590800"/>
            <a:ext cx="2819400" cy="1581150"/>
            <a:chOff x="5486400" y="2590800"/>
            <a:chExt cx="2819400" cy="1581360"/>
          </a:xfrm>
        </p:grpSpPr>
        <p:pic>
          <p:nvPicPr>
            <p:cNvPr id="54290"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91400" y="2590800"/>
              <a:ext cx="914400" cy="9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1"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86400" y="3124200"/>
              <a:ext cx="991278" cy="104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a:endCxn id="11" idx="1"/>
            </p:cNvCxnSpPr>
            <p:nvPr/>
          </p:nvCxnSpPr>
          <p:spPr>
            <a:xfrm flipV="1">
              <a:off x="6172200" y="3073464"/>
              <a:ext cx="1219200" cy="58427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sp>
        <p:nvSpPr>
          <p:cNvPr id="54285" name="TextBox 2"/>
          <p:cNvSpPr txBox="1">
            <a:spLocks noChangeArrowheads="1"/>
          </p:cNvSpPr>
          <p:nvPr/>
        </p:nvSpPr>
        <p:spPr bwMode="auto">
          <a:xfrm>
            <a:off x="6559550" y="4805363"/>
            <a:ext cx="1074738"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a:t>chi 2011</a:t>
            </a:r>
          </a:p>
        </p:txBody>
      </p:sp>
      <p:cxnSp>
        <p:nvCxnSpPr>
          <p:cNvPr id="21" name="Straight Connector 20"/>
          <p:cNvCxnSpPr/>
          <p:nvPr/>
        </p:nvCxnSpPr>
        <p:spPr>
          <a:xfrm rot="5400000">
            <a:off x="1823244" y="3903663"/>
            <a:ext cx="4506912" cy="0"/>
          </a:xfrm>
          <a:prstGeom prst="line">
            <a:avLst/>
          </a:prstGeom>
          <a:ln/>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3462338" y="5526088"/>
            <a:ext cx="1235075" cy="646112"/>
          </a:xfrm>
          <a:prstGeom prst="rect">
            <a:avLst/>
          </a:prstGeom>
          <a:noFill/>
        </p:spPr>
        <p:txBody>
          <a:bodyPr>
            <a:spAutoFit/>
          </a:bodyPr>
          <a:lstStyle/>
          <a:p>
            <a:pPr algn="ctr" defTabSz="914391" fontAlgn="auto">
              <a:spcBef>
                <a:spcPts val="0"/>
              </a:spcBef>
              <a:spcAft>
                <a:spcPts val="0"/>
              </a:spcAft>
              <a:defRPr/>
            </a:pPr>
            <a:r>
              <a:rPr lang="en-US" dirty="0">
                <a:solidFill>
                  <a:srgbClr val="FF9900"/>
                </a:solidFill>
                <a:effectLst>
                  <a:outerShdw blurRad="50800" dist="38100" dir="2700000" algn="tl" rotWithShape="0">
                    <a:prstClr val="black">
                      <a:alpha val="40000"/>
                    </a:prstClr>
                  </a:outerShdw>
                </a:effectLst>
                <a:latin typeface="+mn-lt"/>
                <a:cs typeface="+mn-cs"/>
              </a:rPr>
              <a:t>Human behavior</a:t>
            </a:r>
          </a:p>
        </p:txBody>
      </p:sp>
      <p:sp>
        <p:nvSpPr>
          <p:cNvPr id="32" name="TextBox 31"/>
          <p:cNvSpPr txBox="1"/>
          <p:nvPr/>
        </p:nvSpPr>
        <p:spPr>
          <a:xfrm>
            <a:off x="3498850" y="1524000"/>
            <a:ext cx="1166813" cy="646113"/>
          </a:xfrm>
          <a:prstGeom prst="rect">
            <a:avLst/>
          </a:prstGeom>
          <a:noFill/>
        </p:spPr>
        <p:txBody>
          <a:bodyPr>
            <a:spAutoFit/>
          </a:bodyPr>
          <a:lstStyle/>
          <a:p>
            <a:pPr algn="ctr" defTabSz="914391" fontAlgn="auto">
              <a:spcBef>
                <a:spcPts val="0"/>
              </a:spcBef>
              <a:spcAft>
                <a:spcPts val="0"/>
              </a:spcAft>
              <a:defRPr/>
            </a:pPr>
            <a:r>
              <a:rPr lang="en-US" dirty="0">
                <a:solidFill>
                  <a:srgbClr val="FF9900"/>
                </a:solidFill>
                <a:effectLst>
                  <a:outerShdw blurRad="50800" dist="38100" dir="2700000" algn="tl" rotWithShape="0">
                    <a:prstClr val="black">
                      <a:alpha val="40000"/>
                    </a:prstClr>
                  </a:outerShdw>
                </a:effectLst>
                <a:latin typeface="+mn-lt"/>
                <a:cs typeface="+mn-cs"/>
              </a:rPr>
              <a:t>Feature</a:t>
            </a:r>
          </a:p>
          <a:p>
            <a:pPr algn="ctr" defTabSz="914391" fontAlgn="auto">
              <a:spcBef>
                <a:spcPts val="0"/>
              </a:spcBef>
              <a:spcAft>
                <a:spcPts val="0"/>
              </a:spcAft>
              <a:defRPr/>
            </a:pPr>
            <a:r>
              <a:rPr lang="en-US" dirty="0">
                <a:solidFill>
                  <a:srgbClr val="FF9900"/>
                </a:solidFill>
                <a:effectLst>
                  <a:outerShdw blurRad="50800" dist="38100" dir="2700000" algn="tl" rotWithShape="0">
                    <a:prstClr val="black">
                      <a:alpha val="40000"/>
                    </a:prstClr>
                  </a:outerShdw>
                </a:effectLst>
                <a:latin typeface="+mn-lt"/>
                <a:cs typeface="+mn-cs"/>
              </a:rPr>
              <a:t>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8"/>
          <p:cNvSpPr>
            <a:spLocks noGrp="1"/>
          </p:cNvSpPr>
          <p:nvPr>
            <p:ph type="title"/>
          </p:nvPr>
        </p:nvSpPr>
        <p:spPr/>
        <p:txBody>
          <a:bodyPr/>
          <a:lstStyle/>
          <a:p>
            <a:r>
              <a:rPr lang="en-US" dirty="0" smtClean="0">
                <a:latin typeface="Bookman Old Style" pitchFamily="18" charset="0"/>
              </a:rPr>
              <a:t>Generalizing Across Systems</a:t>
            </a:r>
          </a:p>
        </p:txBody>
      </p:sp>
      <p:sp>
        <p:nvSpPr>
          <p:cNvPr id="3" name="Content Placeholder 2"/>
          <p:cNvSpPr>
            <a:spLocks noGrp="1"/>
          </p:cNvSpPr>
          <p:nvPr>
            <p:ph sz="quarter" idx="1"/>
          </p:nvPr>
        </p:nvSpPr>
        <p:spPr>
          <a:xfrm>
            <a:off x="457200" y="1600200"/>
            <a:ext cx="3276600" cy="4525963"/>
          </a:xfrm>
        </p:spPr>
        <p:txBody>
          <a:bodyPr rtlCol="0">
            <a:normAutofit/>
          </a:bodyPr>
          <a:lstStyle/>
          <a:p>
            <a:pPr marL="274320" indent="-274320" algn="r" fontAlgn="auto">
              <a:spcAft>
                <a:spcPts val="0"/>
              </a:spcAft>
              <a:buFont typeface="Arial" pitchFamily="34" charset="0"/>
              <a:buNone/>
              <a:defRPr/>
            </a:pPr>
            <a:r>
              <a:rPr lang="en-US" dirty="0" smtClean="0"/>
              <a:t>Bing version 2.0</a:t>
            </a:r>
          </a:p>
          <a:p>
            <a:pPr marL="274320" indent="-274320" algn="r" fontAlgn="auto">
              <a:spcAft>
                <a:spcPts val="0"/>
              </a:spcAft>
              <a:buFont typeface="Arial" pitchFamily="34" charset="0"/>
              <a:buNone/>
              <a:defRPr/>
            </a:pPr>
            <a:endParaRPr lang="en-US" dirty="0" smtClean="0"/>
          </a:p>
          <a:p>
            <a:pPr marL="274320" indent="-274320" algn="r" fontAlgn="auto">
              <a:spcAft>
                <a:spcPts val="0"/>
              </a:spcAft>
              <a:buFont typeface="Arial" pitchFamily="34" charset="0"/>
              <a:buNone/>
              <a:defRPr/>
            </a:pPr>
            <a:r>
              <a:rPr lang="en-US" dirty="0" smtClean="0"/>
              <a:t>Bing use</a:t>
            </a:r>
          </a:p>
          <a:p>
            <a:pPr marL="274320" indent="-274320" algn="r" fontAlgn="auto">
              <a:spcAft>
                <a:spcPts val="0"/>
              </a:spcAft>
              <a:buFont typeface="Arial" pitchFamily="34" charset="0"/>
              <a:buNone/>
              <a:defRPr/>
            </a:pPr>
            <a:endParaRPr lang="en-US" dirty="0" smtClean="0"/>
          </a:p>
          <a:p>
            <a:pPr marL="274320" indent="-274320" algn="r" fontAlgn="auto">
              <a:spcAft>
                <a:spcPts val="0"/>
              </a:spcAft>
              <a:buFont typeface="Arial" pitchFamily="34" charset="0"/>
              <a:buNone/>
              <a:defRPr/>
            </a:pPr>
            <a:r>
              <a:rPr lang="en-US" dirty="0" smtClean="0"/>
              <a:t>Web search engine use</a:t>
            </a:r>
          </a:p>
          <a:p>
            <a:pPr marL="274320" indent="-274320" algn="r" fontAlgn="auto">
              <a:spcAft>
                <a:spcPts val="0"/>
              </a:spcAft>
              <a:buFont typeface="Arial" pitchFamily="34" charset="0"/>
              <a:buNone/>
              <a:defRPr/>
            </a:pPr>
            <a:endParaRPr lang="en-US" dirty="0" smtClean="0"/>
          </a:p>
          <a:p>
            <a:pPr marL="274320" indent="-274320" algn="r" fontAlgn="auto">
              <a:spcAft>
                <a:spcPts val="0"/>
              </a:spcAft>
              <a:buFont typeface="Arial" pitchFamily="34" charset="0"/>
              <a:buNone/>
              <a:defRPr/>
            </a:pPr>
            <a:r>
              <a:rPr lang="en-US" dirty="0" smtClean="0"/>
              <a:t>Search engine use</a:t>
            </a:r>
          </a:p>
          <a:p>
            <a:pPr marL="274320" indent="-274320" algn="r" fontAlgn="auto">
              <a:spcAft>
                <a:spcPts val="0"/>
              </a:spcAft>
              <a:buFont typeface="Arial" pitchFamily="34" charset="0"/>
              <a:buNone/>
              <a:defRPr/>
            </a:pPr>
            <a:endParaRPr lang="en-US" dirty="0" smtClean="0"/>
          </a:p>
          <a:p>
            <a:pPr marL="274320" indent="-274320" algn="r" fontAlgn="auto">
              <a:spcAft>
                <a:spcPts val="0"/>
              </a:spcAft>
              <a:buFont typeface="Arial" pitchFamily="34" charset="0"/>
              <a:buNone/>
              <a:defRPr/>
            </a:pPr>
            <a:r>
              <a:rPr lang="en-US" dirty="0" smtClean="0"/>
              <a:t>Information seeking</a:t>
            </a:r>
            <a:endParaRPr lang="en-US" dirty="0"/>
          </a:p>
        </p:txBody>
      </p:sp>
      <p:sp>
        <p:nvSpPr>
          <p:cNvPr id="20" name="Content Placeholder 19"/>
          <p:cNvSpPr>
            <a:spLocks noGrp="1"/>
          </p:cNvSpPr>
          <p:nvPr>
            <p:ph sz="quarter" idx="2"/>
          </p:nvPr>
        </p:nvSpPr>
        <p:spPr>
          <a:xfrm>
            <a:off x="4343400" y="1600200"/>
            <a:ext cx="4648200" cy="4525963"/>
          </a:xfrm>
        </p:spPr>
        <p:txBody>
          <a:bodyPr rtlCol="0">
            <a:normAutofit/>
          </a:bodyPr>
          <a:lstStyle/>
          <a:p>
            <a:pPr marL="274320" indent="-274320" fontAlgn="auto">
              <a:spcAft>
                <a:spcPts val="0"/>
              </a:spcAft>
              <a:buFont typeface="Arial" pitchFamily="34" charset="0"/>
              <a:buNone/>
              <a:defRPr/>
            </a:pPr>
            <a:r>
              <a:rPr lang="en-US" dirty="0" smtClean="0">
                <a:solidFill>
                  <a:schemeClr val="accent2">
                    <a:lumMod val="75000"/>
                  </a:schemeClr>
                </a:solidFill>
              </a:rPr>
              <a:t>Logs from a particular run</a:t>
            </a:r>
          </a:p>
          <a:p>
            <a:pPr marL="274320" indent="-274320" fontAlgn="auto">
              <a:spcAft>
                <a:spcPts val="0"/>
              </a:spcAft>
              <a:buFont typeface="Arial" pitchFamily="34" charset="0"/>
              <a:buNone/>
              <a:defRPr/>
            </a:pPr>
            <a:endParaRPr lang="en-US" dirty="0" smtClean="0">
              <a:solidFill>
                <a:schemeClr val="accent2">
                  <a:lumMod val="75000"/>
                </a:schemeClr>
              </a:solidFill>
            </a:endParaRPr>
          </a:p>
          <a:p>
            <a:pPr marL="274320" indent="-274320" fontAlgn="auto">
              <a:spcAft>
                <a:spcPts val="0"/>
              </a:spcAft>
              <a:buFont typeface="Arial" pitchFamily="34" charset="0"/>
              <a:buNone/>
              <a:defRPr/>
            </a:pPr>
            <a:r>
              <a:rPr lang="en-US" dirty="0" smtClean="0">
                <a:solidFill>
                  <a:schemeClr val="accent2">
                    <a:lumMod val="75000"/>
                  </a:schemeClr>
                </a:solidFill>
              </a:rPr>
              <a:t>Logs from a Web search engine</a:t>
            </a:r>
          </a:p>
          <a:p>
            <a:pPr marL="274320" indent="-274320" fontAlgn="auto">
              <a:spcAft>
                <a:spcPts val="0"/>
              </a:spcAft>
              <a:buFont typeface="Arial" pitchFamily="34" charset="0"/>
              <a:buNone/>
              <a:defRPr/>
            </a:pPr>
            <a:endParaRPr lang="en-US" dirty="0" smtClean="0">
              <a:solidFill>
                <a:schemeClr val="accent2">
                  <a:lumMod val="75000"/>
                </a:schemeClr>
              </a:solidFill>
            </a:endParaRPr>
          </a:p>
          <a:p>
            <a:pPr marL="274320" indent="-274320" fontAlgn="auto">
              <a:spcAft>
                <a:spcPts val="0"/>
              </a:spcAft>
              <a:buFont typeface="Arial" pitchFamily="34" charset="0"/>
              <a:buNone/>
              <a:defRPr/>
            </a:pPr>
            <a:r>
              <a:rPr lang="en-US" dirty="0" smtClean="0">
                <a:solidFill>
                  <a:schemeClr val="accent2">
                    <a:lumMod val="75000"/>
                  </a:schemeClr>
                </a:solidFill>
              </a:rPr>
              <a:t>From many Web search engines</a:t>
            </a:r>
          </a:p>
          <a:p>
            <a:pPr marL="274320" indent="-274320" fontAlgn="auto">
              <a:spcAft>
                <a:spcPts val="0"/>
              </a:spcAft>
              <a:buFont typeface="Arial" pitchFamily="34" charset="0"/>
              <a:buNone/>
              <a:defRPr/>
            </a:pPr>
            <a:endParaRPr lang="en-US" dirty="0" smtClean="0">
              <a:solidFill>
                <a:schemeClr val="accent2">
                  <a:lumMod val="75000"/>
                </a:schemeClr>
              </a:solidFill>
            </a:endParaRPr>
          </a:p>
          <a:p>
            <a:pPr marL="274320" indent="-274320" fontAlgn="auto">
              <a:spcAft>
                <a:spcPts val="0"/>
              </a:spcAft>
              <a:buFont typeface="Arial" pitchFamily="34" charset="0"/>
              <a:buNone/>
              <a:defRPr/>
            </a:pPr>
            <a:r>
              <a:rPr lang="en-US" dirty="0" smtClean="0">
                <a:solidFill>
                  <a:schemeClr val="accent2">
                    <a:lumMod val="75000"/>
                  </a:schemeClr>
                </a:solidFill>
              </a:rPr>
              <a:t>From many search verticals</a:t>
            </a:r>
          </a:p>
          <a:p>
            <a:pPr marL="274320" indent="-274320" fontAlgn="auto">
              <a:spcAft>
                <a:spcPts val="0"/>
              </a:spcAft>
              <a:buFont typeface="Arial" pitchFamily="34" charset="0"/>
              <a:buNone/>
              <a:defRPr/>
            </a:pPr>
            <a:endParaRPr lang="en-US" dirty="0" smtClean="0">
              <a:solidFill>
                <a:schemeClr val="accent2">
                  <a:lumMod val="75000"/>
                </a:schemeClr>
              </a:solidFill>
            </a:endParaRPr>
          </a:p>
          <a:p>
            <a:pPr marL="274320" indent="-274320" fontAlgn="auto">
              <a:spcAft>
                <a:spcPts val="0"/>
              </a:spcAft>
              <a:buFont typeface="Arial" pitchFamily="34" charset="0"/>
              <a:buNone/>
              <a:defRPr/>
            </a:pPr>
            <a:r>
              <a:rPr lang="en-US" dirty="0" smtClean="0">
                <a:solidFill>
                  <a:schemeClr val="accent2">
                    <a:lumMod val="75000"/>
                  </a:schemeClr>
                </a:solidFill>
              </a:rPr>
              <a:t>From browsers, search, email…</a:t>
            </a:r>
          </a:p>
        </p:txBody>
      </p:sp>
      <p:sp>
        <p:nvSpPr>
          <p:cNvPr id="56328"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5E66E7B7-BC83-4598-B716-C77B25B739C7}" type="slidenum">
              <a:rPr lang="en-US">
                <a:solidFill>
                  <a:schemeClr val="tx2"/>
                </a:solidFill>
              </a:rPr>
              <a:pPr defTabSz="912813" fontAlgn="base">
                <a:spcBef>
                  <a:spcPct val="0"/>
                </a:spcBef>
                <a:spcAft>
                  <a:spcPct val="0"/>
                </a:spcAft>
              </a:pPr>
              <a:t>24</a:t>
            </a:fld>
            <a:endParaRPr lang="en-US">
              <a:solidFill>
                <a:schemeClr val="tx2"/>
              </a:solidFill>
            </a:endParaRPr>
          </a:p>
        </p:txBody>
      </p:sp>
      <p:cxnSp>
        <p:nvCxnSpPr>
          <p:cNvPr id="9" name="Straight Connector 8"/>
          <p:cNvCxnSpPr/>
          <p:nvPr/>
        </p:nvCxnSpPr>
        <p:spPr>
          <a:xfrm rot="5400000">
            <a:off x="1840177" y="4005263"/>
            <a:ext cx="4506912" cy="0"/>
          </a:xfrm>
          <a:prstGeom prst="line">
            <a:avLst/>
          </a:prstGeom>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3676650" y="5181600"/>
            <a:ext cx="800100" cy="923925"/>
          </a:xfrm>
          <a:prstGeom prst="rect">
            <a:avLst/>
          </a:prstGeom>
          <a:noFill/>
        </p:spPr>
        <p:txBody>
          <a:bodyPr>
            <a:spAutoFit/>
          </a:bodyPr>
          <a:lstStyle/>
          <a:p>
            <a:pPr algn="ctr" defTabSz="914391" fontAlgn="auto">
              <a:spcBef>
                <a:spcPts val="0"/>
              </a:spcBef>
              <a:spcAft>
                <a:spcPts val="0"/>
              </a:spcAft>
              <a:defRPr/>
            </a:pPr>
            <a:r>
              <a:rPr lang="en-US" dirty="0">
                <a:solidFill>
                  <a:srgbClr val="FF9900"/>
                </a:solidFill>
                <a:effectLst>
                  <a:outerShdw blurRad="50800" dist="38100" dir="2700000" algn="tl" rotWithShape="0">
                    <a:prstClr val="black">
                      <a:alpha val="40000"/>
                    </a:prstClr>
                  </a:outerShdw>
                </a:effectLst>
                <a:latin typeface="+mn-lt"/>
                <a:cs typeface="+mn-cs"/>
              </a:rPr>
              <a:t>Build new tools</a:t>
            </a:r>
          </a:p>
        </p:txBody>
      </p:sp>
      <p:sp>
        <p:nvSpPr>
          <p:cNvPr id="15" name="TextBox 14"/>
          <p:cNvSpPr txBox="1"/>
          <p:nvPr/>
        </p:nvSpPr>
        <p:spPr>
          <a:xfrm>
            <a:off x="3505200" y="3352800"/>
            <a:ext cx="1143000" cy="923925"/>
          </a:xfrm>
          <a:prstGeom prst="rect">
            <a:avLst/>
          </a:prstGeom>
          <a:noFill/>
        </p:spPr>
        <p:txBody>
          <a:bodyPr>
            <a:spAutoFit/>
          </a:bodyPr>
          <a:lstStyle/>
          <a:p>
            <a:pPr algn="ctr" defTabSz="914391" fontAlgn="auto">
              <a:spcBef>
                <a:spcPts val="0"/>
              </a:spcBef>
              <a:spcAft>
                <a:spcPts val="0"/>
              </a:spcAft>
              <a:defRPr/>
            </a:pPr>
            <a:r>
              <a:rPr lang="en-US" dirty="0">
                <a:solidFill>
                  <a:srgbClr val="FF9900"/>
                </a:solidFill>
                <a:effectLst>
                  <a:outerShdw blurRad="50800" dist="38100" dir="2700000" algn="tl" rotWithShape="0">
                    <a:prstClr val="black">
                      <a:alpha val="40000"/>
                    </a:prstClr>
                  </a:outerShdw>
                </a:effectLst>
                <a:latin typeface="+mn-lt"/>
                <a:cs typeface="+mn-cs"/>
              </a:rPr>
              <a:t>Build better systems</a:t>
            </a:r>
          </a:p>
        </p:txBody>
      </p:sp>
      <p:sp>
        <p:nvSpPr>
          <p:cNvPr id="16" name="TextBox 15"/>
          <p:cNvSpPr txBox="1"/>
          <p:nvPr/>
        </p:nvSpPr>
        <p:spPr>
          <a:xfrm>
            <a:off x="3581400" y="1524000"/>
            <a:ext cx="1066800" cy="923925"/>
          </a:xfrm>
          <a:prstGeom prst="rect">
            <a:avLst/>
          </a:prstGeom>
          <a:noFill/>
        </p:spPr>
        <p:txBody>
          <a:bodyPr>
            <a:spAutoFit/>
          </a:bodyPr>
          <a:lstStyle/>
          <a:p>
            <a:pPr algn="ctr" defTabSz="914391" fontAlgn="auto">
              <a:spcBef>
                <a:spcPts val="0"/>
              </a:spcBef>
              <a:spcAft>
                <a:spcPts val="0"/>
              </a:spcAft>
              <a:defRPr/>
            </a:pPr>
            <a:r>
              <a:rPr lang="en-US" dirty="0">
                <a:solidFill>
                  <a:srgbClr val="FF9900"/>
                </a:solidFill>
                <a:effectLst>
                  <a:outerShdw blurRad="50800" dist="38100" dir="2700000" algn="tl" rotWithShape="0">
                    <a:prstClr val="black">
                      <a:alpha val="40000"/>
                    </a:prstClr>
                  </a:outerShdw>
                </a:effectLst>
                <a:latin typeface="+mn-lt"/>
                <a:cs typeface="+mn-cs"/>
              </a:rPr>
              <a:t>Build new features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dirty="0" smtClean="0">
                <a:latin typeface="Bookman Old Style" pitchFamily="18" charset="0"/>
              </a:rPr>
              <a:t>What We Can Learn from Query Logs</a:t>
            </a:r>
          </a:p>
        </p:txBody>
      </p:sp>
      <p:sp>
        <p:nvSpPr>
          <p:cNvPr id="58379"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3165963E-92BB-40CC-BD1D-696710EC5717}" type="slidenum">
              <a:rPr lang="en-US">
                <a:solidFill>
                  <a:schemeClr val="tx2"/>
                </a:solidFill>
              </a:rPr>
              <a:pPr defTabSz="912813" fontAlgn="base">
                <a:spcBef>
                  <a:spcPct val="0"/>
                </a:spcBef>
                <a:spcAft>
                  <a:spcPct val="0"/>
                </a:spcAft>
              </a:pPr>
              <a:t>25</a:t>
            </a:fld>
            <a:endParaRPr lang="en-US">
              <a:solidFill>
                <a:schemeClr val="tx2"/>
              </a:solidFill>
            </a:endParaRPr>
          </a:p>
        </p:txBody>
      </p:sp>
      <p:sp>
        <p:nvSpPr>
          <p:cNvPr id="11" name="TextBox 10"/>
          <p:cNvSpPr txBox="1">
            <a:spLocks noChangeArrowheads="1"/>
          </p:cNvSpPr>
          <p:nvPr/>
        </p:nvSpPr>
        <p:spPr bwMode="auto">
          <a:xfrm>
            <a:off x="5657850" y="5715000"/>
            <a:ext cx="2286000" cy="307975"/>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sz="1400">
                <a:solidFill>
                  <a:schemeClr val="accent2">
                    <a:lumMod val="75000"/>
                  </a:schemeClr>
                </a:solidFill>
                <a:latin typeface="Calibri" pitchFamily="34" charset="0"/>
                <a:cs typeface="+mn-cs"/>
              </a:rPr>
              <a:t>[Joachims 2002]</a:t>
            </a:r>
          </a:p>
        </p:txBody>
      </p:sp>
      <p:pic>
        <p:nvPicPr>
          <p:cNvPr id="2051"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5076825"/>
            <a:ext cx="4000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1675" y="3108325"/>
            <a:ext cx="24066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6934200" y="3657600"/>
            <a:ext cx="2057400" cy="862013"/>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dirty="0">
                <a:solidFill>
                  <a:schemeClr val="accent2">
                    <a:lumMod val="75000"/>
                  </a:schemeClr>
                </a:solidFill>
                <a:latin typeface="Calibri" pitchFamily="34" charset="0"/>
                <a:cs typeface="+mn-cs"/>
              </a:rPr>
              <a:t>Sessions 2.20 queries long</a:t>
            </a:r>
          </a:p>
          <a:p>
            <a:pPr algn="ctr" defTabSz="914391" fontAlgn="auto">
              <a:spcBef>
                <a:spcPts val="0"/>
              </a:spcBef>
              <a:spcAft>
                <a:spcPts val="0"/>
              </a:spcAft>
              <a:defRPr/>
            </a:pPr>
            <a:r>
              <a:rPr lang="en-US" sz="1400" dirty="0">
                <a:solidFill>
                  <a:schemeClr val="accent2">
                    <a:lumMod val="75000"/>
                  </a:schemeClr>
                </a:solidFill>
                <a:latin typeface="Calibri" pitchFamily="34" charset="0"/>
                <a:cs typeface="+mn-cs"/>
              </a:rPr>
              <a:t>[Silverstein et al. 1999]</a:t>
            </a:r>
          </a:p>
        </p:txBody>
      </p:sp>
      <p:sp>
        <p:nvSpPr>
          <p:cNvPr id="15" name="TextBox 14"/>
          <p:cNvSpPr txBox="1">
            <a:spLocks noChangeArrowheads="1"/>
          </p:cNvSpPr>
          <p:nvPr/>
        </p:nvSpPr>
        <p:spPr bwMode="auto">
          <a:xfrm>
            <a:off x="4267200" y="4619625"/>
            <a:ext cx="2895600" cy="307975"/>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sz="1400">
                <a:solidFill>
                  <a:schemeClr val="accent2">
                    <a:lumMod val="75000"/>
                  </a:schemeClr>
                </a:solidFill>
                <a:latin typeface="Calibri" pitchFamily="34" charset="0"/>
                <a:cs typeface="+mn-cs"/>
              </a:rPr>
              <a:t>[Lau and Horvitz, 1999]</a:t>
            </a:r>
          </a:p>
        </p:txBody>
      </p:sp>
      <p:sp>
        <p:nvSpPr>
          <p:cNvPr id="16" name="TextBox 15"/>
          <p:cNvSpPr txBox="1">
            <a:spLocks noChangeArrowheads="1"/>
          </p:cNvSpPr>
          <p:nvPr/>
        </p:nvSpPr>
        <p:spPr bwMode="auto">
          <a:xfrm>
            <a:off x="6629400" y="2152650"/>
            <a:ext cx="2286000" cy="1138238"/>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a:solidFill>
                  <a:schemeClr val="accent2">
                    <a:lumMod val="75000"/>
                  </a:schemeClr>
                </a:solidFill>
                <a:latin typeface="Calibri" pitchFamily="34" charset="0"/>
                <a:cs typeface="+mn-cs"/>
              </a:rPr>
              <a:t>Navigational, Informational, Transactional</a:t>
            </a:r>
          </a:p>
          <a:p>
            <a:pPr algn="ctr" defTabSz="914391" fontAlgn="auto">
              <a:spcBef>
                <a:spcPts val="0"/>
              </a:spcBef>
              <a:spcAft>
                <a:spcPts val="0"/>
              </a:spcAft>
              <a:defRPr/>
            </a:pPr>
            <a:r>
              <a:rPr lang="en-US" sz="1400">
                <a:solidFill>
                  <a:schemeClr val="accent2">
                    <a:lumMod val="75000"/>
                  </a:schemeClr>
                </a:solidFill>
                <a:latin typeface="Calibri" pitchFamily="34" charset="0"/>
                <a:cs typeface="+mn-cs"/>
              </a:rPr>
              <a:t>[Broder 2002]</a:t>
            </a:r>
            <a:endParaRPr lang="en-US">
              <a:solidFill>
                <a:schemeClr val="accent2">
                  <a:lumMod val="75000"/>
                </a:schemeClr>
              </a:solidFill>
              <a:latin typeface="Calibri" pitchFamily="34" charset="0"/>
              <a:cs typeface="+mn-cs"/>
            </a:endParaRPr>
          </a:p>
        </p:txBody>
      </p:sp>
      <p:sp>
        <p:nvSpPr>
          <p:cNvPr id="17" name="TextBox 16"/>
          <p:cNvSpPr txBox="1">
            <a:spLocks noChangeArrowheads="1"/>
          </p:cNvSpPr>
          <p:nvPr/>
        </p:nvSpPr>
        <p:spPr bwMode="auto">
          <a:xfrm>
            <a:off x="4572000" y="2133600"/>
            <a:ext cx="2286000" cy="584200"/>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a:solidFill>
                  <a:schemeClr val="accent2">
                    <a:lumMod val="75000"/>
                  </a:schemeClr>
                </a:solidFill>
                <a:latin typeface="Calibri" pitchFamily="34" charset="0"/>
                <a:cs typeface="+mn-cs"/>
              </a:rPr>
              <a:t>2.35 terms</a:t>
            </a:r>
          </a:p>
          <a:p>
            <a:pPr algn="ctr" defTabSz="914391" fontAlgn="auto">
              <a:spcBef>
                <a:spcPts val="0"/>
              </a:spcBef>
              <a:spcAft>
                <a:spcPts val="0"/>
              </a:spcAft>
              <a:defRPr/>
            </a:pPr>
            <a:r>
              <a:rPr lang="en-US" sz="1400">
                <a:solidFill>
                  <a:schemeClr val="accent2">
                    <a:lumMod val="75000"/>
                  </a:schemeClr>
                </a:solidFill>
                <a:latin typeface="Calibri" pitchFamily="34" charset="0"/>
                <a:cs typeface="+mn-cs"/>
              </a:rPr>
              <a:t>[Jansen et al. 1998]</a:t>
            </a:r>
            <a:endParaRPr lang="en-US">
              <a:solidFill>
                <a:schemeClr val="accent2">
                  <a:lumMod val="75000"/>
                </a:schemeClr>
              </a:solidFill>
              <a:latin typeface="Calibri" pitchFamily="34" charset="0"/>
              <a:cs typeface="+mn-cs"/>
            </a:endParaRPr>
          </a:p>
        </p:txBody>
      </p:sp>
      <p:sp>
        <p:nvSpPr>
          <p:cNvPr id="18" name="TextBox 17"/>
          <p:cNvSpPr txBox="1">
            <a:spLocks noChangeArrowheads="1"/>
          </p:cNvSpPr>
          <p:nvPr/>
        </p:nvSpPr>
        <p:spPr bwMode="auto">
          <a:xfrm>
            <a:off x="5105400" y="1411288"/>
            <a:ext cx="2895600" cy="584200"/>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dirty="0">
                <a:solidFill>
                  <a:schemeClr val="accent2">
                    <a:lumMod val="75000"/>
                  </a:schemeClr>
                </a:solidFill>
                <a:latin typeface="Calibri" pitchFamily="34" charset="0"/>
                <a:cs typeface="+mn-cs"/>
              </a:rPr>
              <a:t>Queries appear 3.97 times</a:t>
            </a:r>
          </a:p>
          <a:p>
            <a:pPr algn="ctr" defTabSz="914391" fontAlgn="auto">
              <a:spcBef>
                <a:spcPts val="0"/>
              </a:spcBef>
              <a:spcAft>
                <a:spcPts val="0"/>
              </a:spcAft>
              <a:defRPr/>
            </a:pPr>
            <a:r>
              <a:rPr lang="en-US" sz="1400" dirty="0">
                <a:solidFill>
                  <a:schemeClr val="accent2">
                    <a:lumMod val="75000"/>
                  </a:schemeClr>
                </a:solidFill>
                <a:latin typeface="Calibri" pitchFamily="34" charset="0"/>
                <a:cs typeface="+mn-cs"/>
              </a:rPr>
              <a:t>[Silverstein et al. 1999]</a:t>
            </a:r>
            <a:endParaRPr lang="en-US" dirty="0">
              <a:solidFill>
                <a:schemeClr val="accent2">
                  <a:lumMod val="75000"/>
                </a:schemeClr>
              </a:solidFill>
              <a:latin typeface="Calibri" pitchFamily="34" charset="0"/>
              <a:cs typeface="+mn-cs"/>
            </a:endParaRPr>
          </a:p>
        </p:txBody>
      </p:sp>
      <p:sp>
        <p:nvSpPr>
          <p:cNvPr id="19" name="Content Placeholder 2"/>
          <p:cNvSpPr txBox="1">
            <a:spLocks/>
          </p:cNvSpPr>
          <p:nvPr/>
        </p:nvSpPr>
        <p:spPr bwMode="auto">
          <a:xfrm>
            <a:off x="487680" y="1219200"/>
            <a:ext cx="445008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prstTxWarp prst="textNoShape">
              <a:avLst/>
            </a:prstTxWarp>
          </a:bodyPr>
          <a:lst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7013"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7013"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0013" indent="-227013"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04" indent="-182878"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782" indent="-182878"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60" indent="-182878"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38" indent="-182878"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800" dirty="0" smtClean="0"/>
              <a:t>Summary measures</a:t>
            </a:r>
          </a:p>
          <a:p>
            <a:pPr lvl="1"/>
            <a:r>
              <a:rPr lang="en-US" dirty="0" smtClean="0"/>
              <a:t>Query frequency</a:t>
            </a:r>
          </a:p>
          <a:p>
            <a:pPr lvl="1"/>
            <a:r>
              <a:rPr lang="en-US" dirty="0" smtClean="0"/>
              <a:t>Query length</a:t>
            </a:r>
            <a:endParaRPr lang="en-US" dirty="0"/>
          </a:p>
          <a:p>
            <a:r>
              <a:rPr lang="en-US" sz="2800" dirty="0"/>
              <a:t>Analysis of query intent</a:t>
            </a:r>
          </a:p>
          <a:p>
            <a:pPr lvl="1"/>
            <a:r>
              <a:rPr lang="en-US" dirty="0"/>
              <a:t>Query types and topics</a:t>
            </a:r>
          </a:p>
          <a:p>
            <a:r>
              <a:rPr lang="en-US" sz="2800" dirty="0"/>
              <a:t>Temporal features</a:t>
            </a:r>
          </a:p>
          <a:p>
            <a:pPr lvl="1"/>
            <a:r>
              <a:rPr lang="en-US" dirty="0"/>
              <a:t>Session length</a:t>
            </a:r>
          </a:p>
          <a:p>
            <a:pPr lvl="1"/>
            <a:r>
              <a:rPr lang="en-US" dirty="0"/>
              <a:t>Common re-formulations</a:t>
            </a:r>
          </a:p>
          <a:p>
            <a:r>
              <a:rPr lang="en-US" sz="2800" dirty="0"/>
              <a:t>Click behavior</a:t>
            </a:r>
          </a:p>
          <a:p>
            <a:pPr lvl="1"/>
            <a:r>
              <a:rPr lang="en-US" dirty="0"/>
              <a:t>Relevant results for query</a:t>
            </a:r>
          </a:p>
          <a:p>
            <a:pPr lvl="1"/>
            <a:r>
              <a:rPr lang="en-US" dirty="0"/>
              <a:t>Queries that lead to clicks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25318098"/>
              </p:ext>
            </p:extLst>
          </p:nvPr>
        </p:nvGraphicFramePr>
        <p:xfrm>
          <a:off x="822325" y="457200"/>
          <a:ext cx="5846762" cy="5928071"/>
        </p:xfrm>
        <a:graphic>
          <a:graphicData uri="http://schemas.openxmlformats.org/drawingml/2006/table">
            <a:tbl>
              <a:tblPr firstRow="1" bandRow="1">
                <a:tableStyleId>{5C22544A-7EE6-4342-B048-85BDC9FD1C3A}</a:tableStyleId>
              </a:tblPr>
              <a:tblGrid>
                <a:gridCol w="2671225"/>
                <a:gridCol w="1984711"/>
                <a:gridCol w="1190826"/>
              </a:tblGrid>
              <a:tr h="370821">
                <a:tc>
                  <a:txBody>
                    <a:bodyPr/>
                    <a:lstStyle/>
                    <a:p>
                      <a:r>
                        <a:rPr lang="en-US" sz="1800" dirty="0" smtClean="0"/>
                        <a:t>Query</a:t>
                      </a:r>
                      <a:endParaRPr lang="en-US" sz="1800" dirty="0"/>
                    </a:p>
                  </a:txBody>
                  <a:tcPr marL="91443" marR="91443" marT="45718" marB="45718"/>
                </a:tc>
                <a:tc>
                  <a:txBody>
                    <a:bodyPr/>
                    <a:lstStyle/>
                    <a:p>
                      <a:r>
                        <a:rPr lang="en-US" sz="1800" dirty="0" smtClean="0"/>
                        <a:t>Time</a:t>
                      </a:r>
                      <a:endParaRPr lang="en-US" sz="1800" dirty="0"/>
                    </a:p>
                  </a:txBody>
                  <a:tcPr marL="91443" marR="91443" marT="45718" marB="45718"/>
                </a:tc>
                <a:tc>
                  <a:txBody>
                    <a:bodyPr/>
                    <a:lstStyle/>
                    <a:p>
                      <a:r>
                        <a:rPr lang="en-US" sz="1800" dirty="0" smtClean="0"/>
                        <a:t>User</a:t>
                      </a:r>
                      <a:endParaRPr lang="en-US" sz="1800" dirty="0"/>
                    </a:p>
                  </a:txBody>
                  <a:tcPr marL="91443" marR="91443" marT="45718" marB="45718"/>
                </a:tc>
              </a:tr>
              <a:tr h="370821">
                <a:tc>
                  <a:txBody>
                    <a:bodyPr/>
                    <a:lstStyle/>
                    <a:p>
                      <a:r>
                        <a:rPr lang="en-US" sz="1800" dirty="0" smtClean="0">
                          <a:solidFill>
                            <a:schemeClr val="tx1"/>
                          </a:solidFill>
                        </a:rPr>
                        <a:t>chi 2011</a:t>
                      </a:r>
                      <a:endParaRPr lang="en-US" sz="1800" dirty="0">
                        <a:solidFill>
                          <a:schemeClr val="tx1"/>
                        </a:solidFill>
                      </a:endParaRPr>
                    </a:p>
                  </a:txBody>
                  <a:tcPr marL="91443" marR="91443" marT="45718" marB="45718"/>
                </a:tc>
                <a:tc>
                  <a:txBody>
                    <a:bodyPr/>
                    <a:lstStyle/>
                    <a:p>
                      <a:pPr algn="ctr"/>
                      <a:r>
                        <a:rPr lang="en-US" sz="1800" dirty="0" smtClean="0"/>
                        <a:t>10:41am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smtClean="0">
                          <a:solidFill>
                            <a:schemeClr val="tx1"/>
                          </a:solidFill>
                        </a:rPr>
                        <a:t>pan pacific hotel</a:t>
                      </a:r>
                      <a:endParaRPr lang="en-US" sz="1800" dirty="0">
                        <a:solidFill>
                          <a:schemeClr val="tx1"/>
                        </a:solidFill>
                      </a:endParaRPr>
                    </a:p>
                  </a:txBody>
                  <a:tcPr marL="91443" marR="91443" marT="45718" marB="45718"/>
                </a:tc>
                <a:tc>
                  <a:txBody>
                    <a:bodyPr/>
                    <a:lstStyle/>
                    <a:p>
                      <a:pPr algn="ctr"/>
                      <a:r>
                        <a:rPr lang="en-US" sz="1800" dirty="0" smtClean="0"/>
                        <a:t>10:44am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err="1" smtClean="0">
                          <a:solidFill>
                            <a:schemeClr val="tx1"/>
                          </a:solidFill>
                        </a:rPr>
                        <a:t>fairmont</a:t>
                      </a:r>
                      <a:r>
                        <a:rPr lang="en-US" sz="1800" dirty="0" smtClean="0">
                          <a:solidFill>
                            <a:schemeClr val="tx1"/>
                          </a:solidFill>
                        </a:rPr>
                        <a:t> waterfront hotel</a:t>
                      </a:r>
                      <a:endParaRPr lang="en-US" sz="1800" dirty="0">
                        <a:solidFill>
                          <a:schemeClr val="tx1"/>
                        </a:solidFill>
                      </a:endParaRPr>
                    </a:p>
                  </a:txBody>
                  <a:tcPr marL="91443" marR="91443" marT="45718" marB="45718"/>
                </a:tc>
                <a:tc>
                  <a:txBody>
                    <a:bodyPr/>
                    <a:lstStyle/>
                    <a:p>
                      <a:pPr algn="ctr"/>
                      <a:r>
                        <a:rPr lang="en-US" sz="1800" dirty="0" smtClean="0"/>
                        <a:t>10:56am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smtClean="0">
                          <a:solidFill>
                            <a:schemeClr val="tx1"/>
                          </a:solidFill>
                        </a:rPr>
                        <a:t>chi 2011</a:t>
                      </a:r>
                      <a:endParaRPr lang="en-US" sz="1800" dirty="0">
                        <a:solidFill>
                          <a:schemeClr val="tx1"/>
                        </a:solidFill>
                      </a:endParaRPr>
                    </a:p>
                  </a:txBody>
                  <a:tcPr marL="91443" marR="91443" marT="45718" marB="45718"/>
                </a:tc>
                <a:tc>
                  <a:txBody>
                    <a:bodyPr/>
                    <a:lstStyle/>
                    <a:p>
                      <a:pPr algn="ctr"/>
                      <a:r>
                        <a:rPr lang="en-US" sz="1800" dirty="0" smtClean="0"/>
                        <a:t>11:21am</a:t>
                      </a:r>
                      <a:r>
                        <a:rPr lang="en-US" sz="1800" baseline="0" dirty="0" smtClean="0"/>
                        <a:t>  2/18/10</a:t>
                      </a:r>
                      <a:endParaRPr lang="en-US" sz="1800" dirty="0"/>
                    </a:p>
                  </a:txBody>
                  <a:tcPr marL="91443" marR="91443" marT="45718" marB="45718"/>
                </a:tc>
                <a:tc>
                  <a:txBody>
                    <a:bodyPr/>
                    <a:lstStyle/>
                    <a:p>
                      <a:r>
                        <a:rPr lang="en-US" sz="1800" dirty="0" smtClean="0"/>
                        <a:t>659327</a:t>
                      </a:r>
                      <a:endParaRPr lang="en-US" sz="1800" dirty="0"/>
                    </a:p>
                  </a:txBody>
                  <a:tcPr marL="91443" marR="91443" marT="45718" marB="45718"/>
                </a:tc>
              </a:tr>
              <a:tr h="370821">
                <a:tc>
                  <a:txBody>
                    <a:bodyPr/>
                    <a:lstStyle/>
                    <a:p>
                      <a:r>
                        <a:rPr lang="en-US" sz="1800" dirty="0" smtClean="0">
                          <a:solidFill>
                            <a:schemeClr val="tx1"/>
                          </a:solidFill>
                        </a:rPr>
                        <a:t>restaurants </a:t>
                      </a:r>
                      <a:r>
                        <a:rPr lang="en-US" sz="1800" dirty="0" err="1" smtClean="0">
                          <a:solidFill>
                            <a:schemeClr val="tx1"/>
                          </a:solidFill>
                        </a:rPr>
                        <a:t>vancouver</a:t>
                      </a:r>
                      <a:endParaRPr lang="en-US" sz="1800" dirty="0">
                        <a:solidFill>
                          <a:schemeClr val="tx1"/>
                        </a:solidFill>
                      </a:endParaRPr>
                    </a:p>
                  </a:txBody>
                  <a:tcPr marL="91443" marR="91443" marT="45718" marB="45718"/>
                </a:tc>
                <a:tc>
                  <a:txBody>
                    <a:bodyPr/>
                    <a:lstStyle/>
                    <a:p>
                      <a:pPr algn="ctr"/>
                      <a:r>
                        <a:rPr lang="en-US" sz="1800" dirty="0" smtClean="0"/>
                        <a:t>11:59am  2/18/10</a:t>
                      </a:r>
                      <a:endParaRPr lang="en-US" sz="1800" dirty="0"/>
                    </a:p>
                  </a:txBody>
                  <a:tcPr marL="91443" marR="91443" marT="45718" marB="45718"/>
                </a:tc>
                <a:tc>
                  <a:txBody>
                    <a:bodyPr/>
                    <a:lstStyle/>
                    <a:p>
                      <a:r>
                        <a:rPr lang="en-US" sz="1800" dirty="0" smtClean="0"/>
                        <a:t>318222</a:t>
                      </a:r>
                      <a:endParaRPr lang="en-US" sz="1800" dirty="0"/>
                    </a:p>
                  </a:txBody>
                  <a:tcPr marL="91443" marR="91443" marT="45718" marB="45718"/>
                </a:tc>
              </a:tr>
              <a:tr h="0">
                <a:tc>
                  <a:txBody>
                    <a:bodyPr/>
                    <a:lstStyle/>
                    <a:p>
                      <a:r>
                        <a:rPr lang="en-US" sz="1800" dirty="0" err="1" smtClean="0">
                          <a:solidFill>
                            <a:schemeClr val="tx1"/>
                          </a:solidFill>
                        </a:rPr>
                        <a:t>vancouver</a:t>
                      </a:r>
                      <a:r>
                        <a:rPr lang="en-US" sz="1800" dirty="0" smtClean="0">
                          <a:solidFill>
                            <a:schemeClr val="tx1"/>
                          </a:solidFill>
                        </a:rPr>
                        <a:t> </a:t>
                      </a:r>
                      <a:r>
                        <a:rPr lang="en-US" sz="1800" dirty="0" err="1" smtClean="0">
                          <a:solidFill>
                            <a:schemeClr val="tx1"/>
                          </a:solidFill>
                        </a:rPr>
                        <a:t>bc</a:t>
                      </a:r>
                      <a:r>
                        <a:rPr lang="en-US" sz="1800" dirty="0" smtClean="0">
                          <a:solidFill>
                            <a:schemeClr val="tx1"/>
                          </a:solidFill>
                        </a:rPr>
                        <a:t> restaurants</a:t>
                      </a:r>
                      <a:endParaRPr lang="en-US" sz="1800" dirty="0">
                        <a:solidFill>
                          <a:schemeClr val="tx1"/>
                        </a:solidFill>
                      </a:endParaRPr>
                    </a:p>
                  </a:txBody>
                  <a:tcPr marL="91443" marR="91443" marT="45718" marB="45718"/>
                </a:tc>
                <a:tc>
                  <a:txBody>
                    <a:bodyPr/>
                    <a:lstStyle/>
                    <a:p>
                      <a:pPr algn="ctr"/>
                      <a:r>
                        <a:rPr lang="en-US" sz="1800" dirty="0" smtClean="0"/>
                        <a:t>12:01pm  2/18/10</a:t>
                      </a:r>
                      <a:endParaRPr lang="en-US" sz="1800" dirty="0"/>
                    </a:p>
                  </a:txBody>
                  <a:tcPr marL="91443" marR="91443" marT="45718" marB="45718"/>
                </a:tc>
                <a:tc>
                  <a:txBody>
                    <a:bodyPr/>
                    <a:lstStyle/>
                    <a:p>
                      <a:r>
                        <a:rPr lang="en-US" sz="1800" dirty="0" smtClean="0"/>
                        <a:t>318222</a:t>
                      </a:r>
                      <a:endParaRPr lang="en-US" sz="18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rPr>
                        <a:t>uist</a:t>
                      </a:r>
                      <a:r>
                        <a:rPr lang="en-US" sz="1800" baseline="0" dirty="0" smtClean="0">
                          <a:solidFill>
                            <a:schemeClr val="tx1"/>
                          </a:solidFill>
                        </a:rPr>
                        <a:t> conference</a:t>
                      </a:r>
                      <a:endParaRPr lang="en-US" sz="1800" dirty="0" smtClean="0">
                        <a:solidFill>
                          <a:schemeClr val="tx1"/>
                        </a:solidFill>
                      </a:endParaRPr>
                    </a:p>
                  </a:txBody>
                  <a:tcPr marL="91443" marR="91443" marT="45718" marB="45718"/>
                </a:tc>
                <a:tc>
                  <a:txBody>
                    <a:bodyPr/>
                    <a:lstStyle/>
                    <a:p>
                      <a:pPr algn="ctr"/>
                      <a:r>
                        <a:rPr lang="en-US" sz="1800" dirty="0" smtClean="0"/>
                        <a:t>12:17pm  2/18/10</a:t>
                      </a:r>
                      <a:endParaRPr lang="en-US" sz="1800" dirty="0"/>
                    </a:p>
                  </a:txBody>
                  <a:tcPr marL="91443" marR="91443" marT="45718" marB="45718"/>
                </a:tc>
                <a:tc>
                  <a:txBody>
                    <a:bodyPr/>
                    <a:lstStyle/>
                    <a:p>
                      <a:r>
                        <a:rPr lang="en-US" sz="1800" dirty="0" smtClean="0"/>
                        <a:t>318222</a:t>
                      </a:r>
                      <a:endParaRPr lang="en-US" sz="1800" dirty="0"/>
                    </a:p>
                  </a:txBody>
                  <a:tcPr marL="91443" marR="91443" marT="45718" marB="45718"/>
                </a:tc>
              </a:tr>
              <a:tr h="370821">
                <a:tc>
                  <a:txBody>
                    <a:bodyPr/>
                    <a:lstStyle/>
                    <a:p>
                      <a:r>
                        <a:rPr lang="en-US" sz="1800" dirty="0" smtClean="0">
                          <a:solidFill>
                            <a:schemeClr val="tx1"/>
                          </a:solidFill>
                        </a:rPr>
                        <a:t>chi 2011</a:t>
                      </a:r>
                      <a:endParaRPr lang="en-US" sz="1800" dirty="0">
                        <a:solidFill>
                          <a:schemeClr val="tx1"/>
                        </a:solidFill>
                      </a:endParaRPr>
                    </a:p>
                  </a:txBody>
                  <a:tcPr marL="91443" marR="91443" marT="45718" marB="45718"/>
                </a:tc>
                <a:tc>
                  <a:txBody>
                    <a:bodyPr/>
                    <a:lstStyle/>
                    <a:p>
                      <a:pPr algn="ctr"/>
                      <a:r>
                        <a:rPr lang="en-US" sz="1800" dirty="0" smtClean="0"/>
                        <a:t>12:18pm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daytrips in </a:t>
                      </a:r>
                      <a:r>
                        <a:rPr lang="en-US" sz="1800" dirty="0" err="1" smtClean="0">
                          <a:solidFill>
                            <a:schemeClr val="tx1"/>
                          </a:solidFill>
                        </a:rPr>
                        <a:t>bc</a:t>
                      </a:r>
                      <a:r>
                        <a:rPr lang="en-US" sz="1800" dirty="0" smtClean="0">
                          <a:solidFill>
                            <a:schemeClr val="tx1"/>
                          </a:solidFill>
                        </a:rPr>
                        <a:t>, </a:t>
                      </a:r>
                      <a:r>
                        <a:rPr lang="en-US" sz="1800" dirty="0" err="1" smtClean="0">
                          <a:solidFill>
                            <a:schemeClr val="tx1"/>
                          </a:solidFill>
                        </a:rPr>
                        <a:t>canada</a:t>
                      </a:r>
                      <a:endParaRPr lang="en-US" sz="1800" dirty="0" smtClean="0">
                        <a:solidFill>
                          <a:schemeClr val="tx1"/>
                        </a:solidFill>
                      </a:endParaRPr>
                    </a:p>
                  </a:txBody>
                  <a:tcPr marL="91443" marR="91443" marT="45718" marB="45718"/>
                </a:tc>
                <a:tc>
                  <a:txBody>
                    <a:bodyPr/>
                    <a:lstStyle/>
                    <a:p>
                      <a:pPr algn="ctr"/>
                      <a:r>
                        <a:rPr lang="en-US" sz="1800" dirty="0" smtClean="0"/>
                        <a:t>1:30pm</a:t>
                      </a:r>
                      <a:r>
                        <a:rPr lang="en-US" sz="1800" baseline="0" dirty="0" smtClean="0"/>
                        <a:t>  2/18/10</a:t>
                      </a:r>
                      <a:endParaRPr lang="en-US" sz="1800" dirty="0"/>
                    </a:p>
                  </a:txBody>
                  <a:tcPr marL="91443" marR="91443" marT="45718" marB="45718"/>
                </a:tc>
                <a:tc>
                  <a:txBody>
                    <a:bodyPr/>
                    <a:lstStyle/>
                    <a:p>
                      <a:r>
                        <a:rPr lang="en-US" sz="1800" dirty="0" smtClean="0"/>
                        <a:t>554320</a:t>
                      </a:r>
                      <a:endParaRPr lang="en-US" sz="1800" dirty="0"/>
                    </a:p>
                  </a:txBody>
                  <a:tcPr marL="91443" marR="91443" marT="45718" marB="45718"/>
                </a:tc>
              </a:tr>
              <a:tr h="370821">
                <a:tc>
                  <a:txBody>
                    <a:bodyPr/>
                    <a:lstStyle/>
                    <a:p>
                      <a:r>
                        <a:rPr lang="en-US" sz="1800" dirty="0" err="1" smtClean="0">
                          <a:solidFill>
                            <a:schemeClr val="tx1"/>
                          </a:solidFill>
                        </a:rPr>
                        <a:t>uist</a:t>
                      </a:r>
                      <a:r>
                        <a:rPr lang="en-US" sz="1800" dirty="0" smtClean="0">
                          <a:solidFill>
                            <a:schemeClr val="tx1"/>
                          </a:solidFill>
                        </a:rPr>
                        <a:t> 2011</a:t>
                      </a:r>
                      <a:endParaRPr lang="en-US" sz="1800" dirty="0">
                        <a:solidFill>
                          <a:schemeClr val="tx1"/>
                        </a:solidFill>
                      </a:endParaRPr>
                    </a:p>
                  </a:txBody>
                  <a:tcPr marL="91443" marR="91443" marT="45718" marB="45718"/>
                </a:tc>
                <a:tc>
                  <a:txBody>
                    <a:bodyPr/>
                    <a:lstStyle/>
                    <a:p>
                      <a:pPr algn="ctr"/>
                      <a:r>
                        <a:rPr lang="en-US" sz="1800" dirty="0" smtClean="0"/>
                        <a:t>1:30pm</a:t>
                      </a:r>
                      <a:r>
                        <a:rPr lang="en-US" sz="1800" baseline="0" dirty="0" smtClean="0"/>
                        <a:t>  2/18/10</a:t>
                      </a:r>
                      <a:endParaRPr lang="en-US" sz="1800" dirty="0"/>
                    </a:p>
                  </a:txBody>
                  <a:tcPr marL="91443" marR="91443" marT="45718" marB="45718"/>
                </a:tc>
                <a:tc>
                  <a:txBody>
                    <a:bodyPr/>
                    <a:lstStyle/>
                    <a:p>
                      <a:r>
                        <a:rPr lang="en-US" sz="1800" dirty="0" smtClean="0"/>
                        <a:t>659327</a:t>
                      </a:r>
                      <a:endParaRPr lang="en-US" sz="18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chi program</a:t>
                      </a:r>
                    </a:p>
                  </a:txBody>
                  <a:tcPr marL="91443" marR="91443" marT="45718" marB="45718"/>
                </a:tc>
                <a:tc>
                  <a:txBody>
                    <a:bodyPr/>
                    <a:lstStyle/>
                    <a:p>
                      <a:pPr algn="ctr"/>
                      <a:r>
                        <a:rPr lang="en-US" sz="1800" dirty="0" smtClean="0"/>
                        <a:t>1:48pm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smtClean="0">
                          <a:solidFill>
                            <a:schemeClr val="tx1"/>
                          </a:solidFill>
                        </a:rPr>
                        <a:t>chi2011.org</a:t>
                      </a:r>
                      <a:endParaRPr lang="en-US" sz="1800" dirty="0">
                        <a:solidFill>
                          <a:schemeClr val="tx1"/>
                        </a:solidFill>
                      </a:endParaRPr>
                    </a:p>
                  </a:txBody>
                  <a:tcPr marL="91443" marR="91443" marT="45718" marB="45718"/>
                </a:tc>
                <a:tc>
                  <a:txBody>
                    <a:bodyPr/>
                    <a:lstStyle/>
                    <a:p>
                      <a:pPr algn="ctr"/>
                      <a:r>
                        <a:rPr lang="en-US" sz="1800" dirty="0" smtClean="0"/>
                        <a:t>2:32pm</a:t>
                      </a:r>
                      <a:r>
                        <a:rPr lang="en-US" sz="1800" baseline="0" dirty="0" smtClean="0"/>
                        <a:t>  2/18/10</a:t>
                      </a:r>
                      <a:endParaRPr lang="en-US" sz="1800" dirty="0"/>
                    </a:p>
                  </a:txBody>
                  <a:tcPr marL="91443" marR="91443" marT="45718" marB="45718"/>
                </a:tc>
                <a:tc>
                  <a:txBody>
                    <a:bodyPr/>
                    <a:lstStyle/>
                    <a:p>
                      <a:r>
                        <a:rPr lang="en-US" sz="1800" dirty="0" smtClean="0"/>
                        <a:t>435451</a:t>
                      </a:r>
                      <a:endParaRPr lang="en-US" sz="18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mark </a:t>
                      </a:r>
                      <a:r>
                        <a:rPr lang="en-US" sz="1800" dirty="0" err="1" smtClean="0">
                          <a:solidFill>
                            <a:schemeClr val="tx1"/>
                          </a:solidFill>
                        </a:rPr>
                        <a:t>ackerman</a:t>
                      </a:r>
                      <a:endParaRPr lang="en-US" sz="1800" dirty="0" smtClean="0">
                        <a:solidFill>
                          <a:schemeClr val="tx1"/>
                        </a:solidFill>
                      </a:endParaRPr>
                    </a:p>
                  </a:txBody>
                  <a:tcPr marL="91443" marR="91443" marT="45718" marB="45718"/>
                </a:tc>
                <a:tc>
                  <a:txBody>
                    <a:bodyPr/>
                    <a:lstStyle/>
                    <a:p>
                      <a:pPr algn="ctr"/>
                      <a:r>
                        <a:rPr lang="en-US" sz="1800" dirty="0" smtClean="0"/>
                        <a:t>2:42pm</a:t>
                      </a:r>
                      <a:r>
                        <a:rPr lang="en-US" sz="1800" baseline="0" dirty="0" smtClean="0"/>
                        <a:t>  2/18/10</a:t>
                      </a:r>
                      <a:endParaRPr lang="en-US" sz="1800" dirty="0"/>
                    </a:p>
                  </a:txBody>
                  <a:tcPr marL="91443" marR="91443" marT="45718" marB="45718"/>
                </a:tc>
                <a:tc>
                  <a:txBody>
                    <a:bodyPr/>
                    <a:lstStyle/>
                    <a:p>
                      <a:r>
                        <a:rPr lang="en-US" sz="1800" dirty="0" smtClean="0"/>
                        <a:t>435451</a:t>
                      </a:r>
                      <a:endParaRPr lang="en-US" sz="1800" dirty="0"/>
                    </a:p>
                  </a:txBody>
                  <a:tcPr marL="91443" marR="91443" marT="45718" marB="45718"/>
                </a:tc>
              </a:tr>
              <a:tr h="370821">
                <a:tc>
                  <a:txBody>
                    <a:bodyPr/>
                    <a:lstStyle/>
                    <a:p>
                      <a:r>
                        <a:rPr lang="en-US" sz="1800" dirty="0" err="1" smtClean="0">
                          <a:solidFill>
                            <a:schemeClr val="tx1"/>
                          </a:solidFill>
                        </a:rPr>
                        <a:t>fairmont</a:t>
                      </a:r>
                      <a:r>
                        <a:rPr lang="en-US" sz="1800" dirty="0" smtClean="0">
                          <a:solidFill>
                            <a:schemeClr val="tx1"/>
                          </a:solidFill>
                        </a:rPr>
                        <a:t> waterfront hotel</a:t>
                      </a:r>
                      <a:endParaRPr lang="en-US" sz="1800" dirty="0">
                        <a:solidFill>
                          <a:schemeClr val="tx1"/>
                        </a:solidFill>
                      </a:endParaRPr>
                    </a:p>
                  </a:txBody>
                  <a:tcPr marL="91443" marR="91443" marT="45718" marB="45718"/>
                </a:tc>
                <a:tc>
                  <a:txBody>
                    <a:bodyPr/>
                    <a:lstStyle/>
                    <a:p>
                      <a:pPr algn="ctr"/>
                      <a:r>
                        <a:rPr lang="en-US" sz="1800" dirty="0" smtClean="0"/>
                        <a:t>4:56pm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smtClean="0">
                          <a:solidFill>
                            <a:schemeClr val="tx1"/>
                          </a:solidFill>
                        </a:rPr>
                        <a:t>chi</a:t>
                      </a:r>
                      <a:r>
                        <a:rPr lang="en-US" sz="1800" baseline="0" dirty="0" smtClean="0">
                          <a:solidFill>
                            <a:schemeClr val="tx1"/>
                          </a:solidFill>
                        </a:rPr>
                        <a:t> 2011</a:t>
                      </a:r>
                      <a:endParaRPr lang="en-US" sz="1800" dirty="0">
                        <a:solidFill>
                          <a:schemeClr val="tx1"/>
                        </a:solidFill>
                      </a:endParaRPr>
                    </a:p>
                  </a:txBody>
                  <a:tcPr marL="91443" marR="91443"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5:02pm</a:t>
                      </a:r>
                      <a:r>
                        <a:rPr lang="en-US" sz="1800" baseline="0" dirty="0" smtClean="0"/>
                        <a:t>  2/18/10</a:t>
                      </a:r>
                      <a:endParaRPr lang="en-US" sz="1800" dirty="0" smtClean="0"/>
                    </a:p>
                  </a:txBody>
                  <a:tcPr marL="91443" marR="91443" marT="45718" marB="45718"/>
                </a:tc>
                <a:tc>
                  <a:txBody>
                    <a:bodyPr/>
                    <a:lstStyle/>
                    <a:p>
                      <a:r>
                        <a:rPr lang="en-US" sz="1800" dirty="0" smtClean="0"/>
                        <a:t>142039</a:t>
                      </a:r>
                    </a:p>
                  </a:txBody>
                  <a:tcPr marL="91443" marR="91443" marT="45718" marB="45718"/>
                </a:tc>
              </a:tr>
            </a:tbl>
          </a:graphicData>
        </a:graphic>
      </p:graphicFrame>
      <p:sp>
        <p:nvSpPr>
          <p:cNvPr id="594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76A39FD-567A-4F70-987E-98BF73223411}" type="slidenum">
              <a:rPr lang="en-US">
                <a:solidFill>
                  <a:schemeClr val="tx2"/>
                </a:solidFill>
              </a:rPr>
              <a:pPr defTabSz="912813" fontAlgn="base">
                <a:spcBef>
                  <a:spcPct val="0"/>
                </a:spcBef>
                <a:spcAft>
                  <a:spcPct val="0"/>
                </a:spcAft>
              </a:pPr>
              <a:t>26</a:t>
            </a:fld>
            <a:endParaRPr lang="en-US">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58110848"/>
              </p:ext>
            </p:extLst>
          </p:nvPr>
        </p:nvGraphicFramePr>
        <p:xfrm>
          <a:off x="822325" y="457200"/>
          <a:ext cx="5846762" cy="5928071"/>
        </p:xfrm>
        <a:graphic>
          <a:graphicData uri="http://schemas.openxmlformats.org/drawingml/2006/table">
            <a:tbl>
              <a:tblPr firstRow="1" bandRow="1">
                <a:tableStyleId>{5C22544A-7EE6-4342-B048-85BDC9FD1C3A}</a:tableStyleId>
              </a:tblPr>
              <a:tblGrid>
                <a:gridCol w="2671225"/>
                <a:gridCol w="1984711"/>
                <a:gridCol w="1190826"/>
              </a:tblGrid>
              <a:tr h="370821">
                <a:tc>
                  <a:txBody>
                    <a:bodyPr/>
                    <a:lstStyle/>
                    <a:p>
                      <a:r>
                        <a:rPr lang="en-US" sz="1800" dirty="0" smtClean="0"/>
                        <a:t>Query</a:t>
                      </a:r>
                      <a:endParaRPr lang="en-US" sz="1800" dirty="0"/>
                    </a:p>
                  </a:txBody>
                  <a:tcPr marL="91443" marR="91443" marT="45718" marB="45718"/>
                </a:tc>
                <a:tc>
                  <a:txBody>
                    <a:bodyPr/>
                    <a:lstStyle/>
                    <a:p>
                      <a:r>
                        <a:rPr lang="en-US" sz="1800" dirty="0" smtClean="0"/>
                        <a:t>Time</a:t>
                      </a:r>
                      <a:endParaRPr lang="en-US" sz="1800" dirty="0"/>
                    </a:p>
                  </a:txBody>
                  <a:tcPr marL="91443" marR="91443" marT="45718" marB="45718"/>
                </a:tc>
                <a:tc>
                  <a:txBody>
                    <a:bodyPr/>
                    <a:lstStyle/>
                    <a:p>
                      <a:r>
                        <a:rPr lang="en-US" sz="1800" dirty="0" smtClean="0"/>
                        <a:t>User</a:t>
                      </a:r>
                      <a:endParaRPr lang="en-US" sz="1800" dirty="0"/>
                    </a:p>
                  </a:txBody>
                  <a:tcPr marL="91443" marR="91443" marT="45718" marB="45718"/>
                </a:tc>
              </a:tr>
              <a:tr h="370821">
                <a:tc>
                  <a:txBody>
                    <a:bodyPr/>
                    <a:lstStyle/>
                    <a:p>
                      <a:r>
                        <a:rPr lang="en-US" sz="1800" dirty="0" smtClean="0">
                          <a:solidFill>
                            <a:srgbClr val="FF9900"/>
                          </a:solidFill>
                        </a:rPr>
                        <a:t>chi 2011</a:t>
                      </a:r>
                      <a:endParaRPr lang="en-US" sz="1800" dirty="0">
                        <a:solidFill>
                          <a:srgbClr val="FF9900"/>
                        </a:solidFill>
                      </a:endParaRPr>
                    </a:p>
                  </a:txBody>
                  <a:tcPr marL="91443" marR="91443" marT="45718" marB="45718"/>
                </a:tc>
                <a:tc>
                  <a:txBody>
                    <a:bodyPr/>
                    <a:lstStyle/>
                    <a:p>
                      <a:pPr algn="ctr"/>
                      <a:r>
                        <a:rPr lang="en-US" sz="1800" dirty="0" smtClean="0"/>
                        <a:t>10:41am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smtClean="0">
                          <a:solidFill>
                            <a:schemeClr val="tx1"/>
                          </a:solidFill>
                        </a:rPr>
                        <a:t>pan pacific hotel</a:t>
                      </a:r>
                      <a:endParaRPr lang="en-US" sz="1800" dirty="0">
                        <a:solidFill>
                          <a:schemeClr val="tx1"/>
                        </a:solidFill>
                      </a:endParaRPr>
                    </a:p>
                  </a:txBody>
                  <a:tcPr marL="91443" marR="91443" marT="45718" marB="45718"/>
                </a:tc>
                <a:tc>
                  <a:txBody>
                    <a:bodyPr/>
                    <a:lstStyle/>
                    <a:p>
                      <a:pPr algn="ctr"/>
                      <a:r>
                        <a:rPr lang="en-US" sz="1800" dirty="0" smtClean="0"/>
                        <a:t>10:44am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err="1" smtClean="0">
                          <a:solidFill>
                            <a:schemeClr val="tx1"/>
                          </a:solidFill>
                        </a:rPr>
                        <a:t>fairmont</a:t>
                      </a:r>
                      <a:r>
                        <a:rPr lang="en-US" sz="1800" dirty="0" smtClean="0">
                          <a:solidFill>
                            <a:schemeClr val="tx1"/>
                          </a:solidFill>
                        </a:rPr>
                        <a:t> waterfront hotel</a:t>
                      </a:r>
                      <a:endParaRPr lang="en-US" sz="1800" dirty="0"/>
                    </a:p>
                  </a:txBody>
                  <a:tcPr marL="91443" marR="91443" marT="45718" marB="45718"/>
                </a:tc>
                <a:tc>
                  <a:txBody>
                    <a:bodyPr/>
                    <a:lstStyle/>
                    <a:p>
                      <a:pPr algn="ctr"/>
                      <a:r>
                        <a:rPr lang="en-US" sz="1800" dirty="0" smtClean="0"/>
                        <a:t>10:56am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smtClean="0">
                          <a:solidFill>
                            <a:srgbClr val="FF9900"/>
                          </a:solidFill>
                        </a:rPr>
                        <a:t>chi</a:t>
                      </a:r>
                      <a:r>
                        <a:rPr lang="en-US" sz="1800" dirty="0" smtClean="0">
                          <a:solidFill>
                            <a:schemeClr val="accent6">
                              <a:lumMod val="75000"/>
                            </a:schemeClr>
                          </a:solidFill>
                        </a:rPr>
                        <a:t> </a:t>
                      </a:r>
                      <a:r>
                        <a:rPr lang="en-US" sz="1800" dirty="0" smtClean="0">
                          <a:solidFill>
                            <a:srgbClr val="FF9900"/>
                          </a:solidFill>
                        </a:rPr>
                        <a:t>2011</a:t>
                      </a:r>
                      <a:endParaRPr lang="en-US" sz="1800" dirty="0">
                        <a:solidFill>
                          <a:srgbClr val="FF9900"/>
                        </a:solidFill>
                      </a:endParaRPr>
                    </a:p>
                  </a:txBody>
                  <a:tcPr marL="91443" marR="91443" marT="45718" marB="45718"/>
                </a:tc>
                <a:tc>
                  <a:txBody>
                    <a:bodyPr/>
                    <a:lstStyle/>
                    <a:p>
                      <a:pPr algn="ctr"/>
                      <a:r>
                        <a:rPr lang="en-US" sz="1800" dirty="0" smtClean="0"/>
                        <a:t>11:21am</a:t>
                      </a:r>
                      <a:r>
                        <a:rPr lang="en-US" sz="1800" baseline="0" dirty="0" smtClean="0"/>
                        <a:t>  2/18/10</a:t>
                      </a:r>
                      <a:endParaRPr lang="en-US" sz="1800" dirty="0"/>
                    </a:p>
                  </a:txBody>
                  <a:tcPr marL="91443" marR="91443" marT="45718" marB="45718"/>
                </a:tc>
                <a:tc>
                  <a:txBody>
                    <a:bodyPr/>
                    <a:lstStyle/>
                    <a:p>
                      <a:r>
                        <a:rPr lang="en-US" sz="1800" dirty="0" smtClean="0"/>
                        <a:t>659327</a:t>
                      </a:r>
                      <a:endParaRPr lang="en-US" sz="1800" dirty="0"/>
                    </a:p>
                  </a:txBody>
                  <a:tcPr marL="91443" marR="91443" marT="45718" marB="45718"/>
                </a:tc>
              </a:tr>
              <a:tr h="370821">
                <a:tc>
                  <a:txBody>
                    <a:bodyPr/>
                    <a:lstStyle/>
                    <a:p>
                      <a:r>
                        <a:rPr lang="en-US" sz="1800" dirty="0" smtClean="0"/>
                        <a:t>restaurants </a:t>
                      </a:r>
                      <a:r>
                        <a:rPr lang="en-US" sz="1800" dirty="0" err="1" smtClean="0"/>
                        <a:t>vancouver</a:t>
                      </a:r>
                      <a:endParaRPr lang="en-US" sz="1800" dirty="0"/>
                    </a:p>
                  </a:txBody>
                  <a:tcPr marL="91443" marR="91443" marT="45718" marB="45718"/>
                </a:tc>
                <a:tc>
                  <a:txBody>
                    <a:bodyPr/>
                    <a:lstStyle/>
                    <a:p>
                      <a:pPr algn="ctr"/>
                      <a:r>
                        <a:rPr lang="en-US" sz="1800" dirty="0" smtClean="0"/>
                        <a:t>11:59am  2/18/10</a:t>
                      </a:r>
                      <a:endParaRPr lang="en-US" sz="1800" dirty="0"/>
                    </a:p>
                  </a:txBody>
                  <a:tcPr marL="91443" marR="91443" marT="45718" marB="45718"/>
                </a:tc>
                <a:tc>
                  <a:txBody>
                    <a:bodyPr/>
                    <a:lstStyle/>
                    <a:p>
                      <a:r>
                        <a:rPr lang="en-US" sz="1800" dirty="0" smtClean="0"/>
                        <a:t>318222</a:t>
                      </a:r>
                      <a:endParaRPr lang="en-US" sz="1800" dirty="0"/>
                    </a:p>
                  </a:txBody>
                  <a:tcPr marL="91443" marR="91443" marT="45718" marB="45718"/>
                </a:tc>
              </a:tr>
              <a:tr h="0">
                <a:tc>
                  <a:txBody>
                    <a:bodyPr/>
                    <a:lstStyle/>
                    <a:p>
                      <a:r>
                        <a:rPr lang="en-US" sz="1800" dirty="0" err="1" smtClean="0"/>
                        <a:t>vancouver</a:t>
                      </a:r>
                      <a:r>
                        <a:rPr lang="en-US" sz="1800" dirty="0" smtClean="0"/>
                        <a:t> </a:t>
                      </a:r>
                      <a:r>
                        <a:rPr lang="en-US" sz="1800" dirty="0" err="1" smtClean="0"/>
                        <a:t>bc</a:t>
                      </a:r>
                      <a:r>
                        <a:rPr lang="en-US" sz="1800" dirty="0" smtClean="0"/>
                        <a:t> restaurants</a:t>
                      </a:r>
                      <a:endParaRPr lang="en-US" sz="1800" dirty="0"/>
                    </a:p>
                  </a:txBody>
                  <a:tcPr marL="91443" marR="91443" marT="45718" marB="45718"/>
                </a:tc>
                <a:tc>
                  <a:txBody>
                    <a:bodyPr/>
                    <a:lstStyle/>
                    <a:p>
                      <a:pPr algn="ctr"/>
                      <a:r>
                        <a:rPr lang="en-US" sz="1800" dirty="0" smtClean="0"/>
                        <a:t>12:01pm  2/18/10</a:t>
                      </a:r>
                      <a:endParaRPr lang="en-US" sz="1800" dirty="0"/>
                    </a:p>
                  </a:txBody>
                  <a:tcPr marL="91443" marR="91443" marT="45718" marB="45718"/>
                </a:tc>
                <a:tc>
                  <a:txBody>
                    <a:bodyPr/>
                    <a:lstStyle/>
                    <a:p>
                      <a:r>
                        <a:rPr lang="en-US" sz="1800" dirty="0" smtClean="0"/>
                        <a:t>318222</a:t>
                      </a:r>
                      <a:endParaRPr lang="en-US" sz="18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rgbClr val="FF9900"/>
                          </a:solidFill>
                        </a:rPr>
                        <a:t>uist</a:t>
                      </a:r>
                      <a:r>
                        <a:rPr lang="en-US" sz="1800" baseline="0" dirty="0" smtClean="0">
                          <a:solidFill>
                            <a:srgbClr val="FF9900"/>
                          </a:solidFill>
                        </a:rPr>
                        <a:t> conference</a:t>
                      </a:r>
                      <a:endParaRPr lang="en-US" sz="1800" dirty="0" smtClean="0">
                        <a:solidFill>
                          <a:srgbClr val="FF9900"/>
                        </a:solidFill>
                      </a:endParaRPr>
                    </a:p>
                  </a:txBody>
                  <a:tcPr marL="91443" marR="91443" marT="45718" marB="45718"/>
                </a:tc>
                <a:tc>
                  <a:txBody>
                    <a:bodyPr/>
                    <a:lstStyle/>
                    <a:p>
                      <a:pPr algn="ctr"/>
                      <a:r>
                        <a:rPr lang="en-US" sz="1800" dirty="0" smtClean="0"/>
                        <a:t>12:17pm  2/18/10</a:t>
                      </a:r>
                      <a:endParaRPr lang="en-US" sz="1800" dirty="0"/>
                    </a:p>
                  </a:txBody>
                  <a:tcPr marL="91443" marR="91443" marT="45718" marB="45718"/>
                </a:tc>
                <a:tc>
                  <a:txBody>
                    <a:bodyPr/>
                    <a:lstStyle/>
                    <a:p>
                      <a:r>
                        <a:rPr lang="en-US" sz="1800" dirty="0" smtClean="0"/>
                        <a:t>318222</a:t>
                      </a:r>
                      <a:endParaRPr lang="en-US" sz="1800" dirty="0"/>
                    </a:p>
                  </a:txBody>
                  <a:tcPr marL="91443" marR="91443" marT="45718" marB="45718"/>
                </a:tc>
              </a:tr>
              <a:tr h="370821">
                <a:tc>
                  <a:txBody>
                    <a:bodyPr/>
                    <a:lstStyle/>
                    <a:p>
                      <a:r>
                        <a:rPr lang="en-US" sz="1800" dirty="0" smtClean="0">
                          <a:solidFill>
                            <a:srgbClr val="FF9900"/>
                          </a:solidFill>
                        </a:rPr>
                        <a:t>chi 2011</a:t>
                      </a:r>
                      <a:endParaRPr lang="en-US" sz="1800" dirty="0">
                        <a:solidFill>
                          <a:srgbClr val="FF9900"/>
                        </a:solidFill>
                      </a:endParaRPr>
                    </a:p>
                  </a:txBody>
                  <a:tcPr marL="91443" marR="91443" marT="45718" marB="45718"/>
                </a:tc>
                <a:tc>
                  <a:txBody>
                    <a:bodyPr/>
                    <a:lstStyle/>
                    <a:p>
                      <a:pPr algn="ctr"/>
                      <a:r>
                        <a:rPr lang="en-US" sz="1800" dirty="0" smtClean="0"/>
                        <a:t>12:18pm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daytrips in </a:t>
                      </a:r>
                      <a:r>
                        <a:rPr lang="en-US" sz="1800" dirty="0" err="1" smtClean="0"/>
                        <a:t>bc</a:t>
                      </a:r>
                      <a:r>
                        <a:rPr lang="en-US" sz="1800" dirty="0" smtClean="0"/>
                        <a:t>, </a:t>
                      </a:r>
                      <a:r>
                        <a:rPr lang="en-US" sz="1800" dirty="0" err="1" smtClean="0"/>
                        <a:t>canada</a:t>
                      </a:r>
                      <a:endParaRPr lang="en-US" sz="1800" dirty="0" smtClean="0"/>
                    </a:p>
                  </a:txBody>
                  <a:tcPr marL="91443" marR="91443" marT="45718" marB="45718"/>
                </a:tc>
                <a:tc>
                  <a:txBody>
                    <a:bodyPr/>
                    <a:lstStyle/>
                    <a:p>
                      <a:pPr algn="ctr"/>
                      <a:r>
                        <a:rPr lang="en-US" sz="1800" dirty="0" smtClean="0"/>
                        <a:t>1:30pm</a:t>
                      </a:r>
                      <a:r>
                        <a:rPr lang="en-US" sz="1800" baseline="0" dirty="0" smtClean="0"/>
                        <a:t>  2/18/10</a:t>
                      </a:r>
                      <a:endParaRPr lang="en-US" sz="1800" dirty="0"/>
                    </a:p>
                  </a:txBody>
                  <a:tcPr marL="91443" marR="91443" marT="45718" marB="45718"/>
                </a:tc>
                <a:tc>
                  <a:txBody>
                    <a:bodyPr/>
                    <a:lstStyle/>
                    <a:p>
                      <a:r>
                        <a:rPr lang="en-US" sz="1800" dirty="0" smtClean="0"/>
                        <a:t>554320</a:t>
                      </a:r>
                      <a:endParaRPr lang="en-US" sz="1800" dirty="0"/>
                    </a:p>
                  </a:txBody>
                  <a:tcPr marL="91443" marR="91443" marT="45718" marB="45718"/>
                </a:tc>
              </a:tr>
              <a:tr h="370821">
                <a:tc>
                  <a:txBody>
                    <a:bodyPr/>
                    <a:lstStyle/>
                    <a:p>
                      <a:r>
                        <a:rPr lang="en-US" sz="1800" dirty="0" err="1" smtClean="0">
                          <a:solidFill>
                            <a:srgbClr val="FF9900"/>
                          </a:solidFill>
                        </a:rPr>
                        <a:t>uist</a:t>
                      </a:r>
                      <a:r>
                        <a:rPr lang="en-US" sz="1800" dirty="0" smtClean="0">
                          <a:solidFill>
                            <a:srgbClr val="FF9900"/>
                          </a:solidFill>
                        </a:rPr>
                        <a:t> 2011</a:t>
                      </a:r>
                      <a:endParaRPr lang="en-US" sz="1800" dirty="0">
                        <a:solidFill>
                          <a:srgbClr val="FF9900"/>
                        </a:solidFill>
                      </a:endParaRPr>
                    </a:p>
                  </a:txBody>
                  <a:tcPr marL="91443" marR="91443" marT="45718" marB="45718"/>
                </a:tc>
                <a:tc>
                  <a:txBody>
                    <a:bodyPr/>
                    <a:lstStyle/>
                    <a:p>
                      <a:pPr algn="ctr"/>
                      <a:r>
                        <a:rPr lang="en-US" sz="1800" dirty="0" smtClean="0"/>
                        <a:t>1:30pm</a:t>
                      </a:r>
                      <a:r>
                        <a:rPr lang="en-US" sz="1800" baseline="0" dirty="0" smtClean="0"/>
                        <a:t>  2/18/10</a:t>
                      </a:r>
                      <a:endParaRPr lang="en-US" sz="1800" dirty="0"/>
                    </a:p>
                  </a:txBody>
                  <a:tcPr marL="91443" marR="91443" marT="45718" marB="45718"/>
                </a:tc>
                <a:tc>
                  <a:txBody>
                    <a:bodyPr/>
                    <a:lstStyle/>
                    <a:p>
                      <a:r>
                        <a:rPr lang="en-US" sz="1800" dirty="0" smtClean="0"/>
                        <a:t>659327</a:t>
                      </a:r>
                      <a:endParaRPr lang="en-US" sz="18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chi program</a:t>
                      </a:r>
                    </a:p>
                  </a:txBody>
                  <a:tcPr marL="91443" marR="91443" marT="45718" marB="45718"/>
                </a:tc>
                <a:tc>
                  <a:txBody>
                    <a:bodyPr/>
                    <a:lstStyle/>
                    <a:p>
                      <a:pPr algn="ctr"/>
                      <a:r>
                        <a:rPr lang="en-US" sz="1800" dirty="0" smtClean="0"/>
                        <a:t>1:48pm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smtClean="0">
                          <a:solidFill>
                            <a:srgbClr val="FF9900"/>
                          </a:solidFill>
                        </a:rPr>
                        <a:t>chi2011.org</a:t>
                      </a:r>
                      <a:endParaRPr lang="en-US" sz="1800" dirty="0">
                        <a:solidFill>
                          <a:srgbClr val="FF9900"/>
                        </a:solidFill>
                      </a:endParaRPr>
                    </a:p>
                  </a:txBody>
                  <a:tcPr marL="91443" marR="91443" marT="45718" marB="45718"/>
                </a:tc>
                <a:tc>
                  <a:txBody>
                    <a:bodyPr/>
                    <a:lstStyle/>
                    <a:p>
                      <a:pPr algn="ctr"/>
                      <a:r>
                        <a:rPr lang="en-US" sz="1800" dirty="0" smtClean="0"/>
                        <a:t>2:32pm</a:t>
                      </a:r>
                      <a:r>
                        <a:rPr lang="en-US" sz="1800" baseline="0" dirty="0" smtClean="0"/>
                        <a:t>  2/18/10</a:t>
                      </a:r>
                      <a:endParaRPr lang="en-US" sz="1800" dirty="0"/>
                    </a:p>
                  </a:txBody>
                  <a:tcPr marL="91443" marR="91443" marT="45718" marB="45718"/>
                </a:tc>
                <a:tc>
                  <a:txBody>
                    <a:bodyPr/>
                    <a:lstStyle/>
                    <a:p>
                      <a:r>
                        <a:rPr lang="en-US" sz="1800" dirty="0" smtClean="0"/>
                        <a:t>435451</a:t>
                      </a:r>
                      <a:endParaRPr lang="en-US" sz="18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mark </a:t>
                      </a:r>
                      <a:r>
                        <a:rPr lang="en-US" sz="1800" dirty="0" err="1" smtClean="0"/>
                        <a:t>ackerman</a:t>
                      </a:r>
                      <a:endParaRPr lang="en-US" sz="1800" dirty="0" smtClean="0"/>
                    </a:p>
                  </a:txBody>
                  <a:tcPr marL="91443" marR="91443" marT="45718" marB="45718"/>
                </a:tc>
                <a:tc>
                  <a:txBody>
                    <a:bodyPr/>
                    <a:lstStyle/>
                    <a:p>
                      <a:pPr algn="ctr"/>
                      <a:r>
                        <a:rPr lang="en-US" sz="1800" dirty="0" smtClean="0"/>
                        <a:t>2:42pm</a:t>
                      </a:r>
                      <a:r>
                        <a:rPr lang="en-US" sz="1800" baseline="0" dirty="0" smtClean="0"/>
                        <a:t>  2/18/10</a:t>
                      </a:r>
                      <a:endParaRPr lang="en-US" sz="1800" dirty="0"/>
                    </a:p>
                  </a:txBody>
                  <a:tcPr marL="91443" marR="91443" marT="45718" marB="45718"/>
                </a:tc>
                <a:tc>
                  <a:txBody>
                    <a:bodyPr/>
                    <a:lstStyle/>
                    <a:p>
                      <a:r>
                        <a:rPr lang="en-US" sz="1800" dirty="0" smtClean="0"/>
                        <a:t>435451</a:t>
                      </a:r>
                      <a:endParaRPr lang="en-US" sz="1800" dirty="0"/>
                    </a:p>
                  </a:txBody>
                  <a:tcPr marL="91443" marR="91443" marT="45718" marB="45718"/>
                </a:tc>
              </a:tr>
              <a:tr h="370821">
                <a:tc>
                  <a:txBody>
                    <a:bodyPr/>
                    <a:lstStyle/>
                    <a:p>
                      <a:r>
                        <a:rPr lang="en-US" sz="1800" dirty="0" err="1" smtClean="0"/>
                        <a:t>fairmont</a:t>
                      </a:r>
                      <a:r>
                        <a:rPr lang="en-US" sz="1800" dirty="0" smtClean="0"/>
                        <a:t> waterfront hotel</a:t>
                      </a:r>
                      <a:endParaRPr lang="en-US" sz="1800" dirty="0"/>
                    </a:p>
                  </a:txBody>
                  <a:tcPr marL="91443" marR="91443" marT="45718" marB="45718"/>
                </a:tc>
                <a:tc>
                  <a:txBody>
                    <a:bodyPr/>
                    <a:lstStyle/>
                    <a:p>
                      <a:pPr algn="ctr"/>
                      <a:r>
                        <a:rPr lang="en-US" sz="1800" dirty="0" smtClean="0"/>
                        <a:t>4:56pm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smtClean="0">
                          <a:solidFill>
                            <a:srgbClr val="FF9900"/>
                          </a:solidFill>
                        </a:rPr>
                        <a:t>chi</a:t>
                      </a:r>
                      <a:r>
                        <a:rPr lang="en-US" sz="1800" baseline="0" dirty="0" smtClean="0">
                          <a:solidFill>
                            <a:srgbClr val="FF9900"/>
                          </a:solidFill>
                        </a:rPr>
                        <a:t> 2011</a:t>
                      </a:r>
                      <a:endParaRPr lang="en-US" sz="1800" dirty="0">
                        <a:solidFill>
                          <a:srgbClr val="FF9900"/>
                        </a:solidFill>
                      </a:endParaRPr>
                    </a:p>
                  </a:txBody>
                  <a:tcPr marL="91443" marR="91443"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5:02pm</a:t>
                      </a:r>
                      <a:r>
                        <a:rPr lang="en-US" sz="1800" baseline="0" dirty="0" smtClean="0"/>
                        <a:t>  2/18/10</a:t>
                      </a:r>
                      <a:endParaRPr lang="en-US" sz="1800" dirty="0" smtClean="0"/>
                    </a:p>
                  </a:txBody>
                  <a:tcPr marL="91443" marR="91443" marT="45718" marB="45718"/>
                </a:tc>
                <a:tc>
                  <a:txBody>
                    <a:bodyPr/>
                    <a:lstStyle/>
                    <a:p>
                      <a:r>
                        <a:rPr lang="en-US" sz="1800" dirty="0" smtClean="0"/>
                        <a:t>142039</a:t>
                      </a:r>
                    </a:p>
                  </a:txBody>
                  <a:tcPr marL="91443" marR="91443" marT="45718" marB="45718"/>
                </a:tc>
              </a:tr>
            </a:tbl>
          </a:graphicData>
        </a:graphic>
      </p:graphicFrame>
      <p:sp>
        <p:nvSpPr>
          <p:cNvPr id="60487" name="TextBox 3"/>
          <p:cNvSpPr txBox="1">
            <a:spLocks noChangeArrowheads="1"/>
          </p:cNvSpPr>
          <p:nvPr/>
        </p:nvSpPr>
        <p:spPr bwMode="auto">
          <a:xfrm>
            <a:off x="2514600" y="1914525"/>
            <a:ext cx="2438400" cy="981075"/>
          </a:xfrm>
          <a:prstGeom prst="rect">
            <a:avLst/>
          </a:prstGeom>
          <a:solidFill>
            <a:srgbClr val="FFFFFF">
              <a:alpha val="69803"/>
            </a:srgbClr>
          </a:solidFill>
          <a:ln w="19050">
            <a:solidFill>
              <a:srgbClr val="FF9900"/>
            </a:solidFill>
            <a:miter lim="800000"/>
            <a:headEnd/>
            <a:tailEnd/>
          </a:ln>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2800"/>
              <a:t>Query typology</a:t>
            </a:r>
            <a:endParaRPr lang="en-US"/>
          </a:p>
        </p:txBody>
      </p:sp>
      <p:sp>
        <p:nvSpPr>
          <p:cNvPr id="604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D7FDC3FE-D4C0-4BBF-85DC-A7404E64C671}" type="slidenum">
              <a:rPr lang="en-US">
                <a:solidFill>
                  <a:schemeClr val="tx2"/>
                </a:solidFill>
              </a:rPr>
              <a:pPr defTabSz="912813" fontAlgn="base">
                <a:spcBef>
                  <a:spcPct val="0"/>
                </a:spcBef>
                <a:spcAft>
                  <a:spcPct val="0"/>
                </a:spcAft>
              </a:pPr>
              <a:t>27</a:t>
            </a:fld>
            <a:endParaRPr lang="en-US">
              <a:solidFill>
                <a:schemeClr val="tx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58602848"/>
              </p:ext>
            </p:extLst>
          </p:nvPr>
        </p:nvGraphicFramePr>
        <p:xfrm>
          <a:off x="822325" y="457200"/>
          <a:ext cx="5846762" cy="5928071"/>
        </p:xfrm>
        <a:graphic>
          <a:graphicData uri="http://schemas.openxmlformats.org/drawingml/2006/table">
            <a:tbl>
              <a:tblPr firstRow="1" bandRow="1">
                <a:tableStyleId>{5C22544A-7EE6-4342-B048-85BDC9FD1C3A}</a:tableStyleId>
              </a:tblPr>
              <a:tblGrid>
                <a:gridCol w="2671225"/>
                <a:gridCol w="1984711"/>
                <a:gridCol w="1190826"/>
              </a:tblGrid>
              <a:tr h="370821">
                <a:tc>
                  <a:txBody>
                    <a:bodyPr/>
                    <a:lstStyle/>
                    <a:p>
                      <a:r>
                        <a:rPr lang="en-US" sz="1800" dirty="0" smtClean="0"/>
                        <a:t>Query</a:t>
                      </a:r>
                      <a:endParaRPr lang="en-US" sz="1800" dirty="0"/>
                    </a:p>
                  </a:txBody>
                  <a:tcPr marL="91443" marR="91443" marT="45718" marB="45718"/>
                </a:tc>
                <a:tc>
                  <a:txBody>
                    <a:bodyPr/>
                    <a:lstStyle/>
                    <a:p>
                      <a:r>
                        <a:rPr lang="en-US" sz="1800" dirty="0" smtClean="0"/>
                        <a:t>Time</a:t>
                      </a:r>
                      <a:endParaRPr lang="en-US" sz="1800" dirty="0"/>
                    </a:p>
                  </a:txBody>
                  <a:tcPr marL="91443" marR="91443" marT="45718" marB="45718"/>
                </a:tc>
                <a:tc>
                  <a:txBody>
                    <a:bodyPr/>
                    <a:lstStyle/>
                    <a:p>
                      <a:r>
                        <a:rPr lang="en-US" sz="1800" dirty="0" smtClean="0"/>
                        <a:t>User</a:t>
                      </a:r>
                      <a:endParaRPr lang="en-US" sz="1800" dirty="0"/>
                    </a:p>
                  </a:txBody>
                  <a:tcPr marL="91443" marR="91443" marT="45718" marB="45718"/>
                </a:tc>
              </a:tr>
              <a:tr h="370821">
                <a:tc>
                  <a:txBody>
                    <a:bodyPr/>
                    <a:lstStyle/>
                    <a:p>
                      <a:r>
                        <a:rPr lang="en-US" sz="1800" dirty="0" smtClean="0">
                          <a:solidFill>
                            <a:schemeClr val="accent2">
                              <a:lumMod val="75000"/>
                            </a:schemeClr>
                          </a:solidFill>
                        </a:rPr>
                        <a:t>chi</a:t>
                      </a:r>
                      <a:r>
                        <a:rPr lang="en-US" sz="1800" dirty="0" smtClean="0">
                          <a:solidFill>
                            <a:schemeClr val="accent3">
                              <a:lumMod val="75000"/>
                            </a:schemeClr>
                          </a:solidFill>
                        </a:rPr>
                        <a:t> </a:t>
                      </a:r>
                      <a:r>
                        <a:rPr lang="en-US" sz="1800" dirty="0" smtClean="0">
                          <a:solidFill>
                            <a:schemeClr val="accent2">
                              <a:lumMod val="75000"/>
                            </a:schemeClr>
                          </a:solidFill>
                        </a:rPr>
                        <a:t>2011</a:t>
                      </a:r>
                      <a:endParaRPr lang="en-US" sz="1800" dirty="0">
                        <a:solidFill>
                          <a:schemeClr val="accent2">
                            <a:lumMod val="75000"/>
                          </a:schemeClr>
                        </a:solidFill>
                      </a:endParaRPr>
                    </a:p>
                  </a:txBody>
                  <a:tcPr marL="91443" marR="91443" marT="45718" marB="45718"/>
                </a:tc>
                <a:tc>
                  <a:txBody>
                    <a:bodyPr/>
                    <a:lstStyle/>
                    <a:p>
                      <a:pPr algn="ctr"/>
                      <a:r>
                        <a:rPr lang="en-US" sz="1800" dirty="0" smtClean="0"/>
                        <a:t>10:41am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smtClean="0">
                          <a:solidFill>
                            <a:schemeClr val="tx1"/>
                          </a:solidFill>
                        </a:rPr>
                        <a:t>pan pacific hotel</a:t>
                      </a:r>
                      <a:endParaRPr lang="en-US" sz="1800" dirty="0">
                        <a:solidFill>
                          <a:schemeClr val="tx1"/>
                        </a:solidFill>
                      </a:endParaRPr>
                    </a:p>
                  </a:txBody>
                  <a:tcPr marL="91443" marR="91443" marT="45718" marB="45718"/>
                </a:tc>
                <a:tc>
                  <a:txBody>
                    <a:bodyPr/>
                    <a:lstStyle/>
                    <a:p>
                      <a:pPr algn="ctr"/>
                      <a:r>
                        <a:rPr lang="en-US" sz="1800" dirty="0" smtClean="0"/>
                        <a:t>10:44am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err="1" smtClean="0">
                          <a:solidFill>
                            <a:schemeClr val="tx1"/>
                          </a:solidFill>
                        </a:rPr>
                        <a:t>fairmont</a:t>
                      </a:r>
                      <a:r>
                        <a:rPr lang="en-US" sz="1800" dirty="0" smtClean="0">
                          <a:solidFill>
                            <a:schemeClr val="tx1"/>
                          </a:solidFill>
                        </a:rPr>
                        <a:t> waterfront hotel</a:t>
                      </a:r>
                      <a:endParaRPr lang="en-US" sz="1800" dirty="0"/>
                    </a:p>
                  </a:txBody>
                  <a:tcPr marL="91443" marR="91443" marT="45718" marB="45718"/>
                </a:tc>
                <a:tc>
                  <a:txBody>
                    <a:bodyPr/>
                    <a:lstStyle/>
                    <a:p>
                      <a:pPr algn="ctr"/>
                      <a:r>
                        <a:rPr lang="en-US" sz="1800" dirty="0" smtClean="0"/>
                        <a:t>10:56am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smtClean="0">
                          <a:solidFill>
                            <a:schemeClr val="accent2">
                              <a:lumMod val="75000"/>
                            </a:schemeClr>
                          </a:solidFill>
                        </a:rPr>
                        <a:t>chi</a:t>
                      </a:r>
                      <a:r>
                        <a:rPr lang="en-US" sz="1800" dirty="0" smtClean="0">
                          <a:solidFill>
                            <a:srgbClr val="00B050"/>
                          </a:solidFill>
                        </a:rPr>
                        <a:t> </a:t>
                      </a:r>
                      <a:r>
                        <a:rPr lang="en-US" sz="1800" dirty="0" smtClean="0">
                          <a:solidFill>
                            <a:schemeClr val="accent2">
                              <a:lumMod val="75000"/>
                            </a:schemeClr>
                          </a:solidFill>
                        </a:rPr>
                        <a:t>2011</a:t>
                      </a:r>
                      <a:endParaRPr lang="en-US" sz="1800" dirty="0">
                        <a:solidFill>
                          <a:schemeClr val="accent2">
                            <a:lumMod val="75000"/>
                          </a:schemeClr>
                        </a:solidFill>
                      </a:endParaRPr>
                    </a:p>
                  </a:txBody>
                  <a:tcPr marL="91443" marR="91443" marT="45718" marB="45718"/>
                </a:tc>
                <a:tc>
                  <a:txBody>
                    <a:bodyPr/>
                    <a:lstStyle/>
                    <a:p>
                      <a:pPr algn="ctr"/>
                      <a:r>
                        <a:rPr lang="en-US" sz="1800" dirty="0" smtClean="0"/>
                        <a:t>11:21am</a:t>
                      </a:r>
                      <a:r>
                        <a:rPr lang="en-US" sz="1800" baseline="0" dirty="0" smtClean="0"/>
                        <a:t>  2/18/10</a:t>
                      </a:r>
                      <a:endParaRPr lang="en-US" sz="1800" dirty="0"/>
                    </a:p>
                  </a:txBody>
                  <a:tcPr marL="91443" marR="91443" marT="45718" marB="45718"/>
                </a:tc>
                <a:tc>
                  <a:txBody>
                    <a:bodyPr/>
                    <a:lstStyle/>
                    <a:p>
                      <a:r>
                        <a:rPr lang="en-US" sz="1800" dirty="0" smtClean="0"/>
                        <a:t>659327</a:t>
                      </a:r>
                      <a:endParaRPr lang="en-US" sz="1800" dirty="0"/>
                    </a:p>
                  </a:txBody>
                  <a:tcPr marL="91443" marR="91443" marT="45718" marB="45718"/>
                </a:tc>
              </a:tr>
              <a:tr h="370821">
                <a:tc>
                  <a:txBody>
                    <a:bodyPr/>
                    <a:lstStyle/>
                    <a:p>
                      <a:r>
                        <a:rPr lang="en-US" sz="1800" dirty="0" smtClean="0"/>
                        <a:t>restaurants </a:t>
                      </a:r>
                      <a:r>
                        <a:rPr lang="en-US" sz="1800" dirty="0" err="1" smtClean="0"/>
                        <a:t>vancouver</a:t>
                      </a:r>
                      <a:endParaRPr lang="en-US" sz="1800" dirty="0"/>
                    </a:p>
                  </a:txBody>
                  <a:tcPr marL="91443" marR="91443" marT="45718" marB="45718"/>
                </a:tc>
                <a:tc>
                  <a:txBody>
                    <a:bodyPr/>
                    <a:lstStyle/>
                    <a:p>
                      <a:pPr algn="ctr"/>
                      <a:r>
                        <a:rPr lang="en-US" sz="1800" dirty="0" smtClean="0"/>
                        <a:t>11:59am  2/18/10</a:t>
                      </a:r>
                      <a:endParaRPr lang="en-US" sz="1800" dirty="0"/>
                    </a:p>
                  </a:txBody>
                  <a:tcPr marL="91443" marR="91443" marT="45718" marB="45718"/>
                </a:tc>
                <a:tc>
                  <a:txBody>
                    <a:bodyPr/>
                    <a:lstStyle/>
                    <a:p>
                      <a:r>
                        <a:rPr lang="en-US" sz="1800" dirty="0" smtClean="0"/>
                        <a:t>318222</a:t>
                      </a:r>
                      <a:endParaRPr lang="en-US" sz="1800" dirty="0"/>
                    </a:p>
                  </a:txBody>
                  <a:tcPr marL="91443" marR="91443" marT="45718" marB="45718"/>
                </a:tc>
              </a:tr>
              <a:tr h="348941">
                <a:tc>
                  <a:txBody>
                    <a:bodyPr/>
                    <a:lstStyle/>
                    <a:p>
                      <a:r>
                        <a:rPr lang="en-US" sz="1800" dirty="0" err="1" smtClean="0"/>
                        <a:t>vancouver</a:t>
                      </a:r>
                      <a:r>
                        <a:rPr lang="en-US" sz="1800" dirty="0" smtClean="0"/>
                        <a:t> </a:t>
                      </a:r>
                      <a:r>
                        <a:rPr lang="en-US" sz="1800" dirty="0" err="1" smtClean="0"/>
                        <a:t>bc</a:t>
                      </a:r>
                      <a:r>
                        <a:rPr lang="en-US" sz="1800" dirty="0" smtClean="0"/>
                        <a:t> restaurants</a:t>
                      </a:r>
                      <a:endParaRPr lang="en-US" sz="1800" dirty="0"/>
                    </a:p>
                  </a:txBody>
                  <a:tcPr marL="91443" marR="91443" marT="45718" marB="45718"/>
                </a:tc>
                <a:tc>
                  <a:txBody>
                    <a:bodyPr/>
                    <a:lstStyle/>
                    <a:p>
                      <a:pPr algn="ctr"/>
                      <a:r>
                        <a:rPr lang="en-US" sz="1800" dirty="0" smtClean="0"/>
                        <a:t>12:01pm  2/18/10</a:t>
                      </a:r>
                      <a:endParaRPr lang="en-US" sz="1800" dirty="0"/>
                    </a:p>
                  </a:txBody>
                  <a:tcPr marL="91443" marR="91443" marT="45718" marB="45718"/>
                </a:tc>
                <a:tc>
                  <a:txBody>
                    <a:bodyPr/>
                    <a:lstStyle/>
                    <a:p>
                      <a:r>
                        <a:rPr lang="en-US" sz="1800" dirty="0" smtClean="0"/>
                        <a:t>318222</a:t>
                      </a:r>
                      <a:endParaRPr lang="en-US" sz="18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rgbClr val="FF9900"/>
                          </a:solidFill>
                        </a:rPr>
                        <a:t>uist</a:t>
                      </a:r>
                      <a:r>
                        <a:rPr lang="en-US" sz="1800" baseline="0" dirty="0" smtClean="0">
                          <a:solidFill>
                            <a:schemeClr val="accent6">
                              <a:lumMod val="75000"/>
                            </a:schemeClr>
                          </a:solidFill>
                        </a:rPr>
                        <a:t> </a:t>
                      </a:r>
                      <a:r>
                        <a:rPr lang="en-US" sz="1800" baseline="0" dirty="0" smtClean="0">
                          <a:solidFill>
                            <a:srgbClr val="FF9900"/>
                          </a:solidFill>
                        </a:rPr>
                        <a:t>conference</a:t>
                      </a:r>
                      <a:endParaRPr lang="en-US" sz="1800" dirty="0" smtClean="0">
                        <a:solidFill>
                          <a:srgbClr val="FF9900"/>
                        </a:solidFill>
                      </a:endParaRPr>
                    </a:p>
                  </a:txBody>
                  <a:tcPr marL="91443" marR="91443" marT="45718" marB="45718"/>
                </a:tc>
                <a:tc>
                  <a:txBody>
                    <a:bodyPr/>
                    <a:lstStyle/>
                    <a:p>
                      <a:pPr algn="ctr"/>
                      <a:r>
                        <a:rPr lang="en-US" sz="1800" dirty="0" smtClean="0"/>
                        <a:t>12:17pm  2/18/10</a:t>
                      </a:r>
                      <a:endParaRPr lang="en-US" sz="1800" dirty="0"/>
                    </a:p>
                  </a:txBody>
                  <a:tcPr marL="91443" marR="91443" marT="45718" marB="45718"/>
                </a:tc>
                <a:tc>
                  <a:txBody>
                    <a:bodyPr/>
                    <a:lstStyle/>
                    <a:p>
                      <a:r>
                        <a:rPr lang="en-US" sz="1800" dirty="0" smtClean="0"/>
                        <a:t>318222</a:t>
                      </a:r>
                      <a:endParaRPr lang="en-US" sz="1800" dirty="0"/>
                    </a:p>
                  </a:txBody>
                  <a:tcPr marL="91443" marR="91443" marT="45718" marB="45718"/>
                </a:tc>
              </a:tr>
              <a:tr h="370821">
                <a:tc>
                  <a:txBody>
                    <a:bodyPr/>
                    <a:lstStyle/>
                    <a:p>
                      <a:r>
                        <a:rPr lang="en-US" sz="1800" dirty="0" smtClean="0">
                          <a:solidFill>
                            <a:schemeClr val="accent2">
                              <a:lumMod val="75000"/>
                            </a:schemeClr>
                          </a:solidFill>
                        </a:rPr>
                        <a:t>chi</a:t>
                      </a:r>
                      <a:r>
                        <a:rPr lang="en-US" sz="1800" dirty="0" smtClean="0">
                          <a:solidFill>
                            <a:srgbClr val="00B050"/>
                          </a:solidFill>
                        </a:rPr>
                        <a:t> </a:t>
                      </a:r>
                      <a:r>
                        <a:rPr lang="en-US" sz="1800" dirty="0" smtClean="0">
                          <a:solidFill>
                            <a:schemeClr val="accent2">
                              <a:lumMod val="75000"/>
                            </a:schemeClr>
                          </a:solidFill>
                        </a:rPr>
                        <a:t>2011</a:t>
                      </a:r>
                      <a:endParaRPr lang="en-US" sz="1800" dirty="0">
                        <a:solidFill>
                          <a:schemeClr val="accent2">
                            <a:lumMod val="75000"/>
                          </a:schemeClr>
                        </a:solidFill>
                      </a:endParaRPr>
                    </a:p>
                  </a:txBody>
                  <a:tcPr marL="91443" marR="91443" marT="45718" marB="45718"/>
                </a:tc>
                <a:tc>
                  <a:txBody>
                    <a:bodyPr/>
                    <a:lstStyle/>
                    <a:p>
                      <a:pPr algn="ctr"/>
                      <a:r>
                        <a:rPr lang="en-US" sz="1800" dirty="0" smtClean="0"/>
                        <a:t>12:18pm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daytrips in </a:t>
                      </a:r>
                      <a:r>
                        <a:rPr lang="en-US" sz="1800" dirty="0" err="1" smtClean="0"/>
                        <a:t>bc</a:t>
                      </a:r>
                      <a:r>
                        <a:rPr lang="en-US" sz="1800" dirty="0" smtClean="0"/>
                        <a:t>, </a:t>
                      </a:r>
                      <a:r>
                        <a:rPr lang="en-US" sz="1800" dirty="0" err="1" smtClean="0"/>
                        <a:t>canada</a:t>
                      </a:r>
                      <a:endParaRPr lang="en-US" sz="1800" dirty="0" smtClean="0"/>
                    </a:p>
                  </a:txBody>
                  <a:tcPr marL="91443" marR="91443" marT="45718" marB="45718"/>
                </a:tc>
                <a:tc>
                  <a:txBody>
                    <a:bodyPr/>
                    <a:lstStyle/>
                    <a:p>
                      <a:pPr algn="ctr"/>
                      <a:r>
                        <a:rPr lang="en-US" sz="1800" dirty="0" smtClean="0"/>
                        <a:t>1:30pm</a:t>
                      </a:r>
                      <a:r>
                        <a:rPr lang="en-US" sz="1800" baseline="0" dirty="0" smtClean="0"/>
                        <a:t>  2/18/10</a:t>
                      </a:r>
                      <a:endParaRPr lang="en-US" sz="1800" dirty="0"/>
                    </a:p>
                  </a:txBody>
                  <a:tcPr marL="91443" marR="91443" marT="45718" marB="45718"/>
                </a:tc>
                <a:tc>
                  <a:txBody>
                    <a:bodyPr/>
                    <a:lstStyle/>
                    <a:p>
                      <a:r>
                        <a:rPr lang="en-US" sz="1800" dirty="0" smtClean="0"/>
                        <a:t>554320</a:t>
                      </a:r>
                      <a:endParaRPr lang="en-US" sz="1800" dirty="0"/>
                    </a:p>
                  </a:txBody>
                  <a:tcPr marL="91443" marR="91443" marT="45718" marB="45718"/>
                </a:tc>
              </a:tr>
              <a:tr h="370821">
                <a:tc>
                  <a:txBody>
                    <a:bodyPr/>
                    <a:lstStyle/>
                    <a:p>
                      <a:r>
                        <a:rPr lang="en-US" sz="1800" dirty="0" err="1" smtClean="0">
                          <a:solidFill>
                            <a:srgbClr val="FF9900"/>
                          </a:solidFill>
                        </a:rPr>
                        <a:t>uist</a:t>
                      </a:r>
                      <a:r>
                        <a:rPr lang="en-US" sz="1800" dirty="0" smtClean="0">
                          <a:solidFill>
                            <a:srgbClr val="FF9900"/>
                          </a:solidFill>
                        </a:rPr>
                        <a:t> 2011</a:t>
                      </a:r>
                      <a:endParaRPr lang="en-US" sz="1800" dirty="0">
                        <a:solidFill>
                          <a:srgbClr val="FF9900"/>
                        </a:solidFill>
                      </a:endParaRPr>
                    </a:p>
                  </a:txBody>
                  <a:tcPr marL="91443" marR="91443" marT="45718" marB="45718"/>
                </a:tc>
                <a:tc>
                  <a:txBody>
                    <a:bodyPr/>
                    <a:lstStyle/>
                    <a:p>
                      <a:pPr algn="ctr"/>
                      <a:r>
                        <a:rPr lang="en-US" sz="1800" dirty="0" smtClean="0"/>
                        <a:t>1:30pm</a:t>
                      </a:r>
                      <a:r>
                        <a:rPr lang="en-US" sz="1800" baseline="0" dirty="0" smtClean="0"/>
                        <a:t>  2/18/10</a:t>
                      </a:r>
                      <a:endParaRPr lang="en-US" sz="1800" dirty="0"/>
                    </a:p>
                  </a:txBody>
                  <a:tcPr marL="91443" marR="91443" marT="45718" marB="45718"/>
                </a:tc>
                <a:tc>
                  <a:txBody>
                    <a:bodyPr/>
                    <a:lstStyle/>
                    <a:p>
                      <a:r>
                        <a:rPr lang="en-US" sz="1800" dirty="0" smtClean="0"/>
                        <a:t>659327</a:t>
                      </a:r>
                      <a:endParaRPr lang="en-US" sz="18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chi program</a:t>
                      </a:r>
                    </a:p>
                  </a:txBody>
                  <a:tcPr marL="91443" marR="91443" marT="45718" marB="45718"/>
                </a:tc>
                <a:tc>
                  <a:txBody>
                    <a:bodyPr/>
                    <a:lstStyle/>
                    <a:p>
                      <a:pPr algn="ctr"/>
                      <a:r>
                        <a:rPr lang="en-US" sz="1800" dirty="0" smtClean="0"/>
                        <a:t>1:48pm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smtClean="0">
                          <a:solidFill>
                            <a:srgbClr val="FF9900"/>
                          </a:solidFill>
                        </a:rPr>
                        <a:t>chi2011.org</a:t>
                      </a:r>
                      <a:endParaRPr lang="en-US" sz="1800" dirty="0">
                        <a:solidFill>
                          <a:srgbClr val="FF9900"/>
                        </a:solidFill>
                      </a:endParaRPr>
                    </a:p>
                  </a:txBody>
                  <a:tcPr marL="91443" marR="91443" marT="45718" marB="45718"/>
                </a:tc>
                <a:tc>
                  <a:txBody>
                    <a:bodyPr/>
                    <a:lstStyle/>
                    <a:p>
                      <a:pPr algn="ctr"/>
                      <a:r>
                        <a:rPr lang="en-US" sz="1800" dirty="0" smtClean="0"/>
                        <a:t>2:32pm</a:t>
                      </a:r>
                      <a:r>
                        <a:rPr lang="en-US" sz="1800" baseline="0" dirty="0" smtClean="0"/>
                        <a:t>  2/18/10</a:t>
                      </a:r>
                      <a:endParaRPr lang="en-US" sz="1800" dirty="0"/>
                    </a:p>
                  </a:txBody>
                  <a:tcPr marL="91443" marR="91443" marT="45718" marB="45718"/>
                </a:tc>
                <a:tc>
                  <a:txBody>
                    <a:bodyPr/>
                    <a:lstStyle/>
                    <a:p>
                      <a:r>
                        <a:rPr lang="en-US" sz="1800" dirty="0" smtClean="0"/>
                        <a:t>435451</a:t>
                      </a:r>
                      <a:endParaRPr lang="en-US" sz="18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mark </a:t>
                      </a:r>
                      <a:r>
                        <a:rPr lang="en-US" sz="1800" dirty="0" err="1" smtClean="0"/>
                        <a:t>ackerman</a:t>
                      </a:r>
                      <a:endParaRPr lang="en-US" sz="1800" dirty="0" smtClean="0"/>
                    </a:p>
                  </a:txBody>
                  <a:tcPr marL="91443" marR="91443" marT="45718" marB="45718"/>
                </a:tc>
                <a:tc>
                  <a:txBody>
                    <a:bodyPr/>
                    <a:lstStyle/>
                    <a:p>
                      <a:pPr algn="ctr"/>
                      <a:r>
                        <a:rPr lang="en-US" sz="1800" dirty="0" smtClean="0"/>
                        <a:t>2:42pm</a:t>
                      </a:r>
                      <a:r>
                        <a:rPr lang="en-US" sz="1800" baseline="0" dirty="0" smtClean="0"/>
                        <a:t>  2/18/10</a:t>
                      </a:r>
                      <a:endParaRPr lang="en-US" sz="1800" dirty="0"/>
                    </a:p>
                  </a:txBody>
                  <a:tcPr marL="91443" marR="91443" marT="45718" marB="45718"/>
                </a:tc>
                <a:tc>
                  <a:txBody>
                    <a:bodyPr/>
                    <a:lstStyle/>
                    <a:p>
                      <a:r>
                        <a:rPr lang="en-US" sz="1800" dirty="0" smtClean="0"/>
                        <a:t>435451</a:t>
                      </a:r>
                      <a:endParaRPr lang="en-US" sz="1800" dirty="0"/>
                    </a:p>
                  </a:txBody>
                  <a:tcPr marL="91443" marR="91443" marT="45718" marB="45718"/>
                </a:tc>
              </a:tr>
              <a:tr h="370821">
                <a:tc>
                  <a:txBody>
                    <a:bodyPr/>
                    <a:lstStyle/>
                    <a:p>
                      <a:r>
                        <a:rPr lang="en-US" sz="1800" dirty="0" err="1" smtClean="0"/>
                        <a:t>fairmont</a:t>
                      </a:r>
                      <a:r>
                        <a:rPr lang="en-US" sz="1800" dirty="0" smtClean="0"/>
                        <a:t> waterfront hotel</a:t>
                      </a:r>
                      <a:endParaRPr lang="en-US" sz="1800" dirty="0"/>
                    </a:p>
                  </a:txBody>
                  <a:tcPr marL="91443" marR="91443" marT="45718" marB="45718"/>
                </a:tc>
                <a:tc>
                  <a:txBody>
                    <a:bodyPr/>
                    <a:lstStyle/>
                    <a:p>
                      <a:pPr algn="ctr"/>
                      <a:r>
                        <a:rPr lang="en-US" sz="1800" dirty="0" smtClean="0"/>
                        <a:t>4:56pm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smtClean="0">
                          <a:solidFill>
                            <a:schemeClr val="accent2">
                              <a:lumMod val="75000"/>
                            </a:schemeClr>
                          </a:solidFill>
                        </a:rPr>
                        <a:t>chi</a:t>
                      </a:r>
                      <a:r>
                        <a:rPr lang="en-US" sz="1800" baseline="0" dirty="0" smtClean="0">
                          <a:solidFill>
                            <a:schemeClr val="accent3">
                              <a:lumMod val="75000"/>
                            </a:schemeClr>
                          </a:solidFill>
                        </a:rPr>
                        <a:t> </a:t>
                      </a:r>
                      <a:r>
                        <a:rPr lang="en-US" sz="1800" baseline="0" dirty="0" smtClean="0">
                          <a:solidFill>
                            <a:schemeClr val="accent2">
                              <a:lumMod val="75000"/>
                            </a:schemeClr>
                          </a:solidFill>
                        </a:rPr>
                        <a:t>2011</a:t>
                      </a:r>
                      <a:endParaRPr lang="en-US" sz="1800" dirty="0">
                        <a:solidFill>
                          <a:schemeClr val="accent2">
                            <a:lumMod val="75000"/>
                          </a:schemeClr>
                        </a:solidFill>
                      </a:endParaRPr>
                    </a:p>
                  </a:txBody>
                  <a:tcPr marL="91443" marR="91443"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5:02pm</a:t>
                      </a:r>
                      <a:r>
                        <a:rPr lang="en-US" sz="1800" baseline="0" dirty="0" smtClean="0"/>
                        <a:t>  2/18/10</a:t>
                      </a:r>
                      <a:endParaRPr lang="en-US" sz="1800" dirty="0" smtClean="0"/>
                    </a:p>
                  </a:txBody>
                  <a:tcPr marL="91443" marR="91443" marT="45718" marB="45718"/>
                </a:tc>
                <a:tc>
                  <a:txBody>
                    <a:bodyPr/>
                    <a:lstStyle/>
                    <a:p>
                      <a:r>
                        <a:rPr lang="en-US" sz="1800" dirty="0" smtClean="0"/>
                        <a:t>142039</a:t>
                      </a:r>
                    </a:p>
                  </a:txBody>
                  <a:tcPr marL="91443" marR="91443" marT="45718" marB="45718"/>
                </a:tc>
              </a:tr>
            </a:tbl>
          </a:graphicData>
        </a:graphic>
      </p:graphicFrame>
      <p:sp>
        <p:nvSpPr>
          <p:cNvPr id="18505" name="TextBox 3"/>
          <p:cNvSpPr txBox="1">
            <a:spLocks noChangeArrowheads="1"/>
          </p:cNvSpPr>
          <p:nvPr/>
        </p:nvSpPr>
        <p:spPr bwMode="auto">
          <a:xfrm>
            <a:off x="2819400" y="3352800"/>
            <a:ext cx="2438400" cy="523875"/>
          </a:xfrm>
          <a:prstGeom prst="rect">
            <a:avLst/>
          </a:prstGeom>
          <a:solidFill>
            <a:srgbClr val="FFFFFF">
              <a:alpha val="69803"/>
            </a:srgbClr>
          </a:solidFill>
          <a:ln w="19050">
            <a:solidFill>
              <a:schemeClr val="accent2">
                <a:lumMod val="75000"/>
              </a:schemeClr>
            </a:solidFill>
            <a:miter lim="800000"/>
            <a:headEnd/>
            <a:tailEnd/>
          </a:ln>
        </p:spPr>
        <p:txBody>
          <a:bodyPr>
            <a:spAutoFit/>
          </a:bodyPr>
          <a:lstStyle/>
          <a:p>
            <a:pPr algn="ctr" defTabSz="914391" fontAlgn="auto">
              <a:spcBef>
                <a:spcPts val="0"/>
              </a:spcBef>
              <a:spcAft>
                <a:spcPts val="0"/>
              </a:spcAft>
              <a:defRPr/>
            </a:pPr>
            <a:r>
              <a:rPr lang="en-US" sz="2800" dirty="0">
                <a:latin typeface="Calibri" pitchFamily="34" charset="0"/>
                <a:cs typeface="+mn-cs"/>
              </a:rPr>
              <a:t>Query behavior</a:t>
            </a:r>
            <a:endParaRPr lang="en-US" dirty="0">
              <a:latin typeface="Calibri" pitchFamily="34" charset="0"/>
              <a:cs typeface="+mn-cs"/>
            </a:endParaRPr>
          </a:p>
        </p:txBody>
      </p:sp>
      <p:sp>
        <p:nvSpPr>
          <p:cNvPr id="61512" name="TextBox 5"/>
          <p:cNvSpPr txBox="1">
            <a:spLocks noChangeArrowheads="1"/>
          </p:cNvSpPr>
          <p:nvPr/>
        </p:nvSpPr>
        <p:spPr bwMode="auto">
          <a:xfrm>
            <a:off x="2514600" y="1914525"/>
            <a:ext cx="2438400" cy="981075"/>
          </a:xfrm>
          <a:prstGeom prst="rect">
            <a:avLst/>
          </a:prstGeom>
          <a:solidFill>
            <a:srgbClr val="FFFFFF">
              <a:alpha val="69803"/>
            </a:srgbClr>
          </a:solidFill>
          <a:ln w="19050">
            <a:solidFill>
              <a:srgbClr val="FF9900"/>
            </a:solidFill>
            <a:miter lim="800000"/>
            <a:headEnd/>
            <a:tailEnd/>
          </a:ln>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2800"/>
              <a:t>Query typology</a:t>
            </a:r>
            <a:endParaRPr lang="en-US"/>
          </a:p>
        </p:txBody>
      </p:sp>
      <p:sp>
        <p:nvSpPr>
          <p:cNvPr id="615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9D077042-8D3D-4114-882F-2108EA559D4C}" type="slidenum">
              <a:rPr lang="en-US">
                <a:solidFill>
                  <a:schemeClr val="tx2"/>
                </a:solidFill>
              </a:rPr>
              <a:pPr defTabSz="912813" fontAlgn="base">
                <a:spcBef>
                  <a:spcPct val="0"/>
                </a:spcBef>
                <a:spcAft>
                  <a:spcPct val="0"/>
                </a:spcAft>
              </a:pPr>
              <a:t>28</a:t>
            </a:fld>
            <a:endParaRPr lang="en-US">
              <a:solidFill>
                <a:schemeClr val="tx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860332276"/>
              </p:ext>
            </p:extLst>
          </p:nvPr>
        </p:nvGraphicFramePr>
        <p:xfrm>
          <a:off x="822325" y="457200"/>
          <a:ext cx="5846762" cy="5928071"/>
        </p:xfrm>
        <a:graphic>
          <a:graphicData uri="http://schemas.openxmlformats.org/drawingml/2006/table">
            <a:tbl>
              <a:tblPr firstRow="1" bandRow="1">
                <a:tableStyleId>{5C22544A-7EE6-4342-B048-85BDC9FD1C3A}</a:tableStyleId>
              </a:tblPr>
              <a:tblGrid>
                <a:gridCol w="2671225"/>
                <a:gridCol w="1984711"/>
                <a:gridCol w="1190826"/>
              </a:tblGrid>
              <a:tr h="370821">
                <a:tc>
                  <a:txBody>
                    <a:bodyPr/>
                    <a:lstStyle/>
                    <a:p>
                      <a:r>
                        <a:rPr lang="en-US" sz="1800" dirty="0" smtClean="0"/>
                        <a:t>Query</a:t>
                      </a:r>
                      <a:endParaRPr lang="en-US" sz="1800" dirty="0"/>
                    </a:p>
                  </a:txBody>
                  <a:tcPr marL="91443" marR="91443" marT="45718" marB="45718"/>
                </a:tc>
                <a:tc>
                  <a:txBody>
                    <a:bodyPr/>
                    <a:lstStyle/>
                    <a:p>
                      <a:r>
                        <a:rPr lang="en-US" sz="1800" dirty="0" smtClean="0"/>
                        <a:t>Time</a:t>
                      </a:r>
                      <a:endParaRPr lang="en-US" sz="1800" dirty="0"/>
                    </a:p>
                  </a:txBody>
                  <a:tcPr marL="91443" marR="91443" marT="45718" marB="45718"/>
                </a:tc>
                <a:tc>
                  <a:txBody>
                    <a:bodyPr/>
                    <a:lstStyle/>
                    <a:p>
                      <a:r>
                        <a:rPr lang="en-US" sz="1800" dirty="0" smtClean="0"/>
                        <a:t>User</a:t>
                      </a:r>
                      <a:endParaRPr lang="en-US" sz="1800" dirty="0"/>
                    </a:p>
                  </a:txBody>
                  <a:tcPr marL="91443" marR="91443" marT="45718" marB="45718"/>
                </a:tc>
              </a:tr>
              <a:tr h="370821">
                <a:tc>
                  <a:txBody>
                    <a:bodyPr/>
                    <a:lstStyle/>
                    <a:p>
                      <a:r>
                        <a:rPr lang="en-US" sz="1800" dirty="0" smtClean="0">
                          <a:solidFill>
                            <a:schemeClr val="accent2">
                              <a:lumMod val="75000"/>
                            </a:schemeClr>
                          </a:solidFill>
                        </a:rPr>
                        <a:t>chi</a:t>
                      </a:r>
                      <a:r>
                        <a:rPr lang="en-US" sz="1800" dirty="0" smtClean="0">
                          <a:solidFill>
                            <a:srgbClr val="00B050"/>
                          </a:solidFill>
                        </a:rPr>
                        <a:t> </a:t>
                      </a:r>
                      <a:r>
                        <a:rPr lang="en-US" sz="1800" dirty="0" smtClean="0">
                          <a:solidFill>
                            <a:schemeClr val="accent2">
                              <a:lumMod val="75000"/>
                            </a:schemeClr>
                          </a:solidFill>
                        </a:rPr>
                        <a:t>2011</a:t>
                      </a:r>
                      <a:endParaRPr lang="en-US" sz="1800" dirty="0">
                        <a:solidFill>
                          <a:schemeClr val="accent2">
                            <a:lumMod val="75000"/>
                          </a:schemeClr>
                        </a:solidFill>
                      </a:endParaRPr>
                    </a:p>
                  </a:txBody>
                  <a:tcPr marL="91443" marR="91443" marT="45718" marB="45718"/>
                </a:tc>
                <a:tc>
                  <a:txBody>
                    <a:bodyPr/>
                    <a:lstStyle/>
                    <a:p>
                      <a:pPr algn="ctr"/>
                      <a:r>
                        <a:rPr lang="en-US" sz="1800" dirty="0" smtClean="0"/>
                        <a:t>10:41am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smtClean="0">
                          <a:solidFill>
                            <a:schemeClr val="tx1"/>
                          </a:solidFill>
                        </a:rPr>
                        <a:t>pan pacific hotel</a:t>
                      </a:r>
                      <a:endParaRPr lang="en-US" sz="1800" dirty="0">
                        <a:solidFill>
                          <a:schemeClr val="tx1"/>
                        </a:solidFill>
                      </a:endParaRPr>
                    </a:p>
                  </a:txBody>
                  <a:tcPr marL="91443" marR="91443" marT="45718" marB="45718"/>
                </a:tc>
                <a:tc>
                  <a:txBody>
                    <a:bodyPr/>
                    <a:lstStyle/>
                    <a:p>
                      <a:pPr algn="ctr"/>
                      <a:r>
                        <a:rPr lang="en-US" sz="1800" dirty="0" smtClean="0"/>
                        <a:t>10:44am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err="1" smtClean="0">
                          <a:solidFill>
                            <a:schemeClr val="tx1"/>
                          </a:solidFill>
                        </a:rPr>
                        <a:t>fairmont</a:t>
                      </a:r>
                      <a:r>
                        <a:rPr lang="en-US" sz="1800" dirty="0" smtClean="0">
                          <a:solidFill>
                            <a:schemeClr val="tx1"/>
                          </a:solidFill>
                        </a:rPr>
                        <a:t> waterfront hotel</a:t>
                      </a:r>
                      <a:endParaRPr lang="en-US" sz="1800" dirty="0"/>
                    </a:p>
                  </a:txBody>
                  <a:tcPr marL="91443" marR="91443" marT="45718" marB="45718">
                    <a:solidFill>
                      <a:schemeClr val="accent3">
                        <a:lumMod val="60000"/>
                        <a:lumOff val="40000"/>
                      </a:schemeClr>
                    </a:solidFill>
                  </a:tcPr>
                </a:tc>
                <a:tc>
                  <a:txBody>
                    <a:bodyPr/>
                    <a:lstStyle/>
                    <a:p>
                      <a:pPr algn="ctr"/>
                      <a:r>
                        <a:rPr lang="en-US" sz="1800" dirty="0" smtClean="0"/>
                        <a:t>10:56am</a:t>
                      </a:r>
                      <a:r>
                        <a:rPr lang="en-US" sz="1800" baseline="0" dirty="0" smtClean="0"/>
                        <a:t>  2/18/10</a:t>
                      </a:r>
                      <a:endParaRPr lang="en-US" sz="1800" dirty="0"/>
                    </a:p>
                  </a:txBody>
                  <a:tcPr marL="91443" marR="91443" marT="45718" marB="45718">
                    <a:solidFill>
                      <a:schemeClr val="accent3">
                        <a:lumMod val="60000"/>
                        <a:lumOff val="40000"/>
                      </a:schemeClr>
                    </a:solidFill>
                  </a:tcPr>
                </a:tc>
                <a:tc>
                  <a:txBody>
                    <a:bodyPr/>
                    <a:lstStyle/>
                    <a:p>
                      <a:r>
                        <a:rPr lang="en-US" sz="1800" dirty="0" smtClean="0"/>
                        <a:t>142039</a:t>
                      </a:r>
                      <a:endParaRPr lang="en-US" sz="1800" dirty="0"/>
                    </a:p>
                  </a:txBody>
                  <a:tcPr marL="91443" marR="91443" marT="45718" marB="45718">
                    <a:solidFill>
                      <a:schemeClr val="accent3">
                        <a:lumMod val="60000"/>
                        <a:lumOff val="40000"/>
                      </a:schemeClr>
                    </a:solidFill>
                  </a:tcPr>
                </a:tc>
              </a:tr>
              <a:tr h="370821">
                <a:tc>
                  <a:txBody>
                    <a:bodyPr/>
                    <a:lstStyle/>
                    <a:p>
                      <a:r>
                        <a:rPr lang="en-US" sz="1800" dirty="0" smtClean="0">
                          <a:solidFill>
                            <a:schemeClr val="accent2">
                              <a:lumMod val="75000"/>
                            </a:schemeClr>
                          </a:solidFill>
                        </a:rPr>
                        <a:t>chi</a:t>
                      </a:r>
                      <a:r>
                        <a:rPr lang="en-US" sz="1800" dirty="0" smtClean="0">
                          <a:solidFill>
                            <a:srgbClr val="00B050"/>
                          </a:solidFill>
                        </a:rPr>
                        <a:t> </a:t>
                      </a:r>
                      <a:r>
                        <a:rPr lang="en-US" sz="1800" dirty="0" smtClean="0">
                          <a:solidFill>
                            <a:schemeClr val="accent2">
                              <a:lumMod val="75000"/>
                            </a:schemeClr>
                          </a:solidFill>
                        </a:rPr>
                        <a:t>2011</a:t>
                      </a:r>
                      <a:endParaRPr lang="en-US" sz="1800" dirty="0">
                        <a:solidFill>
                          <a:schemeClr val="accent2">
                            <a:lumMod val="75000"/>
                          </a:schemeClr>
                        </a:solidFill>
                      </a:endParaRPr>
                    </a:p>
                  </a:txBody>
                  <a:tcPr marL="91443" marR="91443" marT="45718" marB="45718"/>
                </a:tc>
                <a:tc>
                  <a:txBody>
                    <a:bodyPr/>
                    <a:lstStyle/>
                    <a:p>
                      <a:pPr algn="ctr"/>
                      <a:r>
                        <a:rPr lang="en-US" sz="1800" dirty="0" smtClean="0"/>
                        <a:t>11:21am</a:t>
                      </a:r>
                      <a:r>
                        <a:rPr lang="en-US" sz="1800" baseline="0" dirty="0" smtClean="0"/>
                        <a:t>  2/18/10</a:t>
                      </a:r>
                      <a:endParaRPr lang="en-US" sz="1800" dirty="0"/>
                    </a:p>
                  </a:txBody>
                  <a:tcPr marL="91443" marR="91443" marT="45718" marB="45718"/>
                </a:tc>
                <a:tc>
                  <a:txBody>
                    <a:bodyPr/>
                    <a:lstStyle/>
                    <a:p>
                      <a:r>
                        <a:rPr lang="en-US" sz="1800" dirty="0" smtClean="0"/>
                        <a:t>659327</a:t>
                      </a:r>
                      <a:endParaRPr lang="en-US" sz="1800" dirty="0"/>
                    </a:p>
                  </a:txBody>
                  <a:tcPr marL="91443" marR="91443" marT="45718" marB="45718"/>
                </a:tc>
              </a:tr>
              <a:tr h="370821">
                <a:tc>
                  <a:txBody>
                    <a:bodyPr/>
                    <a:lstStyle/>
                    <a:p>
                      <a:r>
                        <a:rPr lang="en-US" sz="1800" dirty="0" smtClean="0"/>
                        <a:t>restaurants </a:t>
                      </a:r>
                      <a:r>
                        <a:rPr lang="en-US" sz="1800" dirty="0" err="1" smtClean="0"/>
                        <a:t>vancouver</a:t>
                      </a:r>
                      <a:endParaRPr lang="en-US" sz="1800" dirty="0"/>
                    </a:p>
                  </a:txBody>
                  <a:tcPr marL="91443" marR="91443" marT="45718" marB="45718"/>
                </a:tc>
                <a:tc>
                  <a:txBody>
                    <a:bodyPr/>
                    <a:lstStyle/>
                    <a:p>
                      <a:pPr algn="ctr"/>
                      <a:r>
                        <a:rPr lang="en-US" sz="1800" dirty="0" smtClean="0"/>
                        <a:t>11:59am  2/18/10</a:t>
                      </a:r>
                      <a:endParaRPr lang="en-US" sz="1800" dirty="0"/>
                    </a:p>
                  </a:txBody>
                  <a:tcPr marL="91443" marR="91443" marT="45718" marB="45718"/>
                </a:tc>
                <a:tc>
                  <a:txBody>
                    <a:bodyPr/>
                    <a:lstStyle/>
                    <a:p>
                      <a:r>
                        <a:rPr lang="en-US" sz="1800" dirty="0" smtClean="0"/>
                        <a:t>318222</a:t>
                      </a:r>
                      <a:endParaRPr lang="en-US" sz="1800" dirty="0"/>
                    </a:p>
                  </a:txBody>
                  <a:tcPr marL="91443" marR="91443" marT="45718" marB="45718"/>
                </a:tc>
              </a:tr>
              <a:tr h="145741">
                <a:tc>
                  <a:txBody>
                    <a:bodyPr/>
                    <a:lstStyle/>
                    <a:p>
                      <a:r>
                        <a:rPr lang="en-US" sz="1800" dirty="0" err="1" smtClean="0"/>
                        <a:t>vancouver</a:t>
                      </a:r>
                      <a:r>
                        <a:rPr lang="en-US" sz="1800" dirty="0" smtClean="0"/>
                        <a:t> </a:t>
                      </a:r>
                      <a:r>
                        <a:rPr lang="en-US" sz="1800" dirty="0" err="1" smtClean="0"/>
                        <a:t>bc</a:t>
                      </a:r>
                      <a:r>
                        <a:rPr lang="en-US" sz="1800" dirty="0" smtClean="0"/>
                        <a:t> restaurants</a:t>
                      </a:r>
                      <a:endParaRPr lang="en-US" sz="1800" dirty="0"/>
                    </a:p>
                  </a:txBody>
                  <a:tcPr marL="91443" marR="91443" marT="45718" marB="45718"/>
                </a:tc>
                <a:tc>
                  <a:txBody>
                    <a:bodyPr/>
                    <a:lstStyle/>
                    <a:p>
                      <a:pPr algn="ctr"/>
                      <a:r>
                        <a:rPr lang="en-US" sz="1800" dirty="0" smtClean="0"/>
                        <a:t>12:01pm  2/18/10</a:t>
                      </a:r>
                      <a:endParaRPr lang="en-US" sz="1800" dirty="0"/>
                    </a:p>
                  </a:txBody>
                  <a:tcPr marL="91443" marR="91443" marT="45718" marB="45718"/>
                </a:tc>
                <a:tc>
                  <a:txBody>
                    <a:bodyPr/>
                    <a:lstStyle/>
                    <a:p>
                      <a:r>
                        <a:rPr lang="en-US" sz="1800" dirty="0" smtClean="0"/>
                        <a:t>318222</a:t>
                      </a:r>
                      <a:endParaRPr lang="en-US" sz="18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rgbClr val="FF9900"/>
                          </a:solidFill>
                        </a:rPr>
                        <a:t>uist</a:t>
                      </a:r>
                      <a:r>
                        <a:rPr lang="en-US" sz="1800" baseline="0" dirty="0" smtClean="0">
                          <a:solidFill>
                            <a:schemeClr val="accent6">
                              <a:lumMod val="75000"/>
                            </a:schemeClr>
                          </a:solidFill>
                        </a:rPr>
                        <a:t> </a:t>
                      </a:r>
                      <a:r>
                        <a:rPr lang="en-US" sz="1800" baseline="0" dirty="0" smtClean="0">
                          <a:solidFill>
                            <a:srgbClr val="FF9900"/>
                          </a:solidFill>
                        </a:rPr>
                        <a:t>conference</a:t>
                      </a:r>
                      <a:endParaRPr lang="en-US" sz="1800" dirty="0" smtClean="0">
                        <a:solidFill>
                          <a:srgbClr val="FF9900"/>
                        </a:solidFill>
                      </a:endParaRPr>
                    </a:p>
                  </a:txBody>
                  <a:tcPr marL="91443" marR="91443" marT="45718" marB="45718"/>
                </a:tc>
                <a:tc>
                  <a:txBody>
                    <a:bodyPr/>
                    <a:lstStyle/>
                    <a:p>
                      <a:pPr algn="ctr"/>
                      <a:r>
                        <a:rPr lang="en-US" sz="1800" dirty="0" smtClean="0"/>
                        <a:t>12:17pm  2/18/10</a:t>
                      </a:r>
                      <a:endParaRPr lang="en-US" sz="1800" dirty="0"/>
                    </a:p>
                  </a:txBody>
                  <a:tcPr marL="91443" marR="91443" marT="45718" marB="45718"/>
                </a:tc>
                <a:tc>
                  <a:txBody>
                    <a:bodyPr/>
                    <a:lstStyle/>
                    <a:p>
                      <a:r>
                        <a:rPr lang="en-US" sz="1800" dirty="0" smtClean="0"/>
                        <a:t>318222</a:t>
                      </a:r>
                      <a:endParaRPr lang="en-US" sz="1800" dirty="0"/>
                    </a:p>
                  </a:txBody>
                  <a:tcPr marL="91443" marR="91443" marT="45718" marB="45718"/>
                </a:tc>
              </a:tr>
              <a:tr h="370821">
                <a:tc>
                  <a:txBody>
                    <a:bodyPr/>
                    <a:lstStyle/>
                    <a:p>
                      <a:r>
                        <a:rPr lang="en-US" sz="1800" dirty="0" smtClean="0">
                          <a:solidFill>
                            <a:schemeClr val="accent2">
                              <a:lumMod val="75000"/>
                            </a:schemeClr>
                          </a:solidFill>
                        </a:rPr>
                        <a:t>chi</a:t>
                      </a:r>
                      <a:r>
                        <a:rPr lang="en-US" sz="1800" dirty="0" smtClean="0">
                          <a:solidFill>
                            <a:srgbClr val="00B050"/>
                          </a:solidFill>
                        </a:rPr>
                        <a:t> </a:t>
                      </a:r>
                      <a:r>
                        <a:rPr lang="en-US" sz="1800" dirty="0" smtClean="0">
                          <a:solidFill>
                            <a:schemeClr val="accent2">
                              <a:lumMod val="75000"/>
                            </a:schemeClr>
                          </a:solidFill>
                        </a:rPr>
                        <a:t>2011</a:t>
                      </a:r>
                      <a:endParaRPr lang="en-US" sz="1800" dirty="0">
                        <a:solidFill>
                          <a:schemeClr val="accent2">
                            <a:lumMod val="75000"/>
                          </a:schemeClr>
                        </a:solidFill>
                      </a:endParaRPr>
                    </a:p>
                  </a:txBody>
                  <a:tcPr marL="91443" marR="91443" marT="45718" marB="45718"/>
                </a:tc>
                <a:tc>
                  <a:txBody>
                    <a:bodyPr/>
                    <a:lstStyle/>
                    <a:p>
                      <a:pPr algn="ctr"/>
                      <a:r>
                        <a:rPr lang="en-US" sz="1800" dirty="0" smtClean="0"/>
                        <a:t>12:18pm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daytrips in </a:t>
                      </a:r>
                      <a:r>
                        <a:rPr lang="en-US" sz="1800" dirty="0" err="1" smtClean="0"/>
                        <a:t>bc</a:t>
                      </a:r>
                      <a:r>
                        <a:rPr lang="en-US" sz="1800" dirty="0" smtClean="0"/>
                        <a:t>, </a:t>
                      </a:r>
                      <a:r>
                        <a:rPr lang="en-US" sz="1800" dirty="0" err="1" smtClean="0"/>
                        <a:t>canada</a:t>
                      </a:r>
                      <a:endParaRPr lang="en-US" sz="1800" dirty="0" smtClean="0"/>
                    </a:p>
                  </a:txBody>
                  <a:tcPr marL="91443" marR="91443" marT="45718" marB="45718"/>
                </a:tc>
                <a:tc>
                  <a:txBody>
                    <a:bodyPr/>
                    <a:lstStyle/>
                    <a:p>
                      <a:pPr algn="ctr"/>
                      <a:r>
                        <a:rPr lang="en-US" sz="1800" dirty="0" smtClean="0"/>
                        <a:t>1:30pm</a:t>
                      </a:r>
                      <a:r>
                        <a:rPr lang="en-US" sz="1800" baseline="0" dirty="0" smtClean="0"/>
                        <a:t>  2/18/10</a:t>
                      </a:r>
                      <a:endParaRPr lang="en-US" sz="1800" dirty="0"/>
                    </a:p>
                  </a:txBody>
                  <a:tcPr marL="91443" marR="91443" marT="45718" marB="45718"/>
                </a:tc>
                <a:tc>
                  <a:txBody>
                    <a:bodyPr/>
                    <a:lstStyle/>
                    <a:p>
                      <a:r>
                        <a:rPr lang="en-US" sz="1800" dirty="0" smtClean="0"/>
                        <a:t>554320</a:t>
                      </a:r>
                      <a:endParaRPr lang="en-US" sz="1800" dirty="0"/>
                    </a:p>
                  </a:txBody>
                  <a:tcPr marL="91443" marR="91443" marT="45718" marB="45718"/>
                </a:tc>
              </a:tr>
              <a:tr h="370821">
                <a:tc>
                  <a:txBody>
                    <a:bodyPr/>
                    <a:lstStyle/>
                    <a:p>
                      <a:r>
                        <a:rPr lang="en-US" sz="1800" dirty="0" err="1" smtClean="0">
                          <a:solidFill>
                            <a:srgbClr val="FF9900"/>
                          </a:solidFill>
                        </a:rPr>
                        <a:t>uist</a:t>
                      </a:r>
                      <a:r>
                        <a:rPr lang="en-US" sz="1800" dirty="0" smtClean="0">
                          <a:solidFill>
                            <a:schemeClr val="accent6">
                              <a:lumMod val="75000"/>
                            </a:schemeClr>
                          </a:solidFill>
                        </a:rPr>
                        <a:t> </a:t>
                      </a:r>
                      <a:r>
                        <a:rPr lang="en-US" sz="1800" dirty="0" smtClean="0">
                          <a:solidFill>
                            <a:srgbClr val="FF9900"/>
                          </a:solidFill>
                        </a:rPr>
                        <a:t>2011</a:t>
                      </a:r>
                      <a:endParaRPr lang="en-US" sz="1800" dirty="0">
                        <a:solidFill>
                          <a:srgbClr val="FF9900"/>
                        </a:solidFill>
                      </a:endParaRPr>
                    </a:p>
                  </a:txBody>
                  <a:tcPr marL="91443" marR="91443" marT="45718" marB="45718"/>
                </a:tc>
                <a:tc>
                  <a:txBody>
                    <a:bodyPr/>
                    <a:lstStyle/>
                    <a:p>
                      <a:pPr algn="ctr"/>
                      <a:r>
                        <a:rPr lang="en-US" sz="1800" dirty="0" smtClean="0"/>
                        <a:t>1:30pm</a:t>
                      </a:r>
                      <a:r>
                        <a:rPr lang="en-US" sz="1800" baseline="0" dirty="0" smtClean="0"/>
                        <a:t>  2/18/10</a:t>
                      </a:r>
                      <a:endParaRPr lang="en-US" sz="1800" dirty="0"/>
                    </a:p>
                  </a:txBody>
                  <a:tcPr marL="91443" marR="91443" marT="45718" marB="45718"/>
                </a:tc>
                <a:tc>
                  <a:txBody>
                    <a:bodyPr/>
                    <a:lstStyle/>
                    <a:p>
                      <a:r>
                        <a:rPr lang="en-US" sz="1800" dirty="0" smtClean="0"/>
                        <a:t>659327</a:t>
                      </a:r>
                      <a:endParaRPr lang="en-US" sz="18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chi program</a:t>
                      </a:r>
                    </a:p>
                  </a:txBody>
                  <a:tcPr marL="91443" marR="91443" marT="45718" marB="45718"/>
                </a:tc>
                <a:tc>
                  <a:txBody>
                    <a:bodyPr/>
                    <a:lstStyle/>
                    <a:p>
                      <a:pPr algn="ctr"/>
                      <a:r>
                        <a:rPr lang="en-US" sz="1800" dirty="0" smtClean="0"/>
                        <a:t>1:48pm</a:t>
                      </a:r>
                      <a:r>
                        <a:rPr lang="en-US" sz="1800" baseline="0" dirty="0" smtClean="0"/>
                        <a:t>  2/18/10</a:t>
                      </a:r>
                      <a:endParaRPr lang="en-US" sz="1800" dirty="0"/>
                    </a:p>
                  </a:txBody>
                  <a:tcPr marL="91443" marR="91443" marT="45718" marB="45718"/>
                </a:tc>
                <a:tc>
                  <a:txBody>
                    <a:bodyPr/>
                    <a:lstStyle/>
                    <a:p>
                      <a:r>
                        <a:rPr lang="en-US" sz="1800" dirty="0" smtClean="0"/>
                        <a:t>142039</a:t>
                      </a:r>
                      <a:endParaRPr lang="en-US" sz="1800" dirty="0"/>
                    </a:p>
                  </a:txBody>
                  <a:tcPr marL="91443" marR="91443" marT="45718" marB="45718"/>
                </a:tc>
              </a:tr>
              <a:tr h="370821">
                <a:tc>
                  <a:txBody>
                    <a:bodyPr/>
                    <a:lstStyle/>
                    <a:p>
                      <a:r>
                        <a:rPr lang="en-US" sz="1800" dirty="0" smtClean="0">
                          <a:solidFill>
                            <a:srgbClr val="FF9900"/>
                          </a:solidFill>
                        </a:rPr>
                        <a:t>chi2011.org</a:t>
                      </a:r>
                      <a:endParaRPr lang="en-US" sz="1800" dirty="0">
                        <a:solidFill>
                          <a:srgbClr val="FF9900"/>
                        </a:solidFill>
                      </a:endParaRPr>
                    </a:p>
                  </a:txBody>
                  <a:tcPr marL="91443" marR="91443" marT="45718" marB="45718"/>
                </a:tc>
                <a:tc>
                  <a:txBody>
                    <a:bodyPr/>
                    <a:lstStyle/>
                    <a:p>
                      <a:pPr algn="ctr"/>
                      <a:r>
                        <a:rPr lang="en-US" sz="1800" dirty="0" smtClean="0"/>
                        <a:t>2:32pm</a:t>
                      </a:r>
                      <a:r>
                        <a:rPr lang="en-US" sz="1800" baseline="0" dirty="0" smtClean="0"/>
                        <a:t>  2/18/10</a:t>
                      </a:r>
                      <a:endParaRPr lang="en-US" sz="1800" dirty="0"/>
                    </a:p>
                  </a:txBody>
                  <a:tcPr marL="91443" marR="91443" marT="45718" marB="45718"/>
                </a:tc>
                <a:tc>
                  <a:txBody>
                    <a:bodyPr/>
                    <a:lstStyle/>
                    <a:p>
                      <a:r>
                        <a:rPr lang="en-US" sz="1800" dirty="0" smtClean="0"/>
                        <a:t>435451</a:t>
                      </a:r>
                      <a:endParaRPr lang="en-US" sz="18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mark </a:t>
                      </a:r>
                      <a:r>
                        <a:rPr lang="en-US" sz="1800" dirty="0" err="1" smtClean="0"/>
                        <a:t>ackerman</a:t>
                      </a:r>
                      <a:endParaRPr lang="en-US" sz="1800" dirty="0" smtClean="0"/>
                    </a:p>
                  </a:txBody>
                  <a:tcPr marL="91443" marR="91443" marT="45718" marB="45718"/>
                </a:tc>
                <a:tc>
                  <a:txBody>
                    <a:bodyPr/>
                    <a:lstStyle/>
                    <a:p>
                      <a:pPr algn="ctr"/>
                      <a:r>
                        <a:rPr lang="en-US" sz="1800" dirty="0" smtClean="0"/>
                        <a:t>2:42pm</a:t>
                      </a:r>
                      <a:r>
                        <a:rPr lang="en-US" sz="1800" baseline="0" dirty="0" smtClean="0"/>
                        <a:t>  2/18/10</a:t>
                      </a:r>
                      <a:endParaRPr lang="en-US" sz="1800" dirty="0"/>
                    </a:p>
                  </a:txBody>
                  <a:tcPr marL="91443" marR="91443" marT="45718" marB="45718"/>
                </a:tc>
                <a:tc>
                  <a:txBody>
                    <a:bodyPr/>
                    <a:lstStyle/>
                    <a:p>
                      <a:r>
                        <a:rPr lang="en-US" sz="1800" dirty="0" smtClean="0"/>
                        <a:t>435451</a:t>
                      </a:r>
                      <a:endParaRPr lang="en-US" sz="1800" dirty="0"/>
                    </a:p>
                  </a:txBody>
                  <a:tcPr marL="91443" marR="91443" marT="45718" marB="45718"/>
                </a:tc>
              </a:tr>
              <a:tr h="370821">
                <a:tc>
                  <a:txBody>
                    <a:bodyPr/>
                    <a:lstStyle/>
                    <a:p>
                      <a:r>
                        <a:rPr lang="en-US" sz="1800" dirty="0" err="1" smtClean="0"/>
                        <a:t>fairmont</a:t>
                      </a:r>
                      <a:r>
                        <a:rPr lang="en-US" sz="1800" dirty="0" smtClean="0"/>
                        <a:t> waterfront hotel</a:t>
                      </a:r>
                      <a:endParaRPr lang="en-US" sz="1800" dirty="0"/>
                    </a:p>
                  </a:txBody>
                  <a:tcPr marL="91443" marR="91443" marT="45718" marB="45718">
                    <a:solidFill>
                      <a:schemeClr val="accent3">
                        <a:lumMod val="60000"/>
                        <a:lumOff val="40000"/>
                      </a:schemeClr>
                    </a:solidFill>
                  </a:tcPr>
                </a:tc>
                <a:tc>
                  <a:txBody>
                    <a:bodyPr/>
                    <a:lstStyle/>
                    <a:p>
                      <a:pPr algn="ctr"/>
                      <a:r>
                        <a:rPr lang="en-US" sz="1800" dirty="0" smtClean="0"/>
                        <a:t>4:56pm</a:t>
                      </a:r>
                      <a:r>
                        <a:rPr lang="en-US" sz="1800" baseline="0" dirty="0" smtClean="0"/>
                        <a:t>  2/18/10</a:t>
                      </a:r>
                      <a:endParaRPr lang="en-US" sz="1800" dirty="0"/>
                    </a:p>
                  </a:txBody>
                  <a:tcPr marL="91443" marR="91443" marT="45718" marB="45718">
                    <a:solidFill>
                      <a:schemeClr val="accent3">
                        <a:lumMod val="60000"/>
                        <a:lumOff val="40000"/>
                      </a:schemeClr>
                    </a:solidFill>
                  </a:tcPr>
                </a:tc>
                <a:tc>
                  <a:txBody>
                    <a:bodyPr/>
                    <a:lstStyle/>
                    <a:p>
                      <a:r>
                        <a:rPr lang="en-US" sz="1800" dirty="0" smtClean="0"/>
                        <a:t>142039</a:t>
                      </a:r>
                      <a:endParaRPr lang="en-US" sz="1800" dirty="0"/>
                    </a:p>
                  </a:txBody>
                  <a:tcPr marL="91443" marR="91443" marT="45718" marB="45718">
                    <a:solidFill>
                      <a:schemeClr val="accent3">
                        <a:lumMod val="60000"/>
                        <a:lumOff val="40000"/>
                      </a:schemeClr>
                    </a:solidFill>
                  </a:tcPr>
                </a:tc>
              </a:tr>
              <a:tr h="370821">
                <a:tc>
                  <a:txBody>
                    <a:bodyPr/>
                    <a:lstStyle/>
                    <a:p>
                      <a:r>
                        <a:rPr lang="en-US" sz="1800" dirty="0" smtClean="0">
                          <a:solidFill>
                            <a:schemeClr val="accent2">
                              <a:lumMod val="75000"/>
                            </a:schemeClr>
                          </a:solidFill>
                        </a:rPr>
                        <a:t>chi</a:t>
                      </a:r>
                      <a:r>
                        <a:rPr lang="en-US" sz="1800" baseline="0" dirty="0" smtClean="0">
                          <a:solidFill>
                            <a:srgbClr val="00B050"/>
                          </a:solidFill>
                        </a:rPr>
                        <a:t> </a:t>
                      </a:r>
                      <a:r>
                        <a:rPr lang="en-US" sz="1800" baseline="0" dirty="0" smtClean="0">
                          <a:solidFill>
                            <a:schemeClr val="accent2">
                              <a:lumMod val="75000"/>
                            </a:schemeClr>
                          </a:solidFill>
                        </a:rPr>
                        <a:t>2011</a:t>
                      </a:r>
                      <a:endParaRPr lang="en-US" sz="1800" dirty="0">
                        <a:solidFill>
                          <a:schemeClr val="accent2">
                            <a:lumMod val="75000"/>
                          </a:schemeClr>
                        </a:solidFill>
                      </a:endParaRPr>
                    </a:p>
                  </a:txBody>
                  <a:tcPr marL="91443" marR="91443"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5:02pm</a:t>
                      </a:r>
                      <a:r>
                        <a:rPr lang="en-US" sz="1800" baseline="0" dirty="0" smtClean="0"/>
                        <a:t>  2/18/10</a:t>
                      </a:r>
                      <a:endParaRPr lang="en-US" sz="1800" dirty="0" smtClean="0"/>
                    </a:p>
                  </a:txBody>
                  <a:tcPr marL="91443" marR="91443" marT="45718" marB="45718"/>
                </a:tc>
                <a:tc>
                  <a:txBody>
                    <a:bodyPr/>
                    <a:lstStyle/>
                    <a:p>
                      <a:r>
                        <a:rPr lang="en-US" sz="1800" dirty="0" smtClean="0"/>
                        <a:t>142039</a:t>
                      </a:r>
                    </a:p>
                  </a:txBody>
                  <a:tcPr marL="91443" marR="91443" marT="45718" marB="45718"/>
                </a:tc>
              </a:tr>
            </a:tbl>
          </a:graphicData>
        </a:graphic>
      </p:graphicFrame>
      <p:sp>
        <p:nvSpPr>
          <p:cNvPr id="12" name="Rectangle 11"/>
          <p:cNvSpPr/>
          <p:nvPr/>
        </p:nvSpPr>
        <p:spPr>
          <a:xfrm>
            <a:off x="5486400" y="228600"/>
            <a:ext cx="1176338" cy="6248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19531" name="TextBox 4"/>
          <p:cNvSpPr txBox="1">
            <a:spLocks noChangeArrowheads="1"/>
          </p:cNvSpPr>
          <p:nvPr/>
        </p:nvSpPr>
        <p:spPr bwMode="auto">
          <a:xfrm>
            <a:off x="2438400" y="4572000"/>
            <a:ext cx="2667000" cy="523875"/>
          </a:xfrm>
          <a:prstGeom prst="rect">
            <a:avLst/>
          </a:prstGeom>
          <a:solidFill>
            <a:srgbClr val="FFFFFF">
              <a:alpha val="69803"/>
            </a:srgbClr>
          </a:solidFill>
          <a:ln w="19050">
            <a:solidFill>
              <a:schemeClr val="accent3">
                <a:lumMod val="75000"/>
              </a:schemeClr>
            </a:solidFill>
            <a:miter lim="800000"/>
            <a:headEnd/>
            <a:tailEnd/>
          </a:ln>
        </p:spPr>
        <p:txBody>
          <a:bodyPr>
            <a:spAutoFit/>
          </a:bodyPr>
          <a:lstStyle/>
          <a:p>
            <a:pPr algn="ctr" defTabSz="914391" fontAlgn="auto">
              <a:spcBef>
                <a:spcPts val="0"/>
              </a:spcBef>
              <a:spcAft>
                <a:spcPts val="0"/>
              </a:spcAft>
              <a:defRPr/>
            </a:pPr>
            <a:r>
              <a:rPr lang="en-US" sz="2800" dirty="0">
                <a:latin typeface="Calibri" pitchFamily="34" charset="0"/>
                <a:cs typeface="+mn-cs"/>
              </a:rPr>
              <a:t>Long term trends</a:t>
            </a:r>
            <a:endParaRPr lang="en-US" dirty="0">
              <a:latin typeface="Calibri" pitchFamily="34" charset="0"/>
              <a:cs typeface="+mn-cs"/>
            </a:endParaRPr>
          </a:p>
        </p:txBody>
      </p:sp>
      <p:sp>
        <p:nvSpPr>
          <p:cNvPr id="6254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4F524EB-CF29-4A3E-B206-F22F6E5ECCA0}" type="slidenum">
              <a:rPr lang="en-US">
                <a:solidFill>
                  <a:schemeClr val="tx2"/>
                </a:solidFill>
              </a:rPr>
              <a:pPr defTabSz="912813" fontAlgn="base">
                <a:spcBef>
                  <a:spcPct val="0"/>
                </a:spcBef>
                <a:spcAft>
                  <a:spcPct val="0"/>
                </a:spcAft>
              </a:pPr>
              <a:t>29</a:t>
            </a:fld>
            <a:endParaRPr lang="en-US">
              <a:solidFill>
                <a:schemeClr val="tx2"/>
              </a:solidFill>
            </a:endParaRPr>
          </a:p>
        </p:txBody>
      </p:sp>
      <p:sp>
        <p:nvSpPr>
          <p:cNvPr id="11" name="Content Placeholder 10"/>
          <p:cNvSpPr>
            <a:spLocks noGrp="1"/>
          </p:cNvSpPr>
          <p:nvPr>
            <p:ph sz="quarter" idx="4294967295"/>
          </p:nvPr>
        </p:nvSpPr>
        <p:spPr>
          <a:xfrm>
            <a:off x="6172200" y="609600"/>
            <a:ext cx="2971800" cy="5440363"/>
          </a:xfrm>
          <a:solidFill>
            <a:srgbClr val="FFFFFF"/>
          </a:solidFill>
        </p:spPr>
        <p:txBody>
          <a:bodyPr rtlCol="0">
            <a:normAutofit/>
          </a:bodyPr>
          <a:lstStyle/>
          <a:p>
            <a:pPr marL="274320" indent="-274320" fontAlgn="auto">
              <a:spcAft>
                <a:spcPts val="0"/>
              </a:spcAft>
              <a:buFont typeface="Arial" pitchFamily="34" charset="0"/>
              <a:buNone/>
              <a:defRPr/>
            </a:pPr>
            <a:r>
              <a:rPr lang="en-US" sz="3200" dirty="0" smtClean="0"/>
              <a:t>Uses of Analysis</a:t>
            </a:r>
            <a:endParaRPr lang="en-US" dirty="0" smtClean="0"/>
          </a:p>
          <a:p>
            <a:pPr marL="274320" indent="-274320" fontAlgn="auto">
              <a:spcAft>
                <a:spcPts val="0"/>
              </a:spcAft>
              <a:buFont typeface="Arial" pitchFamily="34" charset="0"/>
              <a:buChar char="•"/>
              <a:defRPr/>
            </a:pPr>
            <a:r>
              <a:rPr lang="en-US" dirty="0" smtClean="0"/>
              <a:t>Ranking</a:t>
            </a:r>
          </a:p>
          <a:p>
            <a:pPr marL="548640" lvl="1" indent="-274320" fontAlgn="auto">
              <a:spcAft>
                <a:spcPts val="0"/>
              </a:spcAft>
              <a:buFont typeface="Arial" pitchFamily="34" charset="0"/>
              <a:buChar char="–"/>
              <a:defRPr/>
            </a:pPr>
            <a:r>
              <a:rPr lang="en-US" dirty="0" smtClean="0">
                <a:solidFill>
                  <a:srgbClr val="FF9900"/>
                </a:solidFill>
              </a:rPr>
              <a:t>E.g., precision</a:t>
            </a:r>
          </a:p>
          <a:p>
            <a:pPr marL="274320" indent="-274320" fontAlgn="auto">
              <a:spcAft>
                <a:spcPts val="0"/>
              </a:spcAft>
              <a:buFont typeface="Arial" pitchFamily="34" charset="0"/>
              <a:buChar char="•"/>
              <a:defRPr/>
            </a:pPr>
            <a:r>
              <a:rPr lang="en-US" dirty="0" smtClean="0"/>
              <a:t>System design</a:t>
            </a:r>
          </a:p>
          <a:p>
            <a:pPr marL="548640" lvl="1" indent="-274320" fontAlgn="auto">
              <a:spcAft>
                <a:spcPts val="0"/>
              </a:spcAft>
              <a:buFont typeface="Arial" pitchFamily="34" charset="0"/>
              <a:buChar char="–"/>
              <a:defRPr/>
            </a:pPr>
            <a:r>
              <a:rPr lang="en-US" dirty="0" smtClean="0">
                <a:solidFill>
                  <a:schemeClr val="accent2">
                    <a:lumMod val="75000"/>
                  </a:schemeClr>
                </a:solidFill>
              </a:rPr>
              <a:t>E.g., caching</a:t>
            </a:r>
          </a:p>
          <a:p>
            <a:pPr marL="274320" indent="-274320" fontAlgn="auto">
              <a:spcAft>
                <a:spcPts val="0"/>
              </a:spcAft>
              <a:buFont typeface="Arial" pitchFamily="34" charset="0"/>
              <a:buChar char="•"/>
              <a:defRPr/>
            </a:pPr>
            <a:r>
              <a:rPr lang="en-US" dirty="0" smtClean="0"/>
              <a:t>User interface</a:t>
            </a:r>
          </a:p>
          <a:p>
            <a:pPr marL="548640" lvl="1" indent="-274320" fontAlgn="auto">
              <a:spcAft>
                <a:spcPts val="0"/>
              </a:spcAft>
              <a:buFont typeface="Arial" pitchFamily="34" charset="0"/>
              <a:buChar char="–"/>
              <a:defRPr/>
            </a:pPr>
            <a:r>
              <a:rPr lang="en-US" dirty="0" smtClean="0">
                <a:solidFill>
                  <a:schemeClr val="accent3">
                    <a:lumMod val="75000"/>
                  </a:schemeClr>
                </a:solidFill>
              </a:rPr>
              <a:t>E.g., history</a:t>
            </a:r>
          </a:p>
          <a:p>
            <a:pPr marL="274320" indent="-274320" fontAlgn="auto">
              <a:spcAft>
                <a:spcPts val="0"/>
              </a:spcAft>
              <a:buFont typeface="Arial" pitchFamily="34" charset="0"/>
              <a:buChar char="•"/>
              <a:defRPr/>
            </a:pPr>
            <a:r>
              <a:rPr lang="en-US" dirty="0" smtClean="0"/>
              <a:t>Test set development</a:t>
            </a:r>
          </a:p>
          <a:p>
            <a:pPr marL="274320" indent="-274320" fontAlgn="auto">
              <a:spcAft>
                <a:spcPts val="0"/>
              </a:spcAft>
              <a:buFont typeface="Arial" pitchFamily="34" charset="0"/>
              <a:buChar char="•"/>
              <a:defRPr/>
            </a:pPr>
            <a:r>
              <a:rPr lang="en-US" dirty="0" smtClean="0"/>
              <a:t>Complementary research</a:t>
            </a:r>
          </a:p>
        </p:txBody>
      </p:sp>
      <p:sp>
        <p:nvSpPr>
          <p:cNvPr id="9" name="TextBox 3"/>
          <p:cNvSpPr txBox="1">
            <a:spLocks noChangeArrowheads="1"/>
          </p:cNvSpPr>
          <p:nvPr/>
        </p:nvSpPr>
        <p:spPr bwMode="auto">
          <a:xfrm>
            <a:off x="2819400" y="3352800"/>
            <a:ext cx="2438400" cy="523875"/>
          </a:xfrm>
          <a:prstGeom prst="rect">
            <a:avLst/>
          </a:prstGeom>
          <a:solidFill>
            <a:srgbClr val="FFFFFF">
              <a:alpha val="69803"/>
            </a:srgbClr>
          </a:solidFill>
          <a:ln w="19050">
            <a:solidFill>
              <a:schemeClr val="accent2">
                <a:lumMod val="75000"/>
              </a:schemeClr>
            </a:solidFill>
            <a:miter lim="800000"/>
            <a:headEnd/>
            <a:tailEnd/>
          </a:ln>
        </p:spPr>
        <p:txBody>
          <a:bodyPr>
            <a:spAutoFit/>
          </a:bodyPr>
          <a:lstStyle/>
          <a:p>
            <a:pPr algn="ctr" defTabSz="914391" fontAlgn="auto">
              <a:spcBef>
                <a:spcPts val="0"/>
              </a:spcBef>
              <a:spcAft>
                <a:spcPts val="0"/>
              </a:spcAft>
              <a:defRPr/>
            </a:pPr>
            <a:r>
              <a:rPr lang="en-US" sz="2800" dirty="0">
                <a:latin typeface="Calibri" pitchFamily="34" charset="0"/>
                <a:cs typeface="+mn-cs"/>
              </a:rPr>
              <a:t>Query behavior</a:t>
            </a:r>
            <a:endParaRPr lang="en-US" dirty="0">
              <a:latin typeface="Calibri" pitchFamily="34" charset="0"/>
              <a:cs typeface="+mn-cs"/>
            </a:endParaRPr>
          </a:p>
        </p:txBody>
      </p:sp>
      <p:sp>
        <p:nvSpPr>
          <p:cNvPr id="62539" name="TextBox 9"/>
          <p:cNvSpPr txBox="1">
            <a:spLocks noChangeArrowheads="1"/>
          </p:cNvSpPr>
          <p:nvPr/>
        </p:nvSpPr>
        <p:spPr bwMode="auto">
          <a:xfrm>
            <a:off x="2514600" y="1914525"/>
            <a:ext cx="2438400" cy="981075"/>
          </a:xfrm>
          <a:prstGeom prst="rect">
            <a:avLst/>
          </a:prstGeom>
          <a:solidFill>
            <a:srgbClr val="FFFFFF">
              <a:alpha val="69803"/>
            </a:srgbClr>
          </a:solidFill>
          <a:ln w="19050">
            <a:solidFill>
              <a:srgbClr val="FF9900"/>
            </a:solidFill>
            <a:miter lim="800000"/>
            <a:headEnd/>
            <a:tailEnd/>
          </a:ln>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2800"/>
              <a:t>Query typology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152400"/>
            <a:ext cx="8621486" cy="990600"/>
          </a:xfrm>
        </p:spPr>
        <p:txBody>
          <a:bodyPr>
            <a:normAutofit fontScale="90000"/>
          </a:bodyPr>
          <a:lstStyle/>
          <a:p>
            <a:pPr fontAlgn="auto">
              <a:spcAft>
                <a:spcPts val="0"/>
              </a:spcAft>
              <a:defRPr/>
            </a:pPr>
            <a:r>
              <a:rPr lang="en-US" dirty="0" smtClean="0">
                <a:latin typeface="Bookman Old Style" pitchFamily="18" charset="0"/>
              </a:rPr>
              <a:t>What Can We (HCI) Learn from Log Analysis? </a:t>
            </a:r>
            <a:endParaRPr lang="en-US" dirty="0">
              <a:latin typeface="Bookman Old Style" pitchFamily="18" charset="0"/>
            </a:endParaRPr>
          </a:p>
        </p:txBody>
      </p:sp>
      <p:sp>
        <p:nvSpPr>
          <p:cNvPr id="28674" name="Content Placeholder 2"/>
          <p:cNvSpPr>
            <a:spLocks noGrp="1"/>
          </p:cNvSpPr>
          <p:nvPr>
            <p:ph sz="quarter" idx="1"/>
          </p:nvPr>
        </p:nvSpPr>
        <p:spPr/>
        <p:txBody>
          <a:bodyPr/>
          <a:lstStyle/>
          <a:p>
            <a:endParaRPr lang="en-US" dirty="0" smtClean="0"/>
          </a:p>
          <a:p>
            <a:r>
              <a:rPr lang="en-US" dirty="0" smtClean="0"/>
              <a:t>Logs are the traces of human behavior</a:t>
            </a:r>
          </a:p>
          <a:p>
            <a:pPr lvl="1"/>
            <a:r>
              <a:rPr lang="en-US" dirty="0" smtClean="0"/>
              <a:t>… seen through the lenses of whatever sensors we have </a:t>
            </a:r>
          </a:p>
          <a:p>
            <a:pPr lvl="1"/>
            <a:endParaRPr lang="en-US" dirty="0" smtClean="0"/>
          </a:p>
          <a:p>
            <a:r>
              <a:rPr lang="en-US" dirty="0" smtClean="0"/>
              <a:t>Actual behaviors</a:t>
            </a:r>
          </a:p>
          <a:p>
            <a:pPr lvl="1"/>
            <a:r>
              <a:rPr lang="en-US" dirty="0" smtClean="0"/>
              <a:t>As opposed to recalled behavior</a:t>
            </a:r>
          </a:p>
          <a:p>
            <a:pPr lvl="1"/>
            <a:r>
              <a:rPr lang="en-US" dirty="0" smtClean="0"/>
              <a:t>As opposed to subjective impressions of behavior</a:t>
            </a:r>
          </a:p>
        </p:txBody>
      </p:sp>
      <p:sp>
        <p:nvSpPr>
          <p:cNvPr id="286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3F93FB6-802D-4787-8B99-47123239DC01}" type="slidenum">
              <a:rPr lang="en-US">
                <a:solidFill>
                  <a:schemeClr val="tx2"/>
                </a:solidFill>
              </a:rPr>
              <a:pPr defTabSz="912813" fontAlgn="base">
                <a:spcBef>
                  <a:spcPct val="0"/>
                </a:spcBef>
                <a:spcAft>
                  <a:spcPct val="0"/>
                </a:spcAft>
              </a:pPr>
              <a:t>3</a:t>
            </a:fld>
            <a:endParaRPr lang="en-US">
              <a:solidFill>
                <a:schemeClr val="tx2"/>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5" descr="image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555750"/>
            <a:ext cx="5643563"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124200" y="1219200"/>
            <a:ext cx="2514600" cy="411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13" name="Rounded Rectangle 12"/>
          <p:cNvSpPr/>
          <p:nvPr/>
        </p:nvSpPr>
        <p:spPr>
          <a:xfrm>
            <a:off x="685800" y="4600575"/>
            <a:ext cx="2819400" cy="414338"/>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10" name="Rounded Rectangle 9"/>
          <p:cNvSpPr/>
          <p:nvPr/>
        </p:nvSpPr>
        <p:spPr>
          <a:xfrm>
            <a:off x="685800" y="4119563"/>
            <a:ext cx="1295400" cy="357187"/>
          </a:xfrm>
          <a:prstGeom prst="round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12" name="Rounded Rectangle 11"/>
          <p:cNvSpPr/>
          <p:nvPr/>
        </p:nvSpPr>
        <p:spPr>
          <a:xfrm>
            <a:off x="685800" y="2251075"/>
            <a:ext cx="1897063" cy="1325563"/>
          </a:xfrm>
          <a:prstGeom prst="roundRect">
            <a:avLst/>
          </a:prstGeom>
          <a:solidFill>
            <a:schemeClr val="accent4">
              <a:lumMod val="20000"/>
              <a:lumOff val="80000"/>
            </a:schemeClr>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63494" name="Title 1"/>
          <p:cNvSpPr>
            <a:spLocks noGrp="1"/>
          </p:cNvSpPr>
          <p:nvPr>
            <p:ph type="title"/>
          </p:nvPr>
        </p:nvSpPr>
        <p:spPr/>
        <p:txBody>
          <a:bodyPr/>
          <a:lstStyle/>
          <a:p>
            <a:r>
              <a:rPr lang="en-US" dirty="0" smtClean="0">
                <a:latin typeface="Bookman Old Style" pitchFamily="18" charset="0"/>
              </a:rPr>
              <a:t>Partitioning the Data</a:t>
            </a:r>
          </a:p>
        </p:txBody>
      </p:sp>
      <p:sp>
        <p:nvSpPr>
          <p:cNvPr id="63495" name="Content Placeholder 2"/>
          <p:cNvSpPr>
            <a:spLocks noGrp="1"/>
          </p:cNvSpPr>
          <p:nvPr>
            <p:ph sz="quarter" idx="1"/>
          </p:nvPr>
        </p:nvSpPr>
        <p:spPr/>
        <p:txBody>
          <a:bodyPr/>
          <a:lstStyle/>
          <a:p>
            <a:r>
              <a:rPr lang="en-US" dirty="0" smtClean="0"/>
              <a:t>Language</a:t>
            </a:r>
          </a:p>
          <a:p>
            <a:r>
              <a:rPr lang="en-US" dirty="0" smtClean="0"/>
              <a:t>Location</a:t>
            </a:r>
          </a:p>
          <a:p>
            <a:r>
              <a:rPr lang="en-US" dirty="0" smtClean="0"/>
              <a:t>Time</a:t>
            </a:r>
          </a:p>
          <a:p>
            <a:r>
              <a:rPr lang="en-US" dirty="0" smtClean="0"/>
              <a:t>User activity</a:t>
            </a:r>
          </a:p>
          <a:p>
            <a:r>
              <a:rPr lang="en-US" dirty="0" smtClean="0"/>
              <a:t>Individual</a:t>
            </a:r>
          </a:p>
          <a:p>
            <a:r>
              <a:rPr lang="en-US" dirty="0" smtClean="0"/>
              <a:t>Entry point</a:t>
            </a:r>
          </a:p>
          <a:p>
            <a:r>
              <a:rPr lang="en-US" dirty="0" smtClean="0"/>
              <a:t>Device</a:t>
            </a:r>
          </a:p>
          <a:p>
            <a:r>
              <a:rPr lang="en-US" dirty="0" smtClean="0"/>
              <a:t>System variant</a:t>
            </a:r>
          </a:p>
        </p:txBody>
      </p:sp>
      <p:sp>
        <p:nvSpPr>
          <p:cNvPr id="63498"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157FFC6-EFB5-427A-B1AF-B05EDB677163}" type="slidenum">
              <a:rPr lang="en-US">
                <a:solidFill>
                  <a:schemeClr val="tx2"/>
                </a:solidFill>
              </a:rPr>
              <a:pPr defTabSz="912813" fontAlgn="base">
                <a:spcBef>
                  <a:spcPct val="0"/>
                </a:spcBef>
                <a:spcAft>
                  <a:spcPct val="0"/>
                </a:spcAft>
              </a:pPr>
              <a:t>30</a:t>
            </a:fld>
            <a:endParaRPr lang="en-US">
              <a:solidFill>
                <a:schemeClr val="tx2"/>
              </a:solidFill>
            </a:endParaRPr>
          </a:p>
        </p:txBody>
      </p:sp>
      <p:sp>
        <p:nvSpPr>
          <p:cNvPr id="63496" name="TextBox 8"/>
          <p:cNvSpPr txBox="1">
            <a:spLocks noChangeArrowheads="1"/>
          </p:cNvSpPr>
          <p:nvPr/>
        </p:nvSpPr>
        <p:spPr bwMode="auto">
          <a:xfrm>
            <a:off x="6019800" y="4572000"/>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1400">
                <a:latin typeface="Calibri" pitchFamily="34" charset="0"/>
              </a:rPr>
              <a:t>[Baeza Yates et al. 2007]</a:t>
            </a:r>
          </a:p>
        </p:txBody>
      </p:sp>
      <p:sp>
        <p:nvSpPr>
          <p:cNvPr id="14" name="Rectangle 13"/>
          <p:cNvSpPr/>
          <p:nvPr/>
        </p:nvSpPr>
        <p:spPr>
          <a:xfrm>
            <a:off x="6781800" y="1600200"/>
            <a:ext cx="1828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0" grpId="0" animBg="1"/>
      <p:bldP spid="12"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dirty="0" smtClean="0">
                <a:latin typeface="Bookman Old Style" pitchFamily="18" charset="0"/>
              </a:rPr>
              <a:t>Partition by Time</a:t>
            </a:r>
          </a:p>
        </p:txBody>
      </p:sp>
      <p:sp>
        <p:nvSpPr>
          <p:cNvPr id="65538" name="Content Placeholder 2"/>
          <p:cNvSpPr>
            <a:spLocks noGrp="1"/>
          </p:cNvSpPr>
          <p:nvPr>
            <p:ph sz="quarter" idx="1"/>
          </p:nvPr>
        </p:nvSpPr>
        <p:spPr>
          <a:xfrm>
            <a:off x="457200" y="1600200"/>
            <a:ext cx="3810000" cy="4525963"/>
          </a:xfrm>
        </p:spPr>
        <p:txBody>
          <a:bodyPr/>
          <a:lstStyle/>
          <a:p>
            <a:r>
              <a:rPr lang="en-US" dirty="0" smtClean="0"/>
              <a:t>Periodicities</a:t>
            </a:r>
          </a:p>
          <a:p>
            <a:r>
              <a:rPr lang="en-US" dirty="0" smtClean="0"/>
              <a:t>Spikes</a:t>
            </a:r>
          </a:p>
          <a:p>
            <a:r>
              <a:rPr lang="en-US" dirty="0" smtClean="0"/>
              <a:t>Real-time data</a:t>
            </a:r>
          </a:p>
          <a:p>
            <a:pPr lvl="1"/>
            <a:r>
              <a:rPr lang="en-US" dirty="0" smtClean="0"/>
              <a:t>New behavior</a:t>
            </a:r>
          </a:p>
          <a:p>
            <a:pPr lvl="1"/>
            <a:r>
              <a:rPr lang="en-US" dirty="0" smtClean="0"/>
              <a:t>Immediate feedback</a:t>
            </a:r>
          </a:p>
          <a:p>
            <a:r>
              <a:rPr lang="en-US" dirty="0" smtClean="0"/>
              <a:t>Individual</a:t>
            </a:r>
          </a:p>
          <a:p>
            <a:pPr lvl="1"/>
            <a:r>
              <a:rPr lang="en-US" dirty="0" smtClean="0"/>
              <a:t>Within session</a:t>
            </a:r>
          </a:p>
          <a:p>
            <a:pPr lvl="1"/>
            <a:r>
              <a:rPr lang="en-US" dirty="0" smtClean="0"/>
              <a:t>Across sessions</a:t>
            </a:r>
          </a:p>
          <a:p>
            <a:pPr lvl="1">
              <a:buFont typeface="Arial" pitchFamily="34" charset="0"/>
              <a:buChar char="–"/>
            </a:pPr>
            <a:endParaRPr lang="en-US" dirty="0" smtClean="0"/>
          </a:p>
        </p:txBody>
      </p:sp>
      <p:sp>
        <p:nvSpPr>
          <p:cNvPr id="6554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634367C-4E7E-4872-9DCF-3085E89CAD55}" type="slidenum">
              <a:rPr lang="en-US">
                <a:solidFill>
                  <a:schemeClr val="tx2"/>
                </a:solidFill>
              </a:rPr>
              <a:pPr defTabSz="912813" fontAlgn="base">
                <a:spcBef>
                  <a:spcPct val="0"/>
                </a:spcBef>
                <a:spcAft>
                  <a:spcPct val="0"/>
                </a:spcAft>
              </a:pPr>
              <a:t>31</a:t>
            </a:fld>
            <a:endParaRPr lang="en-US">
              <a:solidFill>
                <a:schemeClr val="tx2"/>
              </a:solidFill>
            </a:endParaRPr>
          </a:p>
        </p:txBody>
      </p:sp>
      <p:pic>
        <p:nvPicPr>
          <p:cNvPr id="65539"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901825"/>
            <a:ext cx="49418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Box 5"/>
          <p:cNvSpPr txBox="1">
            <a:spLocks noChangeArrowheads="1"/>
          </p:cNvSpPr>
          <p:nvPr/>
        </p:nvSpPr>
        <p:spPr bwMode="auto">
          <a:xfrm>
            <a:off x="4908550" y="533082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1400">
                <a:latin typeface="Calibri" pitchFamily="34" charset="0"/>
              </a:rPr>
              <a:t>[Beitzel et al. 2004]</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dirty="0" smtClean="0">
                <a:latin typeface="Bookman Old Style" pitchFamily="18" charset="0"/>
              </a:rPr>
              <a:t>Partition by User</a:t>
            </a:r>
          </a:p>
        </p:txBody>
      </p:sp>
      <p:sp>
        <p:nvSpPr>
          <p:cNvPr id="67586" name="Content Placeholder 2"/>
          <p:cNvSpPr>
            <a:spLocks noGrp="1"/>
          </p:cNvSpPr>
          <p:nvPr>
            <p:ph sz="quarter"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Temporary ID (e.g., cookie, IP address)</a:t>
            </a:r>
          </a:p>
          <a:p>
            <a:pPr lvl="1"/>
            <a:r>
              <a:rPr lang="en-US" dirty="0" smtClean="0"/>
              <a:t>High coverage but high churn</a:t>
            </a:r>
          </a:p>
          <a:p>
            <a:pPr lvl="1"/>
            <a:r>
              <a:rPr lang="en-US" dirty="0" smtClean="0"/>
              <a:t>Does not necessarily map directly to users</a:t>
            </a:r>
          </a:p>
          <a:p>
            <a:r>
              <a:rPr lang="en-US" dirty="0" smtClean="0"/>
              <a:t>User account</a:t>
            </a:r>
          </a:p>
          <a:p>
            <a:pPr lvl="1"/>
            <a:r>
              <a:rPr lang="en-US" dirty="0" smtClean="0"/>
              <a:t>Only a subset of users</a:t>
            </a:r>
          </a:p>
        </p:txBody>
      </p:sp>
      <p:sp>
        <p:nvSpPr>
          <p:cNvPr id="675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3FDC39AE-A704-4597-BEE4-C5250BFBF7DE}" type="slidenum">
              <a:rPr lang="en-US">
                <a:solidFill>
                  <a:schemeClr val="tx2"/>
                </a:solidFill>
              </a:rPr>
              <a:pPr defTabSz="912813" fontAlgn="base">
                <a:spcBef>
                  <a:spcPct val="0"/>
                </a:spcBef>
                <a:spcAft>
                  <a:spcPct val="0"/>
                </a:spcAft>
              </a:pPr>
              <a:t>32</a:t>
            </a:fld>
            <a:endParaRPr lang="en-US">
              <a:solidFill>
                <a:schemeClr val="tx2"/>
              </a:solidFill>
            </a:endParaRPr>
          </a:p>
        </p:txBody>
      </p:sp>
      <p:pic>
        <p:nvPicPr>
          <p:cNvPr id="67587" name="Picture 2" descr="cid:image002.png@01CAB3D3.12809B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7013" y="1447800"/>
            <a:ext cx="61499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Box 4"/>
          <p:cNvSpPr txBox="1">
            <a:spLocks noChangeArrowheads="1"/>
          </p:cNvSpPr>
          <p:nvPr/>
        </p:nvSpPr>
        <p:spPr bwMode="auto">
          <a:xfrm>
            <a:off x="3429000" y="2971800"/>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1400">
                <a:latin typeface="Calibri" pitchFamily="34" charset="0"/>
              </a:rPr>
              <a:t>[Teevan et al. 2007]</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dirty="0" smtClean="0">
                <a:latin typeface="Bookman Old Style" pitchFamily="18" charset="0"/>
              </a:rPr>
              <a:t>What Logs Cannot Tell Us </a:t>
            </a:r>
          </a:p>
        </p:txBody>
      </p:sp>
      <p:sp>
        <p:nvSpPr>
          <p:cNvPr id="68610" name="Content Placeholder 2"/>
          <p:cNvSpPr>
            <a:spLocks noGrp="1"/>
          </p:cNvSpPr>
          <p:nvPr>
            <p:ph sz="quarter" idx="1"/>
          </p:nvPr>
        </p:nvSpPr>
        <p:spPr/>
        <p:txBody>
          <a:bodyPr/>
          <a:lstStyle/>
          <a:p>
            <a:r>
              <a:rPr lang="en-US" smtClean="0"/>
              <a:t>People’s intent</a:t>
            </a:r>
          </a:p>
          <a:p>
            <a:r>
              <a:rPr lang="en-US" smtClean="0"/>
              <a:t>People’s success</a:t>
            </a:r>
          </a:p>
          <a:p>
            <a:r>
              <a:rPr lang="en-US" smtClean="0"/>
              <a:t>People’s experience</a:t>
            </a:r>
          </a:p>
          <a:p>
            <a:r>
              <a:rPr lang="en-US" smtClean="0"/>
              <a:t>People’s attention</a:t>
            </a:r>
          </a:p>
          <a:p>
            <a:r>
              <a:rPr lang="en-US" smtClean="0"/>
              <a:t>People’s beliefs of what’s happening</a:t>
            </a:r>
          </a:p>
          <a:p>
            <a:r>
              <a:rPr lang="en-US" smtClean="0"/>
              <a:t>Limited to existing interactions</a:t>
            </a:r>
          </a:p>
          <a:p>
            <a:r>
              <a:rPr lang="en-US" smtClean="0"/>
              <a:t>Behavior can mean many things</a:t>
            </a:r>
          </a:p>
        </p:txBody>
      </p:sp>
      <p:sp>
        <p:nvSpPr>
          <p:cNvPr id="686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C427851-4CCB-46C2-948C-C47F1CD4B4C1}" type="slidenum">
              <a:rPr lang="en-US">
                <a:solidFill>
                  <a:schemeClr val="tx2"/>
                </a:solidFill>
              </a:rPr>
              <a:pPr defTabSz="912813" fontAlgn="base">
                <a:spcBef>
                  <a:spcPct val="0"/>
                </a:spcBef>
                <a:spcAft>
                  <a:spcPct val="0"/>
                </a:spcAft>
              </a:pPr>
              <a:t>33</a:t>
            </a:fld>
            <a:endParaRPr lang="en-US">
              <a:solidFill>
                <a:schemeClr val="tx2"/>
              </a:solidFill>
            </a:endParaRPr>
          </a:p>
        </p:txBody>
      </p:sp>
      <p:pic>
        <p:nvPicPr>
          <p:cNvPr id="68611" name="Picture 2" descr="C:\Users\teevan\AppData\Local\Microsoft\Windows\Temporary Internet Files\Content.IE5\GPKDP1NA\MCj0434403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0150" y="1531938"/>
            <a:ext cx="8985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dirty="0" smtClean="0">
                <a:latin typeface="Bookman Old Style" pitchFamily="18" charset="0"/>
              </a:rPr>
              <a:t>Example: Click Entropy</a:t>
            </a:r>
          </a:p>
        </p:txBody>
      </p:sp>
      <p:sp>
        <p:nvSpPr>
          <p:cNvPr id="4" name="Content Placeholder 3"/>
          <p:cNvSpPr>
            <a:spLocks noGrp="1"/>
          </p:cNvSpPr>
          <p:nvPr>
            <p:ph sz="quarter" idx="1"/>
          </p:nvPr>
        </p:nvSpPr>
        <p:spPr/>
        <p:txBody>
          <a:bodyPr/>
          <a:lstStyle/>
          <a:p>
            <a:r>
              <a:rPr lang="en-US" smtClean="0"/>
              <a:t>Question: How ambiguous is a query?</a:t>
            </a:r>
          </a:p>
          <a:p>
            <a:r>
              <a:rPr lang="en-US" smtClean="0"/>
              <a:t>Approach: Look at variation in clicks.</a:t>
            </a:r>
          </a:p>
          <a:p>
            <a:pPr>
              <a:spcAft>
                <a:spcPts val="600"/>
              </a:spcAft>
              <a:buFont typeface="Arial" pitchFamily="34" charset="0"/>
              <a:buNone/>
            </a:pPr>
            <a:r>
              <a:rPr lang="en-US" sz="1400" smtClean="0"/>
              <a:t>	[Teevan et al. 2008]</a:t>
            </a:r>
          </a:p>
          <a:p>
            <a:r>
              <a:rPr lang="en-US" smtClean="0"/>
              <a:t>Click entropy</a:t>
            </a:r>
          </a:p>
          <a:p>
            <a:pPr lvl="1"/>
            <a:r>
              <a:rPr lang="en-US" smtClean="0"/>
              <a:t>Low if no variation</a:t>
            </a:r>
          </a:p>
          <a:p>
            <a:pPr lvl="2">
              <a:buFont typeface="Arial" pitchFamily="34" charset="0"/>
              <a:buNone/>
            </a:pPr>
            <a:r>
              <a:rPr lang="en-US" sz="1800" i="1" smtClean="0"/>
              <a:t>human computer interaction</a:t>
            </a:r>
          </a:p>
          <a:p>
            <a:pPr lvl="1"/>
            <a:r>
              <a:rPr lang="en-US" smtClean="0"/>
              <a:t>High if lots of variation</a:t>
            </a:r>
          </a:p>
          <a:p>
            <a:pPr lvl="2">
              <a:buFont typeface="Arial" pitchFamily="34" charset="0"/>
              <a:buNone/>
            </a:pPr>
            <a:r>
              <a:rPr lang="en-US" sz="1800" i="1" smtClean="0"/>
              <a:t>hci</a:t>
            </a:r>
          </a:p>
        </p:txBody>
      </p:sp>
      <p:sp>
        <p:nvSpPr>
          <p:cNvPr id="70670"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AB4A2A5B-7E2A-4743-8FC3-A9E335EAD8D7}" type="slidenum">
              <a:rPr lang="en-US">
                <a:solidFill>
                  <a:schemeClr val="tx2"/>
                </a:solidFill>
              </a:rPr>
              <a:pPr defTabSz="912813" fontAlgn="base">
                <a:spcBef>
                  <a:spcPct val="0"/>
                </a:spcBef>
                <a:spcAft>
                  <a:spcPct val="0"/>
                </a:spcAft>
              </a:pPr>
              <a:t>34</a:t>
            </a:fld>
            <a:endParaRPr lang="en-US">
              <a:solidFill>
                <a:schemeClr val="tx2"/>
              </a:solidFill>
            </a:endParaRPr>
          </a:p>
        </p:txBody>
      </p:sp>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9788" y="1531938"/>
            <a:ext cx="404018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4648200" y="4948238"/>
            <a:ext cx="1439863" cy="646112"/>
          </a:xfrm>
          <a:prstGeom prst="rect">
            <a:avLst/>
          </a:prstGeom>
          <a:noFill/>
        </p:spPr>
        <p:txBody>
          <a:bodyPr wrap="none">
            <a:spAutoFit/>
          </a:bodyPr>
          <a:lstStyle/>
          <a:p>
            <a:pPr defTabSz="914391" fontAlgn="auto">
              <a:spcBef>
                <a:spcPts val="0"/>
              </a:spcBef>
              <a:spcAft>
                <a:spcPts val="0"/>
              </a:spcAft>
              <a:defRPr/>
            </a:pPr>
            <a:r>
              <a:rPr lang="en-US" dirty="0">
                <a:solidFill>
                  <a:srgbClr val="FF9900"/>
                </a:solidFill>
                <a:effectLst>
                  <a:outerShdw blurRad="50800" dist="38100" dir="2700000" algn="tl" rotWithShape="0">
                    <a:prstClr val="black">
                      <a:alpha val="40000"/>
                    </a:prstClr>
                  </a:outerShdw>
                </a:effectLst>
                <a:latin typeface="+mn-lt"/>
                <a:cs typeface="+mn-cs"/>
              </a:rPr>
              <a:t>Government </a:t>
            </a:r>
          </a:p>
          <a:p>
            <a:pPr defTabSz="914391" fontAlgn="auto">
              <a:spcBef>
                <a:spcPts val="0"/>
              </a:spcBef>
              <a:spcAft>
                <a:spcPts val="0"/>
              </a:spcAft>
              <a:defRPr/>
            </a:pPr>
            <a:r>
              <a:rPr lang="en-US" dirty="0">
                <a:solidFill>
                  <a:srgbClr val="FF9900"/>
                </a:solidFill>
                <a:effectLst>
                  <a:outerShdw blurRad="50800" dist="38100" dir="2700000" algn="tl" rotWithShape="0">
                    <a:prstClr val="black">
                      <a:alpha val="40000"/>
                    </a:prstClr>
                  </a:outerShdw>
                </a:effectLst>
                <a:latin typeface="+mn-lt"/>
                <a:cs typeface="+mn-cs"/>
              </a:rPr>
              <a:t>contractor</a:t>
            </a:r>
          </a:p>
        </p:txBody>
      </p:sp>
      <p:sp>
        <p:nvSpPr>
          <p:cNvPr id="22" name="TextBox 21"/>
          <p:cNvSpPr txBox="1"/>
          <p:nvPr/>
        </p:nvSpPr>
        <p:spPr>
          <a:xfrm>
            <a:off x="4995863" y="2938463"/>
            <a:ext cx="1133475" cy="369887"/>
          </a:xfrm>
          <a:prstGeom prst="rect">
            <a:avLst/>
          </a:prstGeom>
          <a:noFill/>
        </p:spPr>
        <p:txBody>
          <a:bodyPr wrap="none">
            <a:spAutoFit/>
          </a:bodyPr>
          <a:lstStyle/>
          <a:p>
            <a:pPr defTabSz="914391" fontAlgn="auto">
              <a:spcBef>
                <a:spcPts val="0"/>
              </a:spcBef>
              <a:spcAft>
                <a:spcPts val="0"/>
              </a:spcAft>
              <a:defRPr/>
            </a:pPr>
            <a:r>
              <a:rPr lang="en-US" dirty="0">
                <a:solidFill>
                  <a:srgbClr val="FF9900"/>
                </a:solidFill>
                <a:effectLst>
                  <a:outerShdw blurRad="50800" dist="38100" dir="2700000" algn="tl" rotWithShape="0">
                    <a:prstClr val="black">
                      <a:alpha val="40000"/>
                    </a:prstClr>
                  </a:outerShdw>
                </a:effectLst>
                <a:latin typeface="+mn-lt"/>
                <a:cs typeface="+mn-cs"/>
              </a:rPr>
              <a:t>Recruiting</a:t>
            </a:r>
          </a:p>
        </p:txBody>
      </p:sp>
      <p:cxnSp>
        <p:nvCxnSpPr>
          <p:cNvPr id="23" name="Straight Arrow Connector 22"/>
          <p:cNvCxnSpPr/>
          <p:nvPr/>
        </p:nvCxnSpPr>
        <p:spPr>
          <a:xfrm flipV="1">
            <a:off x="5410200" y="4795838"/>
            <a:ext cx="304800" cy="228600"/>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24" name="Straight Arrow Connector 23"/>
          <p:cNvCxnSpPr/>
          <p:nvPr/>
        </p:nvCxnSpPr>
        <p:spPr>
          <a:xfrm>
            <a:off x="5715000" y="3308350"/>
            <a:ext cx="246063" cy="347663"/>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9788" y="1531938"/>
            <a:ext cx="4041775"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6781800" y="3514725"/>
            <a:ext cx="1563688" cy="415925"/>
          </a:xfrm>
          <a:prstGeom prst="rect">
            <a:avLst/>
          </a:prstGeom>
          <a:noFill/>
        </p:spPr>
        <p:txBody>
          <a:bodyPr wrap="none" tIns="91440">
            <a:spAutoFit/>
          </a:bodyPr>
          <a:lstStyle/>
          <a:p>
            <a:pPr defTabSz="914391" fontAlgn="auto">
              <a:spcBef>
                <a:spcPts val="600"/>
              </a:spcBef>
              <a:spcAft>
                <a:spcPts val="0"/>
              </a:spcAft>
              <a:defRPr/>
            </a:pPr>
            <a:r>
              <a:rPr lang="en-US" dirty="0">
                <a:solidFill>
                  <a:srgbClr val="FF9900"/>
                </a:solidFill>
                <a:effectLst>
                  <a:outerShdw blurRad="50800" dist="38100" dir="2700000" algn="tl" rotWithShape="0">
                    <a:prstClr val="black">
                      <a:alpha val="40000"/>
                    </a:prstClr>
                  </a:outerShdw>
                </a:effectLst>
                <a:latin typeface="+mn-lt"/>
                <a:cs typeface="+mn-cs"/>
              </a:rPr>
              <a:t>Academic field</a:t>
            </a:r>
          </a:p>
        </p:txBody>
      </p:sp>
      <p:cxnSp>
        <p:nvCxnSpPr>
          <p:cNvPr id="27" name="Straight Arrow Connector 26"/>
          <p:cNvCxnSpPr/>
          <p:nvPr/>
        </p:nvCxnSpPr>
        <p:spPr>
          <a:xfrm flipH="1">
            <a:off x="6781800" y="3886200"/>
            <a:ext cx="762000" cy="225425"/>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28" name="Straight Arrow Connector 27"/>
          <p:cNvCxnSpPr/>
          <p:nvPr/>
        </p:nvCxnSpPr>
        <p:spPr>
          <a:xfrm flipH="1">
            <a:off x="7086600" y="4038600"/>
            <a:ext cx="609600" cy="604838"/>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29" name="Straight Arrow Connector 28"/>
          <p:cNvCxnSpPr/>
          <p:nvPr/>
        </p:nvCxnSpPr>
        <p:spPr>
          <a:xfrm flipH="1">
            <a:off x="7391400" y="4191000"/>
            <a:ext cx="457200" cy="908050"/>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30" name="Straight Arrow Connector 29"/>
          <p:cNvCxnSpPr/>
          <p:nvPr/>
        </p:nvCxnSpPr>
        <p:spPr>
          <a:xfrm flipH="1" flipV="1">
            <a:off x="6781800" y="3201988"/>
            <a:ext cx="609600" cy="303212"/>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38188" y="1465263"/>
            <a:ext cx="2895600" cy="457200"/>
          </a:xfrm>
          <a:prstGeom prst="roundRect">
            <a:avLst/>
          </a:prstGeom>
          <a:solidFill>
            <a:schemeClr val="accent4">
              <a:lumMod val="40000"/>
              <a:lumOff val="60000"/>
              <a:alpha val="6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8" name="Rounded Rectangle 7"/>
          <p:cNvSpPr/>
          <p:nvPr/>
        </p:nvSpPr>
        <p:spPr>
          <a:xfrm>
            <a:off x="4243388" y="1993900"/>
            <a:ext cx="2590800" cy="457200"/>
          </a:xfrm>
          <a:prstGeom prst="roundRect">
            <a:avLst/>
          </a:prstGeom>
          <a:solidFill>
            <a:schemeClr val="accent4">
              <a:lumMod val="40000"/>
              <a:lumOff val="60000"/>
              <a:alpha val="6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9" name="Rounded Rectangle 8"/>
          <p:cNvSpPr/>
          <p:nvPr/>
        </p:nvSpPr>
        <p:spPr>
          <a:xfrm>
            <a:off x="747713" y="2578100"/>
            <a:ext cx="2590800" cy="457200"/>
          </a:xfrm>
          <a:prstGeom prst="roundRect">
            <a:avLst/>
          </a:prstGeom>
          <a:solidFill>
            <a:schemeClr val="accent4">
              <a:lumMod val="40000"/>
              <a:lumOff val="60000"/>
              <a:alpha val="6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71684" name="Title 1"/>
          <p:cNvSpPr>
            <a:spLocks noGrp="1"/>
          </p:cNvSpPr>
          <p:nvPr>
            <p:ph type="title"/>
          </p:nvPr>
        </p:nvSpPr>
        <p:spPr/>
        <p:txBody>
          <a:bodyPr/>
          <a:lstStyle/>
          <a:p>
            <a:r>
              <a:rPr lang="en-US" dirty="0" smtClean="0">
                <a:latin typeface="Bookman Old Style" pitchFamily="18" charset="0"/>
              </a:rPr>
              <a:t>Which Has Lower Variation in Clicks?</a:t>
            </a:r>
          </a:p>
        </p:txBody>
      </p:sp>
      <p:sp>
        <p:nvSpPr>
          <p:cNvPr id="3" name="Content Placeholder 2"/>
          <p:cNvSpPr>
            <a:spLocks noGrp="1"/>
          </p:cNvSpPr>
          <p:nvPr>
            <p:ph sz="quarter" idx="1"/>
          </p:nvPr>
        </p:nvSpPr>
        <p:spPr>
          <a:xfrm>
            <a:off x="428625" y="1357313"/>
            <a:ext cx="8229600" cy="4938712"/>
          </a:xfrm>
        </p:spPr>
        <p:txBody>
          <a:bodyPr/>
          <a:lstStyle/>
          <a:p>
            <a:r>
              <a:rPr lang="en-US" sz="3100" smtClean="0">
                <a:solidFill>
                  <a:srgbClr val="0070C0"/>
                </a:solidFill>
              </a:rPr>
              <a:t>www.usajobs.gov</a:t>
            </a:r>
            <a:r>
              <a:rPr lang="en-US" sz="3100" smtClean="0"/>
              <a:t> v. </a:t>
            </a:r>
            <a:r>
              <a:rPr lang="en-US" sz="3100" smtClean="0">
                <a:solidFill>
                  <a:srgbClr val="0070C0"/>
                </a:solidFill>
              </a:rPr>
              <a:t>federal government jobs</a:t>
            </a:r>
          </a:p>
          <a:p>
            <a:r>
              <a:rPr lang="en-US" sz="3100" smtClean="0">
                <a:solidFill>
                  <a:srgbClr val="0070C0"/>
                </a:solidFill>
              </a:rPr>
              <a:t>find phone number</a:t>
            </a:r>
            <a:r>
              <a:rPr lang="en-US" sz="3100" smtClean="0"/>
              <a:t> v. </a:t>
            </a:r>
            <a:r>
              <a:rPr lang="en-US" sz="3100" smtClean="0">
                <a:solidFill>
                  <a:srgbClr val="0070C0"/>
                </a:solidFill>
              </a:rPr>
              <a:t>msn live search</a:t>
            </a:r>
          </a:p>
          <a:p>
            <a:r>
              <a:rPr lang="en-US" sz="3100" smtClean="0">
                <a:solidFill>
                  <a:srgbClr val="0070C0"/>
                </a:solidFill>
              </a:rPr>
              <a:t>singapore pools</a:t>
            </a:r>
            <a:r>
              <a:rPr lang="en-US" sz="3100" smtClean="0"/>
              <a:t> v. </a:t>
            </a:r>
            <a:r>
              <a:rPr lang="en-US" sz="3100" smtClean="0">
                <a:solidFill>
                  <a:srgbClr val="0070C0"/>
                </a:solidFill>
              </a:rPr>
              <a:t>singaporepools.com</a:t>
            </a:r>
          </a:p>
          <a:p>
            <a:endParaRPr lang="en-US" sz="3100" smtClean="0">
              <a:solidFill>
                <a:srgbClr val="0070C0"/>
              </a:solidFill>
            </a:endParaRPr>
          </a:p>
          <a:p>
            <a:endParaRPr lang="en-US" sz="3100" smtClean="0">
              <a:solidFill>
                <a:srgbClr val="0070C0"/>
              </a:solidFill>
            </a:endParaRPr>
          </a:p>
          <a:p>
            <a:pPr>
              <a:buFont typeface="Arial" pitchFamily="34" charset="0"/>
              <a:buNone/>
            </a:pPr>
            <a:endParaRPr lang="en-US" sz="3100" smtClean="0"/>
          </a:p>
        </p:txBody>
      </p:sp>
      <p:sp>
        <p:nvSpPr>
          <p:cNvPr id="71694" name="Slide Number Placeholder 1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841E41B-0BBD-42D0-8E66-C95FC474C24C}" type="slidenum">
              <a:rPr lang="en-US">
                <a:solidFill>
                  <a:schemeClr val="tx2"/>
                </a:solidFill>
              </a:rPr>
              <a:pPr defTabSz="912813" fontAlgn="base">
                <a:spcBef>
                  <a:spcPct val="0"/>
                </a:spcBef>
                <a:spcAft>
                  <a:spcPct val="0"/>
                </a:spcAft>
              </a:pPr>
              <a:t>35</a:t>
            </a:fld>
            <a:endParaRPr lang="en-US">
              <a:solidFill>
                <a:schemeClr val="tx2"/>
              </a:solidFill>
            </a:endParaRPr>
          </a:p>
        </p:txBody>
      </p:sp>
      <p:sp>
        <p:nvSpPr>
          <p:cNvPr id="14" name="TextBox 13"/>
          <p:cNvSpPr txBox="1">
            <a:spLocks noChangeArrowheads="1"/>
          </p:cNvSpPr>
          <p:nvPr/>
        </p:nvSpPr>
        <p:spPr bwMode="auto">
          <a:xfrm>
            <a:off x="976313" y="3263900"/>
            <a:ext cx="2057400" cy="369888"/>
          </a:xfrm>
          <a:prstGeom prst="rect">
            <a:avLst/>
          </a:prstGeom>
          <a:noFill/>
          <a:ln w="9525">
            <a:noFill/>
            <a:miter lim="800000"/>
            <a:headEnd/>
            <a:tailEnd/>
          </a:ln>
        </p:spPr>
        <p:txBody>
          <a:bodyPr>
            <a:spAutoFit/>
          </a:bodyPr>
          <a:lstStyle/>
          <a:p>
            <a:pPr defTabSz="914391" fontAlgn="auto">
              <a:spcBef>
                <a:spcPts val="0"/>
              </a:spcBef>
              <a:spcAft>
                <a:spcPts val="0"/>
              </a:spcAft>
              <a:defRPr/>
            </a:pPr>
            <a:r>
              <a:rPr lang="en-US">
                <a:solidFill>
                  <a:schemeClr val="accent5">
                    <a:lumMod val="50000"/>
                  </a:schemeClr>
                </a:solidFill>
                <a:latin typeface="Calibri" pitchFamily="34" charset="0"/>
                <a:cs typeface="+mn-cs"/>
              </a:rPr>
              <a:t>Click entropy = 1.5</a:t>
            </a:r>
          </a:p>
        </p:txBody>
      </p:sp>
      <p:sp>
        <p:nvSpPr>
          <p:cNvPr id="15" name="TextBox 14"/>
          <p:cNvSpPr txBox="1">
            <a:spLocks noChangeArrowheads="1"/>
          </p:cNvSpPr>
          <p:nvPr/>
        </p:nvSpPr>
        <p:spPr bwMode="auto">
          <a:xfrm>
            <a:off x="4557713" y="3263900"/>
            <a:ext cx="2057400" cy="369888"/>
          </a:xfrm>
          <a:prstGeom prst="rect">
            <a:avLst/>
          </a:prstGeom>
          <a:noFill/>
          <a:ln w="9525">
            <a:noFill/>
            <a:miter lim="800000"/>
            <a:headEnd/>
            <a:tailEnd/>
          </a:ln>
        </p:spPr>
        <p:txBody>
          <a:bodyPr>
            <a:spAutoFit/>
          </a:bodyPr>
          <a:lstStyle/>
          <a:p>
            <a:pPr defTabSz="914391" fontAlgn="auto">
              <a:spcBef>
                <a:spcPts val="0"/>
              </a:spcBef>
              <a:spcAft>
                <a:spcPts val="0"/>
              </a:spcAft>
              <a:defRPr/>
            </a:pPr>
            <a:r>
              <a:rPr lang="en-US">
                <a:solidFill>
                  <a:schemeClr val="accent5">
                    <a:lumMod val="50000"/>
                  </a:schemeClr>
                </a:solidFill>
                <a:latin typeface="Calibri" pitchFamily="34" charset="0"/>
                <a:cs typeface="+mn-cs"/>
              </a:rPr>
              <a:t>Click entropy = 2.0</a:t>
            </a:r>
          </a:p>
        </p:txBody>
      </p:sp>
      <p:sp>
        <p:nvSpPr>
          <p:cNvPr id="16" name="TextBox 15"/>
          <p:cNvSpPr txBox="1">
            <a:spLocks noChangeArrowheads="1"/>
          </p:cNvSpPr>
          <p:nvPr/>
        </p:nvSpPr>
        <p:spPr bwMode="auto">
          <a:xfrm>
            <a:off x="976313" y="3656013"/>
            <a:ext cx="2438400" cy="369887"/>
          </a:xfrm>
          <a:prstGeom prst="rect">
            <a:avLst/>
          </a:prstGeom>
          <a:noFill/>
          <a:ln w="9525">
            <a:noFill/>
            <a:miter lim="800000"/>
            <a:headEnd/>
            <a:tailEnd/>
          </a:ln>
        </p:spPr>
        <p:txBody>
          <a:bodyPr>
            <a:spAutoFit/>
          </a:bodyPr>
          <a:lstStyle/>
          <a:p>
            <a:pPr defTabSz="914391" fontAlgn="auto">
              <a:spcBef>
                <a:spcPts val="0"/>
              </a:spcBef>
              <a:spcAft>
                <a:spcPts val="0"/>
              </a:spcAft>
              <a:defRPr/>
            </a:pPr>
            <a:r>
              <a:rPr lang="en-US">
                <a:solidFill>
                  <a:schemeClr val="accent5">
                    <a:lumMod val="50000"/>
                  </a:schemeClr>
                </a:solidFill>
                <a:latin typeface="Calibri" pitchFamily="34" charset="0"/>
                <a:cs typeface="+mn-cs"/>
              </a:rPr>
              <a:t>Result entropy = 5.7</a:t>
            </a:r>
          </a:p>
        </p:txBody>
      </p:sp>
      <p:sp>
        <p:nvSpPr>
          <p:cNvPr id="17" name="TextBox 16"/>
          <p:cNvSpPr txBox="1">
            <a:spLocks noChangeArrowheads="1"/>
          </p:cNvSpPr>
          <p:nvPr/>
        </p:nvSpPr>
        <p:spPr bwMode="auto">
          <a:xfrm>
            <a:off x="4557713" y="3656013"/>
            <a:ext cx="2438400" cy="369887"/>
          </a:xfrm>
          <a:prstGeom prst="rect">
            <a:avLst/>
          </a:prstGeom>
          <a:noFill/>
          <a:ln w="9525">
            <a:noFill/>
            <a:miter lim="800000"/>
            <a:headEnd/>
            <a:tailEnd/>
          </a:ln>
        </p:spPr>
        <p:txBody>
          <a:bodyPr>
            <a:spAutoFit/>
          </a:bodyPr>
          <a:lstStyle/>
          <a:p>
            <a:pPr defTabSz="914391" fontAlgn="auto">
              <a:spcBef>
                <a:spcPts val="0"/>
              </a:spcBef>
              <a:spcAft>
                <a:spcPts val="0"/>
              </a:spcAft>
              <a:defRPr/>
            </a:pPr>
            <a:r>
              <a:rPr lang="en-US">
                <a:solidFill>
                  <a:schemeClr val="accent5">
                    <a:lumMod val="50000"/>
                  </a:schemeClr>
                </a:solidFill>
                <a:latin typeface="Calibri" pitchFamily="34" charset="0"/>
                <a:cs typeface="+mn-cs"/>
              </a:rPr>
              <a:t>Result entropy = 10.7</a:t>
            </a:r>
          </a:p>
        </p:txBody>
      </p:sp>
      <p:pic>
        <p:nvPicPr>
          <p:cNvPr id="1026" name="Picture 2" descr="C:\Users\teevan\AppData\Local\Microsoft\Windows\Temporary Internet Files\Content.IE5\GPKDP1NA\MCj0434403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7113" y="3240088"/>
            <a:ext cx="7635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a:stCxn id="14" idx="0"/>
          </p:cNvCxnSpPr>
          <p:nvPr/>
        </p:nvCxnSpPr>
        <p:spPr>
          <a:xfrm rot="16200000" flipV="1">
            <a:off x="1833563" y="3092450"/>
            <a:ext cx="228600" cy="114300"/>
          </a:xfrm>
          <a:prstGeom prst="straightConnector1">
            <a:avLst/>
          </a:prstGeom>
          <a:ln>
            <a:solidFill>
              <a:schemeClr val="accent5">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15" idx="0"/>
          </p:cNvCxnSpPr>
          <p:nvPr/>
        </p:nvCxnSpPr>
        <p:spPr>
          <a:xfrm rot="5400000" flipH="1" flipV="1">
            <a:off x="5491163" y="3054350"/>
            <a:ext cx="304800" cy="114300"/>
          </a:xfrm>
          <a:prstGeom prst="straightConnector1">
            <a:avLst/>
          </a:prstGeom>
          <a:ln>
            <a:solidFill>
              <a:schemeClr val="accent5">
                <a:lumMod val="50000"/>
              </a:schemeClr>
            </a:solidFill>
            <a:tailEnd type="arrow"/>
          </a:ln>
        </p:spPr>
        <p:style>
          <a:lnRef idx="2">
            <a:schemeClr val="dk1"/>
          </a:lnRef>
          <a:fillRef idx="0">
            <a:schemeClr val="dk1"/>
          </a:fillRef>
          <a:effectRef idx="1">
            <a:schemeClr val="dk1"/>
          </a:effectRef>
          <a:fontRef idx="minor">
            <a:schemeClr val="tx1"/>
          </a:fontRef>
        </p:style>
      </p:cxnSp>
      <p:sp>
        <p:nvSpPr>
          <p:cNvPr id="18" name="TextBox 17"/>
          <p:cNvSpPr txBox="1">
            <a:spLocks noChangeArrowheads="1"/>
          </p:cNvSpPr>
          <p:nvPr/>
        </p:nvSpPr>
        <p:spPr bwMode="auto">
          <a:xfrm>
            <a:off x="7148513" y="25892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b="1" i="1">
                <a:solidFill>
                  <a:srgbClr val="FF9900"/>
                </a:solidFill>
              </a:rPr>
              <a:t>Results 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3" presetClass="emph" presetSubtype="2" fill="hold" nodeType="withEffect">
                                  <p:stCondLst>
                                    <p:cond delay="0"/>
                                  </p:stCondLst>
                                  <p:childTnLst>
                                    <p:animClr clrSpc="rgb" dir="cw">
                                      <p:cBhvr override="childStyle">
                                        <p:cTn id="18" dur="500" fill="hold"/>
                                        <p:tgtEl>
                                          <p:spTgt spid="3">
                                            <p:txEl>
                                              <p:pRg st="0" end="0"/>
                                            </p:txEl>
                                          </p:spTgt>
                                        </p:tgtEl>
                                        <p:attrNameLst>
                                          <p:attrName>style.color</p:attrName>
                                        </p:attrNameLst>
                                      </p:cBhvr>
                                      <p:to>
                                        <a:srgbClr val="777777"/>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3" presetClass="emph" presetSubtype="2" fill="hold" nodeType="withEffect">
                                  <p:stCondLst>
                                    <p:cond delay="0"/>
                                  </p:stCondLst>
                                  <p:childTnLst>
                                    <p:animClr clrSpc="rgb" dir="cw">
                                      <p:cBhvr override="childStyle">
                                        <p:cTn id="30" dur="500" fill="hold"/>
                                        <p:tgtEl>
                                          <p:spTgt spid="3">
                                            <p:txEl>
                                              <p:pRg st="1" end="1"/>
                                            </p:txEl>
                                          </p:spTgt>
                                        </p:tgtEl>
                                        <p:attrNameLst>
                                          <p:attrName>style.color</p:attrName>
                                        </p:attrNameLst>
                                      </p:cBhvr>
                                      <p:to>
                                        <a:srgbClr val="777777"/>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1026"/>
                                        </p:tgtEl>
                                        <p:attrNameLst>
                                          <p:attrName>style.visibility</p:attrName>
                                        </p:attrNameLst>
                                      </p:cBhvr>
                                      <p:to>
                                        <p:strVal val="visible"/>
                                      </p:to>
                                    </p:set>
                                    <p:anim calcmode="lin" valueType="num">
                                      <p:cBhvr>
                                        <p:cTn id="37" dur="1000" fill="hold"/>
                                        <p:tgtEl>
                                          <p:spTgt spid="1026"/>
                                        </p:tgtEl>
                                        <p:attrNameLst>
                                          <p:attrName>ppt_w</p:attrName>
                                        </p:attrNameLst>
                                      </p:cBhvr>
                                      <p:tavLst>
                                        <p:tav tm="0">
                                          <p:val>
                                            <p:fltVal val="0"/>
                                          </p:val>
                                        </p:tav>
                                        <p:tav tm="100000">
                                          <p:val>
                                            <p:strVal val="#ppt_w"/>
                                          </p:val>
                                        </p:tav>
                                      </p:tavLst>
                                    </p:anim>
                                    <p:anim calcmode="lin" valueType="num">
                                      <p:cBhvr>
                                        <p:cTn id="38" dur="1000" fill="hold"/>
                                        <p:tgtEl>
                                          <p:spTgt spid="1026"/>
                                        </p:tgtEl>
                                        <p:attrNameLst>
                                          <p:attrName>ppt_h</p:attrName>
                                        </p:attrNameLst>
                                      </p:cBhvr>
                                      <p:tavLst>
                                        <p:tav tm="0">
                                          <p:val>
                                            <p:fltVal val="0"/>
                                          </p:val>
                                        </p:tav>
                                        <p:tav tm="100000">
                                          <p:val>
                                            <p:strVal val="#ppt_h"/>
                                          </p:val>
                                        </p:tav>
                                      </p:tavLst>
                                    </p:anim>
                                    <p:anim calcmode="lin" valueType="num">
                                      <p:cBhvr>
                                        <p:cTn id="39" dur="1000" fill="hold"/>
                                        <p:tgtEl>
                                          <p:spTgt spid="1026"/>
                                        </p:tgtEl>
                                        <p:attrNameLst>
                                          <p:attrName>style.rotation</p:attrName>
                                        </p:attrNameLst>
                                      </p:cBhvr>
                                      <p:tavLst>
                                        <p:tav tm="0">
                                          <p:val>
                                            <p:fltVal val="90"/>
                                          </p:val>
                                        </p:tav>
                                        <p:tav tm="100000">
                                          <p:val>
                                            <p:fltVal val="0"/>
                                          </p:val>
                                        </p:tav>
                                      </p:tavLst>
                                    </p:anim>
                                    <p:animEffect transition="in" filter="fade">
                                      <p:cBhvr>
                                        <p:cTn id="40" dur="1000"/>
                                        <p:tgtEl>
                                          <p:spTgt spid="1026"/>
                                        </p:tgtEl>
                                      </p:cBhvr>
                                    </p:animEffect>
                                  </p:childTnLst>
                                </p:cTn>
                              </p:par>
                            </p:childTnLst>
                          </p:cTn>
                        </p:par>
                        <p:par>
                          <p:cTn id="41" fill="hold" nodeType="afterGroup">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4" grpId="0"/>
      <p:bldP spid="15" grpId="0"/>
      <p:bldP spid="16" grpId="0"/>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Box 16"/>
          <p:cNvSpPr txBox="1">
            <a:spLocks noChangeArrowheads="1"/>
          </p:cNvSpPr>
          <p:nvPr/>
        </p:nvSpPr>
        <p:spPr bwMode="auto">
          <a:xfrm>
            <a:off x="7148513" y="25892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b="1" i="1">
                <a:solidFill>
                  <a:srgbClr val="FF9900"/>
                </a:solidFill>
              </a:rPr>
              <a:t>Results change</a:t>
            </a:r>
          </a:p>
        </p:txBody>
      </p:sp>
      <p:sp>
        <p:nvSpPr>
          <p:cNvPr id="10" name="Rounded Rectangle 9"/>
          <p:cNvSpPr/>
          <p:nvPr/>
        </p:nvSpPr>
        <p:spPr>
          <a:xfrm>
            <a:off x="2185988" y="3081338"/>
            <a:ext cx="1371600" cy="457200"/>
          </a:xfrm>
          <a:prstGeom prst="roundRect">
            <a:avLst/>
          </a:prstGeom>
          <a:solidFill>
            <a:schemeClr val="accent4">
              <a:lumMod val="40000"/>
              <a:lumOff val="60000"/>
              <a:alpha val="6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solidFill>
                <a:schemeClr val="accent6">
                  <a:lumMod val="75000"/>
                </a:schemeClr>
              </a:solidFill>
            </a:endParaRPr>
          </a:p>
        </p:txBody>
      </p:sp>
      <p:sp>
        <p:nvSpPr>
          <p:cNvPr id="11" name="Rounded Rectangle 10"/>
          <p:cNvSpPr/>
          <p:nvPr/>
        </p:nvSpPr>
        <p:spPr>
          <a:xfrm>
            <a:off x="2414588" y="3670300"/>
            <a:ext cx="4038600" cy="457200"/>
          </a:xfrm>
          <a:prstGeom prst="roundRect">
            <a:avLst/>
          </a:prstGeom>
          <a:solidFill>
            <a:schemeClr val="accent4">
              <a:lumMod val="40000"/>
              <a:lumOff val="60000"/>
              <a:alpha val="6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solidFill>
                <a:schemeClr val="accent6">
                  <a:lumMod val="75000"/>
                </a:schemeClr>
              </a:solidFill>
            </a:endParaRPr>
          </a:p>
        </p:txBody>
      </p:sp>
      <p:sp>
        <p:nvSpPr>
          <p:cNvPr id="73732" name="Title 1"/>
          <p:cNvSpPr>
            <a:spLocks noGrp="1"/>
          </p:cNvSpPr>
          <p:nvPr>
            <p:ph type="title"/>
          </p:nvPr>
        </p:nvSpPr>
        <p:spPr/>
        <p:txBody>
          <a:bodyPr/>
          <a:lstStyle/>
          <a:p>
            <a:r>
              <a:rPr lang="en-US" dirty="0" smtClean="0">
                <a:latin typeface="Bookman Old Style" pitchFamily="18" charset="0"/>
              </a:rPr>
              <a:t>Which Has Lower Variation in Clicks?</a:t>
            </a:r>
          </a:p>
        </p:txBody>
      </p:sp>
      <p:sp>
        <p:nvSpPr>
          <p:cNvPr id="3" name="Content Placeholder 2"/>
          <p:cNvSpPr>
            <a:spLocks noGrp="1"/>
          </p:cNvSpPr>
          <p:nvPr>
            <p:ph sz="quarter" idx="1"/>
          </p:nvPr>
        </p:nvSpPr>
        <p:spPr>
          <a:xfrm>
            <a:off x="428625" y="1357313"/>
            <a:ext cx="8229600" cy="4938712"/>
          </a:xfrm>
        </p:spPr>
        <p:txBody>
          <a:bodyPr/>
          <a:lstStyle/>
          <a:p>
            <a:r>
              <a:rPr lang="en-US" sz="3100" smtClean="0">
                <a:solidFill>
                  <a:srgbClr val="777777"/>
                </a:solidFill>
              </a:rPr>
              <a:t>www.usajobs.gov v. federal government jobs</a:t>
            </a:r>
          </a:p>
          <a:p>
            <a:r>
              <a:rPr lang="en-US" sz="3100" smtClean="0">
                <a:solidFill>
                  <a:srgbClr val="777777"/>
                </a:solidFill>
              </a:rPr>
              <a:t>find phone number v. msn live search</a:t>
            </a:r>
          </a:p>
          <a:p>
            <a:r>
              <a:rPr lang="en-US" sz="3100" smtClean="0">
                <a:solidFill>
                  <a:srgbClr val="777777"/>
                </a:solidFill>
              </a:rPr>
              <a:t>singapore pools v. singaporepools.com</a:t>
            </a:r>
          </a:p>
          <a:p>
            <a:r>
              <a:rPr lang="en-US" sz="3100" smtClean="0">
                <a:solidFill>
                  <a:srgbClr val="0070C0"/>
                </a:solidFill>
              </a:rPr>
              <a:t>tiffany</a:t>
            </a:r>
            <a:r>
              <a:rPr lang="en-US" sz="3100" smtClean="0"/>
              <a:t> v. </a:t>
            </a:r>
            <a:r>
              <a:rPr lang="en-US" sz="3100" smtClean="0">
                <a:solidFill>
                  <a:srgbClr val="0070C0"/>
                </a:solidFill>
              </a:rPr>
              <a:t>tiffany’s</a:t>
            </a:r>
          </a:p>
          <a:p>
            <a:r>
              <a:rPr lang="en-US" sz="3100" smtClean="0">
                <a:solidFill>
                  <a:srgbClr val="0070C0"/>
                </a:solidFill>
              </a:rPr>
              <a:t>nytimes</a:t>
            </a:r>
            <a:r>
              <a:rPr lang="en-US" sz="3100" smtClean="0"/>
              <a:t> v. </a:t>
            </a:r>
            <a:r>
              <a:rPr lang="en-US" sz="3100" smtClean="0">
                <a:solidFill>
                  <a:srgbClr val="0070C0"/>
                </a:solidFill>
              </a:rPr>
              <a:t>connecticut newspapers</a:t>
            </a:r>
          </a:p>
          <a:p>
            <a:endParaRPr lang="en-US" sz="3100" smtClean="0">
              <a:solidFill>
                <a:srgbClr val="0070C0"/>
              </a:solidFill>
            </a:endParaRPr>
          </a:p>
          <a:p>
            <a:pPr>
              <a:buFont typeface="Arial" pitchFamily="34" charset="0"/>
              <a:buNone/>
            </a:pPr>
            <a:endParaRPr lang="en-US" sz="3100" smtClean="0"/>
          </a:p>
          <a:p>
            <a:pPr>
              <a:buFont typeface="Arial" pitchFamily="34" charset="0"/>
              <a:buNone/>
            </a:pPr>
            <a:endParaRPr lang="en-US" sz="3100" smtClean="0"/>
          </a:p>
        </p:txBody>
      </p:sp>
      <p:sp>
        <p:nvSpPr>
          <p:cNvPr id="73742"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20C495C0-2E92-465F-BECB-A387B20EEE28}" type="slidenum">
              <a:rPr lang="en-US">
                <a:solidFill>
                  <a:schemeClr val="tx2"/>
                </a:solidFill>
              </a:rPr>
              <a:pPr defTabSz="912813" fontAlgn="base">
                <a:spcBef>
                  <a:spcPct val="0"/>
                </a:spcBef>
                <a:spcAft>
                  <a:spcPct val="0"/>
                </a:spcAft>
              </a:pPr>
              <a:t>36</a:t>
            </a:fld>
            <a:endParaRPr lang="en-US">
              <a:solidFill>
                <a:schemeClr val="tx2"/>
              </a:solidFill>
            </a:endParaRPr>
          </a:p>
        </p:txBody>
      </p:sp>
      <p:sp>
        <p:nvSpPr>
          <p:cNvPr id="19" name="TextBox 18"/>
          <p:cNvSpPr txBox="1">
            <a:spLocks noChangeArrowheads="1"/>
          </p:cNvSpPr>
          <p:nvPr/>
        </p:nvSpPr>
        <p:spPr bwMode="auto">
          <a:xfrm>
            <a:off x="890588" y="4432300"/>
            <a:ext cx="2057400" cy="369888"/>
          </a:xfrm>
          <a:prstGeom prst="rect">
            <a:avLst/>
          </a:prstGeom>
          <a:noFill/>
          <a:ln w="9525">
            <a:noFill/>
            <a:miter lim="800000"/>
            <a:headEnd/>
            <a:tailEnd/>
          </a:ln>
        </p:spPr>
        <p:txBody>
          <a:bodyPr>
            <a:spAutoFit/>
          </a:bodyPr>
          <a:lstStyle/>
          <a:p>
            <a:pPr defTabSz="914391" fontAlgn="auto">
              <a:spcBef>
                <a:spcPts val="0"/>
              </a:spcBef>
              <a:spcAft>
                <a:spcPts val="0"/>
              </a:spcAft>
              <a:defRPr/>
            </a:pPr>
            <a:r>
              <a:rPr lang="en-US" dirty="0">
                <a:solidFill>
                  <a:schemeClr val="accent5">
                    <a:lumMod val="50000"/>
                  </a:schemeClr>
                </a:solidFill>
                <a:latin typeface="Calibri" pitchFamily="34" charset="0"/>
                <a:cs typeface="+mn-cs"/>
              </a:rPr>
              <a:t>Click entropy = 2.5</a:t>
            </a:r>
          </a:p>
        </p:txBody>
      </p:sp>
      <p:sp>
        <p:nvSpPr>
          <p:cNvPr id="20" name="TextBox 19"/>
          <p:cNvSpPr txBox="1">
            <a:spLocks noChangeArrowheads="1"/>
          </p:cNvSpPr>
          <p:nvPr/>
        </p:nvSpPr>
        <p:spPr bwMode="auto">
          <a:xfrm>
            <a:off x="4090988" y="4432300"/>
            <a:ext cx="2057400" cy="369888"/>
          </a:xfrm>
          <a:prstGeom prst="rect">
            <a:avLst/>
          </a:prstGeom>
          <a:noFill/>
          <a:ln w="9525">
            <a:noFill/>
            <a:miter lim="800000"/>
            <a:headEnd/>
            <a:tailEnd/>
          </a:ln>
        </p:spPr>
        <p:txBody>
          <a:bodyPr>
            <a:spAutoFit/>
          </a:bodyPr>
          <a:lstStyle/>
          <a:p>
            <a:pPr defTabSz="914391" fontAlgn="auto">
              <a:spcBef>
                <a:spcPts val="0"/>
              </a:spcBef>
              <a:spcAft>
                <a:spcPts val="0"/>
              </a:spcAft>
              <a:defRPr/>
            </a:pPr>
            <a:r>
              <a:rPr lang="en-US">
                <a:solidFill>
                  <a:schemeClr val="accent5">
                    <a:lumMod val="50000"/>
                  </a:schemeClr>
                </a:solidFill>
                <a:latin typeface="Calibri" pitchFamily="34" charset="0"/>
                <a:cs typeface="+mn-cs"/>
              </a:rPr>
              <a:t>Click entropy = 1.0</a:t>
            </a:r>
          </a:p>
        </p:txBody>
      </p:sp>
      <p:sp>
        <p:nvSpPr>
          <p:cNvPr id="21" name="TextBox 20"/>
          <p:cNvSpPr txBox="1">
            <a:spLocks noChangeArrowheads="1"/>
          </p:cNvSpPr>
          <p:nvPr/>
        </p:nvSpPr>
        <p:spPr bwMode="auto">
          <a:xfrm>
            <a:off x="890588" y="4824413"/>
            <a:ext cx="2438400" cy="369887"/>
          </a:xfrm>
          <a:prstGeom prst="rect">
            <a:avLst/>
          </a:prstGeom>
          <a:noFill/>
          <a:ln w="9525">
            <a:noFill/>
            <a:miter lim="800000"/>
            <a:headEnd/>
            <a:tailEnd/>
          </a:ln>
        </p:spPr>
        <p:txBody>
          <a:bodyPr>
            <a:spAutoFit/>
          </a:bodyPr>
          <a:lstStyle/>
          <a:p>
            <a:pPr defTabSz="914391" fontAlgn="auto">
              <a:spcBef>
                <a:spcPts val="0"/>
              </a:spcBef>
              <a:spcAft>
                <a:spcPts val="0"/>
              </a:spcAft>
              <a:defRPr/>
            </a:pPr>
            <a:r>
              <a:rPr lang="en-US">
                <a:solidFill>
                  <a:schemeClr val="accent5">
                    <a:lumMod val="50000"/>
                  </a:schemeClr>
                </a:solidFill>
                <a:latin typeface="Calibri" pitchFamily="34" charset="0"/>
                <a:cs typeface="+mn-cs"/>
              </a:rPr>
              <a:t>Click position = 2.6</a:t>
            </a:r>
          </a:p>
        </p:txBody>
      </p:sp>
      <p:sp>
        <p:nvSpPr>
          <p:cNvPr id="22" name="TextBox 21"/>
          <p:cNvSpPr txBox="1">
            <a:spLocks noChangeArrowheads="1"/>
          </p:cNvSpPr>
          <p:nvPr/>
        </p:nvSpPr>
        <p:spPr bwMode="auto">
          <a:xfrm>
            <a:off x="4090988" y="4824413"/>
            <a:ext cx="2438400" cy="369887"/>
          </a:xfrm>
          <a:prstGeom prst="rect">
            <a:avLst/>
          </a:prstGeom>
          <a:noFill/>
          <a:ln w="9525">
            <a:noFill/>
            <a:miter lim="800000"/>
            <a:headEnd/>
            <a:tailEnd/>
          </a:ln>
        </p:spPr>
        <p:txBody>
          <a:bodyPr>
            <a:spAutoFit/>
          </a:bodyPr>
          <a:lstStyle/>
          <a:p>
            <a:pPr defTabSz="914391" fontAlgn="auto">
              <a:spcBef>
                <a:spcPts val="0"/>
              </a:spcBef>
              <a:spcAft>
                <a:spcPts val="0"/>
              </a:spcAft>
              <a:defRPr/>
            </a:pPr>
            <a:r>
              <a:rPr lang="en-US">
                <a:solidFill>
                  <a:schemeClr val="accent5">
                    <a:lumMod val="50000"/>
                  </a:schemeClr>
                </a:solidFill>
                <a:latin typeface="Calibri" pitchFamily="34" charset="0"/>
                <a:cs typeface="+mn-cs"/>
              </a:rPr>
              <a:t>Click position = 1.6</a:t>
            </a:r>
          </a:p>
        </p:txBody>
      </p:sp>
      <p:pic>
        <p:nvPicPr>
          <p:cNvPr id="23" name="Picture 2" descr="C:\Users\teevan\AppData\Local\Microsoft\Windows\Temporary Internet Files\Content.IE5\GPKDP1NA\MCj0434403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0388" y="4124325"/>
            <a:ext cx="7635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a:stCxn id="19" idx="0"/>
          </p:cNvCxnSpPr>
          <p:nvPr/>
        </p:nvCxnSpPr>
        <p:spPr>
          <a:xfrm rot="16200000" flipV="1">
            <a:off x="1633538" y="4146550"/>
            <a:ext cx="381000" cy="190500"/>
          </a:xfrm>
          <a:prstGeom prst="straightConnector1">
            <a:avLst/>
          </a:prstGeom>
          <a:ln>
            <a:solidFill>
              <a:schemeClr val="accent5">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20" idx="0"/>
          </p:cNvCxnSpPr>
          <p:nvPr/>
        </p:nvCxnSpPr>
        <p:spPr>
          <a:xfrm rot="5400000" flipH="1" flipV="1">
            <a:off x="5024438" y="4222750"/>
            <a:ext cx="304800" cy="114300"/>
          </a:xfrm>
          <a:prstGeom prst="straightConnector1">
            <a:avLst/>
          </a:prstGeom>
          <a:ln>
            <a:solidFill>
              <a:schemeClr val="accent5">
                <a:lumMod val="50000"/>
              </a:schemeClr>
            </a:solidFill>
            <a:tailEnd type="arrow"/>
          </a:ln>
        </p:spPr>
        <p:style>
          <a:lnRef idx="2">
            <a:schemeClr val="dk1"/>
          </a:lnRef>
          <a:fillRef idx="0">
            <a:schemeClr val="dk1"/>
          </a:fillRef>
          <a:effectRef idx="1">
            <a:schemeClr val="dk1"/>
          </a:effectRef>
          <a:fontRef idx="minor">
            <a:schemeClr val="tx1"/>
          </a:fontRef>
        </p:style>
      </p:cxnSp>
      <p:sp>
        <p:nvSpPr>
          <p:cNvPr id="14" name="TextBox 13"/>
          <p:cNvSpPr txBox="1">
            <a:spLocks noChangeArrowheads="1"/>
          </p:cNvSpPr>
          <p:nvPr/>
        </p:nvSpPr>
        <p:spPr bwMode="auto">
          <a:xfrm>
            <a:off x="6681788" y="3681413"/>
            <a:ext cx="2371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b="1" i="1">
                <a:solidFill>
                  <a:srgbClr val="FF9900"/>
                </a:solidFill>
              </a:rPr>
              <a:t>Result quality varies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3" presetClass="emph" presetSubtype="2" fill="hold" nodeType="withEffect">
                                  <p:stCondLst>
                                    <p:cond delay="0"/>
                                  </p:stCondLst>
                                  <p:childTnLst>
                                    <p:animClr clrSpc="rgb" dir="cw">
                                      <p:cBhvr override="childStyle">
                                        <p:cTn id="14" dur="500" fill="hold"/>
                                        <p:tgtEl>
                                          <p:spTgt spid="3">
                                            <p:txEl>
                                              <p:pRg st="3" end="3"/>
                                            </p:txEl>
                                          </p:spTgt>
                                        </p:tgtEl>
                                        <p:attrNameLst>
                                          <p:attrName>style.color</p:attrName>
                                        </p:attrNameLst>
                                      </p:cBhvr>
                                      <p:to>
                                        <a:srgbClr val="777777"/>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 calcmode="lin" valueType="num">
                                      <p:cBhvr>
                                        <p:cTn id="23" dur="1000" fill="hold"/>
                                        <p:tgtEl>
                                          <p:spTgt spid="23"/>
                                        </p:tgtEl>
                                        <p:attrNameLst>
                                          <p:attrName>style.rotation</p:attrName>
                                        </p:attrNameLst>
                                      </p:cBhvr>
                                      <p:tavLst>
                                        <p:tav tm="0">
                                          <p:val>
                                            <p:fltVal val="90"/>
                                          </p:val>
                                        </p:tav>
                                        <p:tav tm="100000">
                                          <p:val>
                                            <p:fltVal val="0"/>
                                          </p:val>
                                        </p:tav>
                                      </p:tavLst>
                                    </p:anim>
                                    <p:animEffect transition="in" filter="fade">
                                      <p:cBhvr>
                                        <p:cTn id="24" dur="1000"/>
                                        <p:tgtEl>
                                          <p:spTgt spid="23"/>
                                        </p:tgtEl>
                                      </p:cBhvr>
                                    </p:animEffect>
                                  </p:childTnLst>
                                </p:cTn>
                              </p:par>
                            </p:childTnLst>
                          </p:cTn>
                        </p:par>
                        <p:par>
                          <p:cTn id="25" fill="hold" nodeType="afterGroup">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p:bldP spid="20" grpId="0"/>
      <p:bldP spid="21" grpId="0"/>
      <p:bldP spid="22"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738188" y="4214813"/>
            <a:ext cx="3810000" cy="457200"/>
          </a:xfrm>
          <a:prstGeom prst="roundRect">
            <a:avLst/>
          </a:prstGeom>
          <a:solidFill>
            <a:schemeClr val="accent4">
              <a:lumMod val="40000"/>
              <a:lumOff val="60000"/>
              <a:alpha val="6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13" name="Rounded Rectangle 12"/>
          <p:cNvSpPr/>
          <p:nvPr/>
        </p:nvSpPr>
        <p:spPr>
          <a:xfrm>
            <a:off x="738188" y="4743450"/>
            <a:ext cx="1981200" cy="457200"/>
          </a:xfrm>
          <a:prstGeom prst="roundRect">
            <a:avLst/>
          </a:prstGeom>
          <a:solidFill>
            <a:schemeClr val="accent4">
              <a:lumMod val="40000"/>
              <a:lumOff val="60000"/>
              <a:alpha val="6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75779" name="Title 1"/>
          <p:cNvSpPr>
            <a:spLocks noGrp="1"/>
          </p:cNvSpPr>
          <p:nvPr>
            <p:ph type="title"/>
          </p:nvPr>
        </p:nvSpPr>
        <p:spPr/>
        <p:txBody>
          <a:bodyPr/>
          <a:lstStyle/>
          <a:p>
            <a:r>
              <a:rPr lang="en-US" dirty="0" smtClean="0">
                <a:latin typeface="Bookman Old Style" pitchFamily="18" charset="0"/>
              </a:rPr>
              <a:t>Which Has Lower Variation in Clicks?</a:t>
            </a:r>
          </a:p>
        </p:txBody>
      </p:sp>
      <p:sp>
        <p:nvSpPr>
          <p:cNvPr id="3" name="Content Placeholder 2"/>
          <p:cNvSpPr>
            <a:spLocks noGrp="1"/>
          </p:cNvSpPr>
          <p:nvPr>
            <p:ph sz="quarter" idx="1"/>
          </p:nvPr>
        </p:nvSpPr>
        <p:spPr>
          <a:xfrm>
            <a:off x="428625" y="1357313"/>
            <a:ext cx="8229600" cy="4938712"/>
          </a:xfrm>
        </p:spPr>
        <p:txBody>
          <a:bodyPr/>
          <a:lstStyle/>
          <a:p>
            <a:r>
              <a:rPr lang="en-US" sz="3100" dirty="0" smtClean="0">
                <a:solidFill>
                  <a:srgbClr val="777777"/>
                </a:solidFill>
              </a:rPr>
              <a:t>www.usajobs.gov v. federal government jobs</a:t>
            </a:r>
          </a:p>
          <a:p>
            <a:r>
              <a:rPr lang="en-US" sz="3100" dirty="0" smtClean="0">
                <a:solidFill>
                  <a:srgbClr val="777777"/>
                </a:solidFill>
              </a:rPr>
              <a:t>find phone number v. msn live search</a:t>
            </a:r>
          </a:p>
          <a:p>
            <a:r>
              <a:rPr lang="en-US" sz="3100" dirty="0" err="1" smtClean="0">
                <a:solidFill>
                  <a:srgbClr val="777777"/>
                </a:solidFill>
              </a:rPr>
              <a:t>singapore</a:t>
            </a:r>
            <a:r>
              <a:rPr lang="en-US" sz="3100" dirty="0" smtClean="0">
                <a:solidFill>
                  <a:srgbClr val="777777"/>
                </a:solidFill>
              </a:rPr>
              <a:t> pools v. singaporepools.com</a:t>
            </a:r>
          </a:p>
          <a:p>
            <a:r>
              <a:rPr lang="en-US" sz="3100" dirty="0" smtClean="0">
                <a:solidFill>
                  <a:srgbClr val="777777"/>
                </a:solidFill>
              </a:rPr>
              <a:t>tiffany v. tiffany’s</a:t>
            </a:r>
          </a:p>
          <a:p>
            <a:r>
              <a:rPr lang="en-US" sz="3100" dirty="0" err="1" smtClean="0">
                <a:solidFill>
                  <a:srgbClr val="777777"/>
                </a:solidFill>
              </a:rPr>
              <a:t>nytimes</a:t>
            </a:r>
            <a:r>
              <a:rPr lang="en-US" sz="3100" dirty="0" smtClean="0">
                <a:solidFill>
                  <a:srgbClr val="777777"/>
                </a:solidFill>
              </a:rPr>
              <a:t> v. </a:t>
            </a:r>
            <a:r>
              <a:rPr lang="en-US" sz="3100" dirty="0" err="1" smtClean="0">
                <a:solidFill>
                  <a:srgbClr val="777777"/>
                </a:solidFill>
              </a:rPr>
              <a:t>connecticut</a:t>
            </a:r>
            <a:r>
              <a:rPr lang="en-US" sz="3100" dirty="0" smtClean="0">
                <a:solidFill>
                  <a:srgbClr val="777777"/>
                </a:solidFill>
              </a:rPr>
              <a:t> newspapers</a:t>
            </a:r>
          </a:p>
          <a:p>
            <a:r>
              <a:rPr lang="en-US" sz="3100" dirty="0" err="1" smtClean="0">
                <a:solidFill>
                  <a:srgbClr val="0070C0"/>
                </a:solidFill>
              </a:rPr>
              <a:t>campbells</a:t>
            </a:r>
            <a:r>
              <a:rPr lang="en-US" sz="3100" dirty="0" smtClean="0">
                <a:solidFill>
                  <a:srgbClr val="0070C0"/>
                </a:solidFill>
              </a:rPr>
              <a:t> soup recipes</a:t>
            </a:r>
            <a:r>
              <a:rPr lang="en-US" sz="3100" dirty="0" smtClean="0">
                <a:solidFill>
                  <a:srgbClr val="7030A0"/>
                </a:solidFill>
              </a:rPr>
              <a:t> </a:t>
            </a:r>
            <a:r>
              <a:rPr lang="en-US" sz="3100" dirty="0" smtClean="0"/>
              <a:t>v. </a:t>
            </a:r>
            <a:r>
              <a:rPr lang="en-US" sz="3100" dirty="0" smtClean="0">
                <a:solidFill>
                  <a:srgbClr val="0070C0"/>
                </a:solidFill>
              </a:rPr>
              <a:t>vegetable soup recipe</a:t>
            </a:r>
          </a:p>
          <a:p>
            <a:r>
              <a:rPr lang="en-US" sz="3100" dirty="0" smtClean="0">
                <a:solidFill>
                  <a:srgbClr val="0070C0"/>
                </a:solidFill>
              </a:rPr>
              <a:t>soccer rules</a:t>
            </a:r>
            <a:r>
              <a:rPr lang="en-US" sz="3100" dirty="0" smtClean="0"/>
              <a:t> v. </a:t>
            </a:r>
            <a:r>
              <a:rPr lang="en-US" sz="3100" dirty="0" smtClean="0">
                <a:solidFill>
                  <a:srgbClr val="0070C0"/>
                </a:solidFill>
              </a:rPr>
              <a:t>hockey equipment</a:t>
            </a:r>
          </a:p>
          <a:p>
            <a:pPr>
              <a:buFont typeface="Arial" pitchFamily="34" charset="0"/>
              <a:buNone/>
            </a:pPr>
            <a:endParaRPr lang="en-US" dirty="0" smtClean="0"/>
          </a:p>
        </p:txBody>
      </p:sp>
      <p:sp>
        <p:nvSpPr>
          <p:cNvPr id="75791" name="Slide Number Placeholder 2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56230F6-7752-419F-B943-E11B874BCEDA}" type="slidenum">
              <a:rPr lang="en-US">
                <a:solidFill>
                  <a:schemeClr val="tx2"/>
                </a:solidFill>
              </a:rPr>
              <a:pPr defTabSz="912813" fontAlgn="base">
                <a:spcBef>
                  <a:spcPct val="0"/>
                </a:spcBef>
                <a:spcAft>
                  <a:spcPct val="0"/>
                </a:spcAft>
              </a:pPr>
              <a:t>37</a:t>
            </a:fld>
            <a:endParaRPr lang="en-US">
              <a:solidFill>
                <a:schemeClr val="tx2"/>
              </a:solidFill>
            </a:endParaRPr>
          </a:p>
        </p:txBody>
      </p:sp>
      <p:sp>
        <p:nvSpPr>
          <p:cNvPr id="14" name="TextBox 13"/>
          <p:cNvSpPr txBox="1">
            <a:spLocks noChangeArrowheads="1"/>
          </p:cNvSpPr>
          <p:nvPr/>
        </p:nvSpPr>
        <p:spPr bwMode="auto">
          <a:xfrm>
            <a:off x="890588" y="5429250"/>
            <a:ext cx="2057400" cy="369888"/>
          </a:xfrm>
          <a:prstGeom prst="rect">
            <a:avLst/>
          </a:prstGeom>
          <a:noFill/>
          <a:ln w="9525">
            <a:noFill/>
            <a:miter lim="800000"/>
            <a:headEnd/>
            <a:tailEnd/>
          </a:ln>
        </p:spPr>
        <p:txBody>
          <a:bodyPr>
            <a:spAutoFit/>
          </a:bodyPr>
          <a:lstStyle/>
          <a:p>
            <a:pPr defTabSz="914391" fontAlgn="auto">
              <a:spcBef>
                <a:spcPts val="0"/>
              </a:spcBef>
              <a:spcAft>
                <a:spcPts val="0"/>
              </a:spcAft>
              <a:defRPr/>
            </a:pPr>
            <a:r>
              <a:rPr lang="en-US" dirty="0">
                <a:solidFill>
                  <a:schemeClr val="accent5">
                    <a:lumMod val="50000"/>
                  </a:schemeClr>
                </a:solidFill>
                <a:latin typeface="Calibri" pitchFamily="34" charset="0"/>
                <a:cs typeface="+mn-cs"/>
              </a:rPr>
              <a:t>Click entropy = 1.7</a:t>
            </a:r>
          </a:p>
        </p:txBody>
      </p:sp>
      <p:sp>
        <p:nvSpPr>
          <p:cNvPr id="15" name="TextBox 14"/>
          <p:cNvSpPr txBox="1">
            <a:spLocks noChangeArrowheads="1"/>
          </p:cNvSpPr>
          <p:nvPr/>
        </p:nvSpPr>
        <p:spPr bwMode="auto">
          <a:xfrm>
            <a:off x="4090988" y="5429250"/>
            <a:ext cx="2057400" cy="369888"/>
          </a:xfrm>
          <a:prstGeom prst="rect">
            <a:avLst/>
          </a:prstGeom>
          <a:noFill/>
          <a:ln w="9525">
            <a:noFill/>
            <a:miter lim="800000"/>
            <a:headEnd/>
            <a:tailEnd/>
          </a:ln>
        </p:spPr>
        <p:txBody>
          <a:bodyPr>
            <a:spAutoFit/>
          </a:bodyPr>
          <a:lstStyle/>
          <a:p>
            <a:pPr defTabSz="914391" fontAlgn="auto">
              <a:spcBef>
                <a:spcPts val="0"/>
              </a:spcBef>
              <a:spcAft>
                <a:spcPts val="0"/>
              </a:spcAft>
              <a:defRPr/>
            </a:pPr>
            <a:r>
              <a:rPr lang="en-US">
                <a:solidFill>
                  <a:schemeClr val="accent5">
                    <a:lumMod val="50000"/>
                  </a:schemeClr>
                </a:solidFill>
                <a:latin typeface="Calibri" pitchFamily="34" charset="0"/>
                <a:cs typeface="+mn-cs"/>
              </a:rPr>
              <a:t>Click entropy = 2.2</a:t>
            </a:r>
          </a:p>
        </p:txBody>
      </p:sp>
      <p:sp>
        <p:nvSpPr>
          <p:cNvPr id="16" name="TextBox 15"/>
          <p:cNvSpPr txBox="1">
            <a:spLocks noChangeArrowheads="1"/>
          </p:cNvSpPr>
          <p:nvPr/>
        </p:nvSpPr>
        <p:spPr bwMode="auto">
          <a:xfrm>
            <a:off x="890588" y="5821363"/>
            <a:ext cx="2438400" cy="369887"/>
          </a:xfrm>
          <a:prstGeom prst="rect">
            <a:avLst/>
          </a:prstGeom>
          <a:noFill/>
          <a:ln w="9525">
            <a:noFill/>
            <a:miter lim="800000"/>
            <a:headEnd/>
            <a:tailEnd/>
          </a:ln>
        </p:spPr>
        <p:txBody>
          <a:bodyPr>
            <a:spAutoFit/>
          </a:bodyPr>
          <a:lstStyle/>
          <a:p>
            <a:pPr defTabSz="914391" fontAlgn="auto">
              <a:spcBef>
                <a:spcPts val="0"/>
              </a:spcBef>
              <a:spcAft>
                <a:spcPts val="0"/>
              </a:spcAft>
              <a:defRPr/>
            </a:pPr>
            <a:r>
              <a:rPr lang="en-US" dirty="0">
                <a:solidFill>
                  <a:schemeClr val="accent5">
                    <a:lumMod val="50000"/>
                  </a:schemeClr>
                </a:solidFill>
                <a:latin typeface="Calibri" pitchFamily="34" charset="0"/>
                <a:cs typeface="+mn-cs"/>
              </a:rPr>
              <a:t>Clicks/user = 1.1</a:t>
            </a:r>
          </a:p>
        </p:txBody>
      </p:sp>
      <p:sp>
        <p:nvSpPr>
          <p:cNvPr id="17" name="TextBox 16"/>
          <p:cNvSpPr txBox="1">
            <a:spLocks noChangeArrowheads="1"/>
          </p:cNvSpPr>
          <p:nvPr/>
        </p:nvSpPr>
        <p:spPr bwMode="auto">
          <a:xfrm>
            <a:off x="4090988" y="5821363"/>
            <a:ext cx="2438400" cy="369887"/>
          </a:xfrm>
          <a:prstGeom prst="rect">
            <a:avLst/>
          </a:prstGeom>
          <a:noFill/>
          <a:ln w="9525">
            <a:noFill/>
            <a:miter lim="800000"/>
            <a:headEnd/>
            <a:tailEnd/>
          </a:ln>
        </p:spPr>
        <p:txBody>
          <a:bodyPr>
            <a:spAutoFit/>
          </a:bodyPr>
          <a:lstStyle/>
          <a:p>
            <a:pPr defTabSz="914391" fontAlgn="auto">
              <a:spcBef>
                <a:spcPts val="0"/>
              </a:spcBef>
              <a:spcAft>
                <a:spcPts val="0"/>
              </a:spcAft>
              <a:defRPr/>
            </a:pPr>
            <a:r>
              <a:rPr lang="en-US">
                <a:solidFill>
                  <a:schemeClr val="accent5">
                    <a:lumMod val="50000"/>
                  </a:schemeClr>
                </a:solidFill>
                <a:latin typeface="Calibri" pitchFamily="34" charset="0"/>
                <a:cs typeface="+mn-cs"/>
              </a:rPr>
              <a:t>Clicks/user = 2.1</a:t>
            </a:r>
          </a:p>
        </p:txBody>
      </p:sp>
      <p:pic>
        <p:nvPicPr>
          <p:cNvPr id="18" name="Picture 2" descr="C:\Users\teevan\AppData\Local\Microsoft\Windows\Temporary Internet Files\Content.IE5\GPKDP1NA\MCj0434403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0388" y="5121275"/>
            <a:ext cx="7635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a:stCxn id="14" idx="0"/>
          </p:cNvCxnSpPr>
          <p:nvPr/>
        </p:nvCxnSpPr>
        <p:spPr>
          <a:xfrm rot="16200000" flipV="1">
            <a:off x="1747838" y="5257800"/>
            <a:ext cx="228600" cy="114300"/>
          </a:xfrm>
          <a:prstGeom prst="straightConnector1">
            <a:avLst/>
          </a:prstGeom>
          <a:ln>
            <a:solidFill>
              <a:schemeClr val="accent5">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15" idx="0"/>
          </p:cNvCxnSpPr>
          <p:nvPr/>
        </p:nvCxnSpPr>
        <p:spPr>
          <a:xfrm rot="5400000" flipH="1" flipV="1">
            <a:off x="5024438" y="5219700"/>
            <a:ext cx="304800" cy="114300"/>
          </a:xfrm>
          <a:prstGeom prst="straightConnector1">
            <a:avLst/>
          </a:prstGeom>
          <a:ln>
            <a:solidFill>
              <a:schemeClr val="accent5">
                <a:lumMod val="50000"/>
              </a:schemeClr>
            </a:solidFill>
            <a:tailEnd type="arrow"/>
          </a:ln>
        </p:spPr>
        <p:style>
          <a:lnRef idx="2">
            <a:schemeClr val="dk1"/>
          </a:lnRef>
          <a:fillRef idx="0">
            <a:schemeClr val="dk1"/>
          </a:fillRef>
          <a:effectRef idx="1">
            <a:schemeClr val="dk1"/>
          </a:effectRef>
          <a:fontRef idx="minor">
            <a:schemeClr val="tx1"/>
          </a:fontRef>
        </p:style>
      </p:cxnSp>
      <p:sp>
        <p:nvSpPr>
          <p:cNvPr id="25" name="TextBox 24"/>
          <p:cNvSpPr txBox="1">
            <a:spLocks noChangeArrowheads="1"/>
          </p:cNvSpPr>
          <p:nvPr/>
        </p:nvSpPr>
        <p:spPr bwMode="auto">
          <a:xfrm>
            <a:off x="6529388" y="4678363"/>
            <a:ext cx="2614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b="1" i="1">
                <a:solidFill>
                  <a:srgbClr val="FF9900"/>
                </a:solidFill>
              </a:rPr>
              <a:t>Task affects # of clicks</a:t>
            </a:r>
          </a:p>
        </p:txBody>
      </p:sp>
      <p:sp>
        <p:nvSpPr>
          <p:cNvPr id="75789" name="TextBox 21"/>
          <p:cNvSpPr txBox="1">
            <a:spLocks noChangeArrowheads="1"/>
          </p:cNvSpPr>
          <p:nvPr/>
        </p:nvSpPr>
        <p:spPr bwMode="auto">
          <a:xfrm>
            <a:off x="7148513" y="25892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b="1" i="1">
                <a:solidFill>
                  <a:srgbClr val="FF9900"/>
                </a:solidFill>
              </a:rPr>
              <a:t>Results change</a:t>
            </a:r>
          </a:p>
        </p:txBody>
      </p:sp>
      <p:sp>
        <p:nvSpPr>
          <p:cNvPr id="75790" name="TextBox 22"/>
          <p:cNvSpPr txBox="1">
            <a:spLocks noChangeArrowheads="1"/>
          </p:cNvSpPr>
          <p:nvPr/>
        </p:nvSpPr>
        <p:spPr bwMode="auto">
          <a:xfrm>
            <a:off x="6681788" y="3681413"/>
            <a:ext cx="2371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b="1" i="1">
                <a:solidFill>
                  <a:srgbClr val="FF9900"/>
                </a:solidFill>
              </a:rPr>
              <a:t>Result quality varies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3" presetClass="emph" presetSubtype="2" fill="hold" nodeType="withEffect">
                                  <p:stCondLst>
                                    <p:cond delay="0"/>
                                  </p:stCondLst>
                                  <p:childTnLst>
                                    <p:animClr clrSpc="rgb" dir="cw">
                                      <p:cBhvr override="childStyle">
                                        <p:cTn id="14" dur="500" fill="hold"/>
                                        <p:tgtEl>
                                          <p:spTgt spid="3">
                                            <p:txEl>
                                              <p:pRg st="5" end="5"/>
                                            </p:txEl>
                                          </p:spTgt>
                                        </p:tgtEl>
                                        <p:attrNameLst>
                                          <p:attrName>style.color</p:attrName>
                                        </p:attrNameLst>
                                      </p:cBhvr>
                                      <p:to>
                                        <a:srgbClr val="777777"/>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nodeType="clickEffect">
                                  <p:stCondLst>
                                    <p:cond delay="0"/>
                                  </p:stCondLst>
                                  <p:iterate type="lt">
                                    <p:tmPct val="5000"/>
                                  </p:iterate>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 calcmode="lin" valueType="num">
                                      <p:cBhvr>
                                        <p:cTn id="34" dur="1000" fill="hold"/>
                                        <p:tgtEl>
                                          <p:spTgt spid="18"/>
                                        </p:tgtEl>
                                        <p:attrNameLst>
                                          <p:attrName>style.rotation</p:attrName>
                                        </p:attrNameLst>
                                      </p:cBhvr>
                                      <p:tavLst>
                                        <p:tav tm="0">
                                          <p:val>
                                            <p:fltVal val="90"/>
                                          </p:val>
                                        </p:tav>
                                        <p:tav tm="100000">
                                          <p:val>
                                            <p:fltVal val="0"/>
                                          </p:val>
                                        </p:tav>
                                      </p:tavLst>
                                    </p:anim>
                                    <p:animEffect transition="in" filter="fade">
                                      <p:cBhvr>
                                        <p:cTn id="35" dur="1000"/>
                                        <p:tgtEl>
                                          <p:spTgt spid="1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4" grpId="0"/>
      <p:bldP spid="15" grpId="0"/>
      <p:bldP spid="16" grpId="0"/>
      <p:bldP spid="17"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 descr="http://anihouseholdstaffing.com/images/computergir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5650" y="4595813"/>
            <a:ext cx="23812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itle 1"/>
          <p:cNvSpPr>
            <a:spLocks noGrp="1"/>
          </p:cNvSpPr>
          <p:nvPr>
            <p:ph type="title"/>
          </p:nvPr>
        </p:nvSpPr>
        <p:spPr/>
        <p:txBody>
          <a:bodyPr/>
          <a:lstStyle/>
          <a:p>
            <a:r>
              <a:rPr lang="en-US" dirty="0" smtClean="0">
                <a:latin typeface="Bookman Old Style" pitchFamily="18" charset="0"/>
              </a:rPr>
              <a:t>Dealing with Log Limitations</a:t>
            </a:r>
          </a:p>
        </p:txBody>
      </p:sp>
      <p:sp>
        <p:nvSpPr>
          <p:cNvPr id="3" name="Content Placeholder 2"/>
          <p:cNvSpPr>
            <a:spLocks noGrp="1"/>
          </p:cNvSpPr>
          <p:nvPr>
            <p:ph sz="quarter" idx="1"/>
          </p:nvPr>
        </p:nvSpPr>
        <p:spPr>
          <a:xfrm>
            <a:off x="428625" y="1357313"/>
            <a:ext cx="8229600" cy="4938712"/>
          </a:xfrm>
        </p:spPr>
        <p:txBody>
          <a:bodyPr>
            <a:normAutofit/>
          </a:bodyPr>
          <a:lstStyle/>
          <a:p>
            <a:pPr marL="274320" indent="-274320" fontAlgn="auto">
              <a:spcAft>
                <a:spcPts val="0"/>
              </a:spcAft>
              <a:buFont typeface="Wingdings 3"/>
              <a:buChar char=""/>
              <a:defRPr/>
            </a:pPr>
            <a:r>
              <a:rPr lang="en-US" dirty="0" smtClean="0"/>
              <a:t>Look at data</a:t>
            </a:r>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r>
              <a:rPr lang="en-US" dirty="0" smtClean="0"/>
              <a:t>Clean data</a:t>
            </a:r>
          </a:p>
          <a:p>
            <a:pPr marL="0" indent="0" fontAlgn="auto">
              <a:spcAft>
                <a:spcPts val="0"/>
              </a:spcAft>
              <a:buFont typeface="Wingdings 3"/>
              <a:buNone/>
              <a:defRPr/>
            </a:pPr>
            <a:endParaRPr lang="en-US" dirty="0" smtClean="0"/>
          </a:p>
          <a:p>
            <a:pPr marL="274320" indent="-274320" fontAlgn="auto">
              <a:spcAft>
                <a:spcPts val="0"/>
              </a:spcAft>
              <a:buFont typeface="Wingdings 3"/>
              <a:buChar char=""/>
              <a:defRPr/>
            </a:pPr>
            <a:r>
              <a:rPr lang="en-US" dirty="0" smtClean="0"/>
              <a:t>Supplement the data</a:t>
            </a:r>
          </a:p>
          <a:p>
            <a:pPr marL="548640" lvl="1" indent="-274320" fontAlgn="auto">
              <a:spcAft>
                <a:spcPts val="0"/>
              </a:spcAft>
              <a:buFont typeface="Wingdings 3"/>
              <a:buChar char=""/>
              <a:defRPr/>
            </a:pPr>
            <a:r>
              <a:rPr lang="en-US" dirty="0" smtClean="0"/>
              <a:t>Enhance log data</a:t>
            </a:r>
          </a:p>
          <a:p>
            <a:pPr marL="822960" lvl="2" fontAlgn="auto">
              <a:spcAft>
                <a:spcPts val="0"/>
              </a:spcAft>
              <a:buClr>
                <a:schemeClr val="bg1">
                  <a:shade val="50000"/>
                </a:schemeClr>
              </a:buClr>
              <a:buFont typeface="Wingdings 3"/>
              <a:buChar char=""/>
              <a:defRPr/>
            </a:pPr>
            <a:r>
              <a:rPr lang="en-US" dirty="0" smtClean="0"/>
              <a:t>Collect associated information (e.g., what’s shown)</a:t>
            </a:r>
          </a:p>
          <a:p>
            <a:pPr marL="822960" lvl="2" fontAlgn="auto">
              <a:spcAft>
                <a:spcPts val="0"/>
              </a:spcAft>
              <a:buClr>
                <a:schemeClr val="bg1">
                  <a:shade val="50000"/>
                </a:schemeClr>
              </a:buClr>
              <a:buFont typeface="Wingdings 3"/>
              <a:buChar char=""/>
              <a:defRPr/>
            </a:pPr>
            <a:r>
              <a:rPr lang="en-US" dirty="0" smtClean="0"/>
              <a:t>Instrumented panels (critical incident, by individual)</a:t>
            </a:r>
          </a:p>
          <a:p>
            <a:pPr marL="548640" lvl="1" indent="-274320" fontAlgn="auto">
              <a:spcAft>
                <a:spcPts val="0"/>
              </a:spcAft>
              <a:buFont typeface="Wingdings 3"/>
              <a:buChar char=""/>
              <a:defRPr/>
            </a:pPr>
            <a:r>
              <a:rPr lang="en-US" dirty="0" smtClean="0"/>
              <a:t>Converging methods</a:t>
            </a:r>
          </a:p>
          <a:p>
            <a:pPr marL="822960" lvl="2" fontAlgn="auto">
              <a:spcAft>
                <a:spcPts val="0"/>
              </a:spcAft>
              <a:buClr>
                <a:schemeClr val="bg1">
                  <a:shade val="50000"/>
                </a:schemeClr>
              </a:buClr>
              <a:buFont typeface="Wingdings 3"/>
              <a:buChar char=""/>
              <a:defRPr/>
            </a:pPr>
            <a:r>
              <a:rPr lang="en-US" dirty="0" smtClean="0"/>
              <a:t>Usability studies, eye tracking, surveys,</a:t>
            </a:r>
            <a:br>
              <a:rPr lang="en-US" dirty="0" smtClean="0"/>
            </a:br>
            <a:r>
              <a:rPr lang="en-US" dirty="0" smtClean="0"/>
              <a:t>field studies, diary studies</a:t>
            </a:r>
          </a:p>
        </p:txBody>
      </p:sp>
      <p:sp>
        <p:nvSpPr>
          <p:cNvPr id="77907"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551A9CE-7179-4480-BD74-329437C25BEF}" type="slidenum">
              <a:rPr lang="en-US">
                <a:solidFill>
                  <a:schemeClr val="tx2"/>
                </a:solidFill>
              </a:rPr>
              <a:pPr defTabSz="912813" fontAlgn="base">
                <a:spcBef>
                  <a:spcPct val="0"/>
                </a:spcBef>
                <a:spcAft>
                  <a:spcPct val="0"/>
                </a:spcAft>
              </a:pPr>
              <a:t>38</a:t>
            </a:fld>
            <a:endParaRPr lang="en-US">
              <a:solidFill>
                <a:schemeClr val="tx2"/>
              </a:solidFill>
            </a:endParaRPr>
          </a:p>
        </p:txBody>
      </p:sp>
      <p:graphicFrame>
        <p:nvGraphicFramePr>
          <p:cNvPr id="4" name="Table 3"/>
          <p:cNvGraphicFramePr>
            <a:graphicFrameLocks noGrp="1"/>
          </p:cNvGraphicFramePr>
          <p:nvPr/>
        </p:nvGraphicFramePr>
        <p:xfrm>
          <a:off x="4124325" y="1441450"/>
          <a:ext cx="3643313" cy="2011680"/>
        </p:xfrm>
        <a:graphic>
          <a:graphicData uri="http://schemas.openxmlformats.org/drawingml/2006/table">
            <a:tbl>
              <a:tblPr firstRow="1" bandRow="1">
                <a:tableStyleId>{5C22544A-7EE6-4342-B048-85BDC9FD1C3A}</a:tableStyleId>
              </a:tblPr>
              <a:tblGrid>
                <a:gridCol w="1664530"/>
                <a:gridCol w="1236740"/>
                <a:gridCol w="742043"/>
              </a:tblGrid>
              <a:tr h="223685">
                <a:tc>
                  <a:txBody>
                    <a:bodyPr/>
                    <a:lstStyle/>
                    <a:p>
                      <a:r>
                        <a:rPr lang="en-US" sz="1050" dirty="0" smtClean="0"/>
                        <a:t>Query</a:t>
                      </a:r>
                      <a:endParaRPr lang="en-US" sz="1050" dirty="0"/>
                    </a:p>
                  </a:txBody>
                  <a:tcPr marL="91449" marR="91449"/>
                </a:tc>
                <a:tc>
                  <a:txBody>
                    <a:bodyPr/>
                    <a:lstStyle/>
                    <a:p>
                      <a:r>
                        <a:rPr lang="en-US" sz="1050" dirty="0" smtClean="0"/>
                        <a:t>Time</a:t>
                      </a:r>
                      <a:endParaRPr lang="en-US" sz="1050" dirty="0"/>
                    </a:p>
                  </a:txBody>
                  <a:tcPr marL="91449" marR="91449"/>
                </a:tc>
                <a:tc>
                  <a:txBody>
                    <a:bodyPr/>
                    <a:lstStyle/>
                    <a:p>
                      <a:r>
                        <a:rPr lang="en-US" sz="1050" dirty="0" smtClean="0"/>
                        <a:t>User</a:t>
                      </a:r>
                      <a:endParaRPr lang="en-US" sz="1050" dirty="0"/>
                    </a:p>
                  </a:txBody>
                  <a:tcPr marL="91449" marR="91449"/>
                </a:tc>
              </a:tr>
              <a:tr h="223685">
                <a:tc>
                  <a:txBody>
                    <a:bodyPr/>
                    <a:lstStyle/>
                    <a:p>
                      <a:r>
                        <a:rPr lang="en-US" sz="1050" dirty="0" smtClean="0">
                          <a:solidFill>
                            <a:schemeClr val="tx1"/>
                          </a:solidFill>
                        </a:rPr>
                        <a:t>chi 2011</a:t>
                      </a:r>
                      <a:endParaRPr lang="en-US" sz="1050" dirty="0">
                        <a:solidFill>
                          <a:schemeClr val="tx1"/>
                        </a:solidFill>
                      </a:endParaRPr>
                    </a:p>
                  </a:txBody>
                  <a:tcPr marL="91449" marR="91449"/>
                </a:tc>
                <a:tc>
                  <a:txBody>
                    <a:bodyPr/>
                    <a:lstStyle/>
                    <a:p>
                      <a:pPr algn="ctr"/>
                      <a:r>
                        <a:rPr lang="en-US" sz="1050" dirty="0" smtClean="0"/>
                        <a:t>10:41am</a:t>
                      </a:r>
                      <a:r>
                        <a:rPr lang="en-US" sz="1050" baseline="0" dirty="0" smtClean="0"/>
                        <a:t>  2/18/10</a:t>
                      </a:r>
                      <a:endParaRPr lang="en-US" sz="1050" dirty="0"/>
                    </a:p>
                  </a:txBody>
                  <a:tcPr marL="91449" marR="91449"/>
                </a:tc>
                <a:tc>
                  <a:txBody>
                    <a:bodyPr/>
                    <a:lstStyle/>
                    <a:p>
                      <a:r>
                        <a:rPr lang="en-US" sz="1050" dirty="0" smtClean="0"/>
                        <a:t>142039</a:t>
                      </a:r>
                      <a:endParaRPr lang="en-US" sz="1050" dirty="0"/>
                    </a:p>
                  </a:txBody>
                  <a:tcPr marL="91449" marR="91449"/>
                </a:tc>
              </a:tr>
              <a:tr h="223685">
                <a:tc>
                  <a:txBody>
                    <a:bodyPr/>
                    <a:lstStyle/>
                    <a:p>
                      <a:r>
                        <a:rPr lang="en-US" sz="1050" dirty="0" smtClean="0">
                          <a:solidFill>
                            <a:schemeClr val="tx1"/>
                          </a:solidFill>
                        </a:rPr>
                        <a:t>pan pacific hotel</a:t>
                      </a:r>
                      <a:endParaRPr lang="en-US" sz="1050" dirty="0">
                        <a:solidFill>
                          <a:schemeClr val="tx1"/>
                        </a:solidFill>
                      </a:endParaRPr>
                    </a:p>
                  </a:txBody>
                  <a:tcPr marL="91449" marR="91449"/>
                </a:tc>
                <a:tc>
                  <a:txBody>
                    <a:bodyPr/>
                    <a:lstStyle/>
                    <a:p>
                      <a:pPr algn="ctr"/>
                      <a:r>
                        <a:rPr lang="en-US" sz="1050" dirty="0" smtClean="0"/>
                        <a:t>10:44am</a:t>
                      </a:r>
                      <a:r>
                        <a:rPr lang="en-US" sz="1050" baseline="0" dirty="0" smtClean="0"/>
                        <a:t>  2/18/10</a:t>
                      </a:r>
                      <a:endParaRPr lang="en-US" sz="1050" dirty="0"/>
                    </a:p>
                  </a:txBody>
                  <a:tcPr marL="91449" marR="91449"/>
                </a:tc>
                <a:tc>
                  <a:txBody>
                    <a:bodyPr/>
                    <a:lstStyle/>
                    <a:p>
                      <a:r>
                        <a:rPr lang="en-US" sz="1050" dirty="0" smtClean="0"/>
                        <a:t>142039</a:t>
                      </a:r>
                      <a:endParaRPr lang="en-US" sz="1050" dirty="0"/>
                    </a:p>
                  </a:txBody>
                  <a:tcPr marL="91449" marR="91449"/>
                </a:tc>
              </a:tr>
              <a:tr h="223685">
                <a:tc>
                  <a:txBody>
                    <a:bodyPr/>
                    <a:lstStyle/>
                    <a:p>
                      <a:r>
                        <a:rPr lang="en-US" sz="1050" dirty="0" err="1" smtClean="0">
                          <a:solidFill>
                            <a:schemeClr val="tx1"/>
                          </a:solidFill>
                        </a:rPr>
                        <a:t>fairmont</a:t>
                      </a:r>
                      <a:r>
                        <a:rPr lang="en-US" sz="1050" dirty="0" smtClean="0">
                          <a:solidFill>
                            <a:schemeClr val="tx1"/>
                          </a:solidFill>
                        </a:rPr>
                        <a:t> waterfront hotel</a:t>
                      </a:r>
                      <a:endParaRPr lang="en-US" sz="1050" dirty="0">
                        <a:solidFill>
                          <a:schemeClr val="tx1"/>
                        </a:solidFill>
                      </a:endParaRPr>
                    </a:p>
                  </a:txBody>
                  <a:tcPr marL="91449" marR="91449"/>
                </a:tc>
                <a:tc>
                  <a:txBody>
                    <a:bodyPr/>
                    <a:lstStyle/>
                    <a:p>
                      <a:pPr algn="ctr"/>
                      <a:r>
                        <a:rPr lang="en-US" sz="1050" dirty="0" smtClean="0"/>
                        <a:t>10:56am</a:t>
                      </a:r>
                      <a:r>
                        <a:rPr lang="en-US" sz="1050" baseline="0" dirty="0" smtClean="0"/>
                        <a:t>  2/18/10</a:t>
                      </a:r>
                      <a:endParaRPr lang="en-US" sz="1050" dirty="0"/>
                    </a:p>
                  </a:txBody>
                  <a:tcPr marL="91449" marR="91449"/>
                </a:tc>
                <a:tc>
                  <a:txBody>
                    <a:bodyPr/>
                    <a:lstStyle/>
                    <a:p>
                      <a:r>
                        <a:rPr lang="en-US" sz="1050" dirty="0" smtClean="0"/>
                        <a:t>142039</a:t>
                      </a:r>
                      <a:endParaRPr lang="en-US" sz="1050" dirty="0"/>
                    </a:p>
                  </a:txBody>
                  <a:tcPr marL="91449" marR="91449"/>
                </a:tc>
              </a:tr>
              <a:tr h="223685">
                <a:tc>
                  <a:txBody>
                    <a:bodyPr/>
                    <a:lstStyle/>
                    <a:p>
                      <a:r>
                        <a:rPr lang="en-US" sz="1050" dirty="0" smtClean="0">
                          <a:solidFill>
                            <a:schemeClr val="tx1"/>
                          </a:solidFill>
                        </a:rPr>
                        <a:t>chi 2011</a:t>
                      </a:r>
                      <a:endParaRPr lang="en-US" sz="1050" dirty="0">
                        <a:solidFill>
                          <a:schemeClr val="tx1"/>
                        </a:solidFill>
                      </a:endParaRPr>
                    </a:p>
                  </a:txBody>
                  <a:tcPr marL="91449" marR="91449"/>
                </a:tc>
                <a:tc>
                  <a:txBody>
                    <a:bodyPr/>
                    <a:lstStyle/>
                    <a:p>
                      <a:pPr algn="ctr"/>
                      <a:r>
                        <a:rPr lang="en-US" sz="1050" dirty="0" smtClean="0"/>
                        <a:t>11:21am</a:t>
                      </a:r>
                      <a:r>
                        <a:rPr lang="en-US" sz="1050" baseline="0" dirty="0" smtClean="0"/>
                        <a:t>  2/18/10</a:t>
                      </a:r>
                      <a:endParaRPr lang="en-US" sz="1050" dirty="0"/>
                    </a:p>
                  </a:txBody>
                  <a:tcPr marL="91449" marR="91449"/>
                </a:tc>
                <a:tc>
                  <a:txBody>
                    <a:bodyPr/>
                    <a:lstStyle/>
                    <a:p>
                      <a:r>
                        <a:rPr lang="en-US" sz="1050" dirty="0" smtClean="0"/>
                        <a:t>659327</a:t>
                      </a:r>
                      <a:endParaRPr lang="en-US" sz="1050" dirty="0"/>
                    </a:p>
                  </a:txBody>
                  <a:tcPr marL="91449" marR="91449"/>
                </a:tc>
              </a:tr>
              <a:tr h="223685">
                <a:tc>
                  <a:txBody>
                    <a:bodyPr/>
                    <a:lstStyle/>
                    <a:p>
                      <a:r>
                        <a:rPr lang="en-US" sz="1050" dirty="0" smtClean="0">
                          <a:solidFill>
                            <a:schemeClr val="tx1"/>
                          </a:solidFill>
                        </a:rPr>
                        <a:t>restaurants </a:t>
                      </a:r>
                      <a:r>
                        <a:rPr lang="en-US" sz="1050" dirty="0" err="1" smtClean="0">
                          <a:solidFill>
                            <a:schemeClr val="tx1"/>
                          </a:solidFill>
                        </a:rPr>
                        <a:t>vancouver</a:t>
                      </a:r>
                      <a:endParaRPr lang="en-US" sz="1050" dirty="0">
                        <a:solidFill>
                          <a:schemeClr val="tx1"/>
                        </a:solidFill>
                      </a:endParaRPr>
                    </a:p>
                  </a:txBody>
                  <a:tcPr marL="91449" marR="91449"/>
                </a:tc>
                <a:tc>
                  <a:txBody>
                    <a:bodyPr/>
                    <a:lstStyle/>
                    <a:p>
                      <a:pPr algn="ctr"/>
                      <a:r>
                        <a:rPr lang="en-US" sz="1050" dirty="0" smtClean="0"/>
                        <a:t>11:59am  2/18/10</a:t>
                      </a:r>
                      <a:endParaRPr lang="en-US" sz="1050" dirty="0"/>
                    </a:p>
                  </a:txBody>
                  <a:tcPr marL="91449" marR="91449"/>
                </a:tc>
                <a:tc>
                  <a:txBody>
                    <a:bodyPr/>
                    <a:lstStyle/>
                    <a:p>
                      <a:r>
                        <a:rPr lang="en-US" sz="1050" dirty="0" smtClean="0"/>
                        <a:t>318222</a:t>
                      </a:r>
                      <a:endParaRPr lang="en-US" sz="1050" dirty="0"/>
                    </a:p>
                  </a:txBody>
                  <a:tcPr marL="91449" marR="91449"/>
                </a:tc>
              </a:tr>
              <a:tr h="223685">
                <a:tc>
                  <a:txBody>
                    <a:bodyPr/>
                    <a:lstStyle/>
                    <a:p>
                      <a:r>
                        <a:rPr lang="en-US" sz="1050" dirty="0" err="1" smtClean="0">
                          <a:solidFill>
                            <a:schemeClr val="tx1"/>
                          </a:solidFill>
                        </a:rPr>
                        <a:t>vancouver</a:t>
                      </a:r>
                      <a:r>
                        <a:rPr lang="en-US" sz="1050" dirty="0" smtClean="0">
                          <a:solidFill>
                            <a:schemeClr val="tx1"/>
                          </a:solidFill>
                        </a:rPr>
                        <a:t> </a:t>
                      </a:r>
                      <a:r>
                        <a:rPr lang="en-US" sz="1050" dirty="0" err="1" smtClean="0">
                          <a:solidFill>
                            <a:schemeClr val="tx1"/>
                          </a:solidFill>
                        </a:rPr>
                        <a:t>bc</a:t>
                      </a:r>
                      <a:r>
                        <a:rPr lang="en-US" sz="1050" dirty="0" smtClean="0">
                          <a:solidFill>
                            <a:schemeClr val="tx1"/>
                          </a:solidFill>
                        </a:rPr>
                        <a:t> restaurants</a:t>
                      </a:r>
                      <a:endParaRPr lang="en-US" sz="1050" dirty="0">
                        <a:solidFill>
                          <a:schemeClr val="tx1"/>
                        </a:solidFill>
                      </a:endParaRPr>
                    </a:p>
                  </a:txBody>
                  <a:tcPr marL="91449" marR="91449"/>
                </a:tc>
                <a:tc>
                  <a:txBody>
                    <a:bodyPr/>
                    <a:lstStyle/>
                    <a:p>
                      <a:pPr algn="ctr"/>
                      <a:r>
                        <a:rPr lang="en-US" sz="1050" dirty="0" smtClean="0"/>
                        <a:t>12:01pm  2/18/10</a:t>
                      </a:r>
                      <a:endParaRPr lang="en-US" sz="1050" dirty="0"/>
                    </a:p>
                  </a:txBody>
                  <a:tcPr marL="91449" marR="91449"/>
                </a:tc>
                <a:tc>
                  <a:txBody>
                    <a:bodyPr/>
                    <a:lstStyle/>
                    <a:p>
                      <a:r>
                        <a:rPr lang="en-US" sz="1050" dirty="0" smtClean="0"/>
                        <a:t>318222</a:t>
                      </a:r>
                      <a:endParaRPr lang="en-US" sz="1050" dirty="0"/>
                    </a:p>
                  </a:txBody>
                  <a:tcPr marL="91449" marR="91449"/>
                </a:tc>
              </a:tr>
              <a:tr h="2236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err="1" smtClean="0">
                          <a:solidFill>
                            <a:schemeClr val="tx1"/>
                          </a:solidFill>
                        </a:rPr>
                        <a:t>uist</a:t>
                      </a:r>
                      <a:r>
                        <a:rPr lang="en-US" sz="1050" baseline="0" dirty="0" smtClean="0">
                          <a:solidFill>
                            <a:schemeClr val="tx1"/>
                          </a:solidFill>
                        </a:rPr>
                        <a:t> conference</a:t>
                      </a:r>
                      <a:endParaRPr lang="en-US" sz="1050" dirty="0" smtClean="0">
                        <a:solidFill>
                          <a:schemeClr val="tx1"/>
                        </a:solidFill>
                      </a:endParaRPr>
                    </a:p>
                  </a:txBody>
                  <a:tcPr marL="91449" marR="91449"/>
                </a:tc>
                <a:tc>
                  <a:txBody>
                    <a:bodyPr/>
                    <a:lstStyle/>
                    <a:p>
                      <a:pPr algn="ctr"/>
                      <a:r>
                        <a:rPr lang="en-US" sz="1050" dirty="0" smtClean="0"/>
                        <a:t>12:17pm  2/18/10</a:t>
                      </a:r>
                      <a:endParaRPr lang="en-US" sz="1050" dirty="0"/>
                    </a:p>
                  </a:txBody>
                  <a:tcPr marL="91449" marR="91449"/>
                </a:tc>
                <a:tc>
                  <a:txBody>
                    <a:bodyPr/>
                    <a:lstStyle/>
                    <a:p>
                      <a:r>
                        <a:rPr lang="en-US" sz="1050" dirty="0" smtClean="0"/>
                        <a:t>318222</a:t>
                      </a:r>
                      <a:endParaRPr lang="en-US" sz="1050" dirty="0"/>
                    </a:p>
                  </a:txBody>
                  <a:tcPr marL="91449" marR="91449"/>
                </a:tc>
              </a:tr>
            </a:tbl>
          </a:graphicData>
        </a:graphic>
      </p:graphicFrame>
      <p:graphicFrame>
        <p:nvGraphicFramePr>
          <p:cNvPr id="5" name="Table 4"/>
          <p:cNvGraphicFramePr>
            <a:graphicFrameLocks noGrp="1"/>
          </p:cNvGraphicFramePr>
          <p:nvPr/>
        </p:nvGraphicFramePr>
        <p:xfrm>
          <a:off x="4124325" y="1441450"/>
          <a:ext cx="3643313" cy="2011360"/>
        </p:xfrm>
        <a:graphic>
          <a:graphicData uri="http://schemas.openxmlformats.org/drawingml/2006/table">
            <a:tbl>
              <a:tblPr firstRow="1" bandRow="1">
                <a:tableStyleId>{5C22544A-7EE6-4342-B048-85BDC9FD1C3A}</a:tableStyleId>
              </a:tblPr>
              <a:tblGrid>
                <a:gridCol w="1664530"/>
                <a:gridCol w="1236740"/>
                <a:gridCol w="742043"/>
              </a:tblGrid>
              <a:tr h="251420">
                <a:tc>
                  <a:txBody>
                    <a:bodyPr/>
                    <a:lstStyle/>
                    <a:p>
                      <a:r>
                        <a:rPr lang="en-US" sz="1000" dirty="0" smtClean="0"/>
                        <a:t>Query</a:t>
                      </a:r>
                      <a:endParaRPr lang="en-US" sz="1000" dirty="0"/>
                    </a:p>
                  </a:txBody>
                  <a:tcPr marL="91449" marR="91449" marT="45713" marB="45713"/>
                </a:tc>
                <a:tc>
                  <a:txBody>
                    <a:bodyPr/>
                    <a:lstStyle/>
                    <a:p>
                      <a:r>
                        <a:rPr lang="en-US" sz="1000" dirty="0" smtClean="0"/>
                        <a:t>Time</a:t>
                      </a:r>
                      <a:endParaRPr lang="en-US" sz="1000" dirty="0"/>
                    </a:p>
                  </a:txBody>
                  <a:tcPr marL="91449" marR="91449" marT="45713" marB="45713"/>
                </a:tc>
                <a:tc>
                  <a:txBody>
                    <a:bodyPr/>
                    <a:lstStyle/>
                    <a:p>
                      <a:r>
                        <a:rPr lang="en-US" sz="1000" dirty="0" smtClean="0"/>
                        <a:t>User</a:t>
                      </a:r>
                      <a:endParaRPr lang="en-US" sz="1000" dirty="0"/>
                    </a:p>
                  </a:txBody>
                  <a:tcPr marL="91449" marR="91449" marT="45713" marB="45713"/>
                </a:tc>
              </a:tr>
              <a:tr h="251420">
                <a:tc>
                  <a:txBody>
                    <a:bodyPr/>
                    <a:lstStyle/>
                    <a:p>
                      <a:r>
                        <a:rPr lang="en-US" sz="1000" dirty="0" smtClean="0">
                          <a:solidFill>
                            <a:schemeClr val="tx1"/>
                          </a:solidFill>
                        </a:rPr>
                        <a:t>chi 2011</a:t>
                      </a:r>
                      <a:endParaRPr lang="en-US" sz="1000" dirty="0">
                        <a:solidFill>
                          <a:schemeClr val="tx1"/>
                        </a:solidFill>
                      </a:endParaRPr>
                    </a:p>
                  </a:txBody>
                  <a:tcPr marL="91449" marR="91449" marT="45713" marB="45713"/>
                </a:tc>
                <a:tc>
                  <a:txBody>
                    <a:bodyPr/>
                    <a:lstStyle/>
                    <a:p>
                      <a:pPr algn="ctr"/>
                      <a:r>
                        <a:rPr lang="en-US" sz="1000" dirty="0" smtClean="0"/>
                        <a:t>10:41am</a:t>
                      </a:r>
                      <a:r>
                        <a:rPr lang="en-US" sz="1000" baseline="0" dirty="0" smtClean="0"/>
                        <a:t>  2/18/10</a:t>
                      </a:r>
                      <a:endParaRPr lang="en-US" sz="1000" dirty="0"/>
                    </a:p>
                  </a:txBody>
                  <a:tcPr marL="91449" marR="91449" marT="45713" marB="45713"/>
                </a:tc>
                <a:tc>
                  <a:txBody>
                    <a:bodyPr/>
                    <a:lstStyle/>
                    <a:p>
                      <a:r>
                        <a:rPr lang="en-US" sz="1000" dirty="0" smtClean="0"/>
                        <a:t>142039</a:t>
                      </a:r>
                      <a:endParaRPr lang="en-US" sz="1000" dirty="0"/>
                    </a:p>
                  </a:txBody>
                  <a:tcPr marL="91449" marR="91449" marT="45713" marB="45713"/>
                </a:tc>
              </a:tr>
              <a:tr h="251420">
                <a:tc>
                  <a:txBody>
                    <a:bodyPr/>
                    <a:lstStyle/>
                    <a:p>
                      <a:r>
                        <a:rPr lang="en-US" sz="1000" dirty="0" smtClean="0">
                          <a:solidFill>
                            <a:schemeClr val="tx1"/>
                          </a:solidFill>
                        </a:rPr>
                        <a:t>pan pacific hotel</a:t>
                      </a:r>
                      <a:endParaRPr lang="en-US" sz="1000" dirty="0">
                        <a:solidFill>
                          <a:schemeClr val="tx1"/>
                        </a:solidFill>
                      </a:endParaRPr>
                    </a:p>
                  </a:txBody>
                  <a:tcPr marL="91449" marR="91449" marT="45713" marB="45713"/>
                </a:tc>
                <a:tc>
                  <a:txBody>
                    <a:bodyPr/>
                    <a:lstStyle/>
                    <a:p>
                      <a:pPr algn="ctr"/>
                      <a:r>
                        <a:rPr lang="en-US" sz="1000" dirty="0" smtClean="0"/>
                        <a:t>10:44am</a:t>
                      </a:r>
                      <a:r>
                        <a:rPr lang="en-US" sz="1000" baseline="0" dirty="0" smtClean="0"/>
                        <a:t>  2/18/10</a:t>
                      </a:r>
                      <a:endParaRPr lang="en-US" sz="1000" dirty="0"/>
                    </a:p>
                  </a:txBody>
                  <a:tcPr marL="91449" marR="91449" marT="45713" marB="45713"/>
                </a:tc>
                <a:tc>
                  <a:txBody>
                    <a:bodyPr/>
                    <a:lstStyle/>
                    <a:p>
                      <a:r>
                        <a:rPr lang="en-US" sz="1000" dirty="0" smtClean="0"/>
                        <a:t>142039</a:t>
                      </a:r>
                      <a:endParaRPr lang="en-US" sz="1000" dirty="0"/>
                    </a:p>
                  </a:txBody>
                  <a:tcPr marL="91449" marR="91449" marT="45713" marB="45713"/>
                </a:tc>
              </a:tr>
              <a:tr h="251420">
                <a:tc>
                  <a:txBody>
                    <a:bodyPr/>
                    <a:lstStyle/>
                    <a:p>
                      <a:r>
                        <a:rPr lang="en-US" sz="1000" dirty="0" smtClean="0">
                          <a:solidFill>
                            <a:schemeClr val="tx1"/>
                          </a:solidFill>
                        </a:rPr>
                        <a:t>fair</a:t>
                      </a:r>
                      <a:endParaRPr lang="en-US" sz="1000" dirty="0">
                        <a:solidFill>
                          <a:schemeClr val="tx1"/>
                        </a:solidFill>
                      </a:endParaRPr>
                    </a:p>
                  </a:txBody>
                  <a:tcPr marL="91449" marR="91449" marT="45713" marB="45713"/>
                </a:tc>
                <a:tc>
                  <a:txBody>
                    <a:bodyPr/>
                    <a:lstStyle/>
                    <a:p>
                      <a:pPr algn="ctr"/>
                      <a:r>
                        <a:rPr lang="en-US" sz="1000" dirty="0" smtClean="0"/>
                        <a:t>10:55am</a:t>
                      </a:r>
                      <a:r>
                        <a:rPr lang="en-US" sz="1000" baseline="0" dirty="0" smtClean="0"/>
                        <a:t>  2/18/10</a:t>
                      </a:r>
                      <a:endParaRPr lang="en-US" sz="1000" dirty="0"/>
                    </a:p>
                  </a:txBody>
                  <a:tcPr marL="91449" marR="91449" marT="45713" marB="45713"/>
                </a:tc>
                <a:tc>
                  <a:txBody>
                    <a:bodyPr/>
                    <a:lstStyle/>
                    <a:p>
                      <a:r>
                        <a:rPr lang="en-US" sz="1000" dirty="0" smtClean="0"/>
                        <a:t>142039</a:t>
                      </a:r>
                      <a:endParaRPr lang="en-US" sz="1000" dirty="0"/>
                    </a:p>
                  </a:txBody>
                  <a:tcPr marL="91449" marR="91449" marT="45713" marB="45713"/>
                </a:tc>
              </a:tr>
              <a:tr h="251420">
                <a:tc>
                  <a:txBody>
                    <a:bodyPr/>
                    <a:lstStyle/>
                    <a:p>
                      <a:r>
                        <a:rPr lang="en-US" sz="1000" dirty="0" err="1" smtClean="0">
                          <a:solidFill>
                            <a:schemeClr val="tx1"/>
                          </a:solidFill>
                        </a:rPr>
                        <a:t>fairmont</a:t>
                      </a:r>
                      <a:endParaRPr lang="en-US" sz="1000" dirty="0">
                        <a:solidFill>
                          <a:schemeClr val="tx1"/>
                        </a:solidFill>
                      </a:endParaRPr>
                    </a:p>
                  </a:txBody>
                  <a:tcPr marL="91449" marR="91449" marT="45713" marB="45713"/>
                </a:tc>
                <a:tc>
                  <a:txBody>
                    <a:bodyPr/>
                    <a:lstStyle/>
                    <a:p>
                      <a:pPr algn="ctr"/>
                      <a:r>
                        <a:rPr lang="en-US" sz="1000" dirty="0" smtClean="0"/>
                        <a:t>10:55am</a:t>
                      </a:r>
                      <a:r>
                        <a:rPr lang="en-US" sz="1000" baseline="0" dirty="0" smtClean="0"/>
                        <a:t>  2/18/10</a:t>
                      </a:r>
                      <a:endParaRPr lang="en-US" sz="1000" dirty="0"/>
                    </a:p>
                  </a:txBody>
                  <a:tcPr marL="91449" marR="91449" marT="45713" marB="45713"/>
                </a:tc>
                <a:tc>
                  <a:txBody>
                    <a:bodyPr/>
                    <a:lstStyle/>
                    <a:p>
                      <a:r>
                        <a:rPr lang="en-US" sz="1000" dirty="0" smtClean="0"/>
                        <a:t>142039</a:t>
                      </a:r>
                      <a:endParaRPr lang="en-US" sz="1000" dirty="0"/>
                    </a:p>
                  </a:txBody>
                  <a:tcPr marL="91449" marR="91449" marT="45713" marB="45713"/>
                </a:tc>
              </a:tr>
              <a:tr h="251420">
                <a:tc>
                  <a:txBody>
                    <a:bodyPr/>
                    <a:lstStyle/>
                    <a:p>
                      <a:r>
                        <a:rPr lang="en-US" sz="1000" dirty="0" err="1" smtClean="0">
                          <a:solidFill>
                            <a:schemeClr val="tx1"/>
                          </a:solidFill>
                        </a:rPr>
                        <a:t>fairmont</a:t>
                      </a:r>
                      <a:r>
                        <a:rPr lang="en-US" sz="1000" dirty="0" smtClean="0">
                          <a:solidFill>
                            <a:schemeClr val="tx1"/>
                          </a:solidFill>
                        </a:rPr>
                        <a:t> water</a:t>
                      </a:r>
                      <a:endParaRPr lang="en-US" sz="1000" dirty="0">
                        <a:solidFill>
                          <a:schemeClr val="tx1"/>
                        </a:solidFill>
                      </a:endParaRPr>
                    </a:p>
                  </a:txBody>
                  <a:tcPr marL="91449" marR="91449" marT="45713" marB="45713"/>
                </a:tc>
                <a:tc>
                  <a:txBody>
                    <a:bodyPr/>
                    <a:lstStyle/>
                    <a:p>
                      <a:pPr algn="ctr"/>
                      <a:r>
                        <a:rPr lang="en-US" sz="1000" dirty="0" smtClean="0"/>
                        <a:t>10:56am</a:t>
                      </a:r>
                      <a:r>
                        <a:rPr lang="en-US" sz="1000" baseline="0" dirty="0" smtClean="0"/>
                        <a:t>  2/18/10</a:t>
                      </a:r>
                      <a:endParaRPr lang="en-US" sz="1000" dirty="0"/>
                    </a:p>
                  </a:txBody>
                  <a:tcPr marL="91449" marR="91449" marT="45713" marB="45713"/>
                </a:tc>
                <a:tc>
                  <a:txBody>
                    <a:bodyPr/>
                    <a:lstStyle/>
                    <a:p>
                      <a:r>
                        <a:rPr lang="en-US" sz="1000" dirty="0" smtClean="0"/>
                        <a:t>142039</a:t>
                      </a:r>
                      <a:endParaRPr lang="en-US" sz="1000" dirty="0"/>
                    </a:p>
                  </a:txBody>
                  <a:tcPr marL="91449" marR="91449" marT="45713" marB="45713"/>
                </a:tc>
              </a:tr>
              <a:tr h="251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err="1" smtClean="0">
                          <a:solidFill>
                            <a:schemeClr val="tx1"/>
                          </a:solidFill>
                        </a:rPr>
                        <a:t>fairmont</a:t>
                      </a:r>
                      <a:r>
                        <a:rPr lang="en-US" sz="1000" dirty="0" smtClean="0">
                          <a:solidFill>
                            <a:schemeClr val="tx1"/>
                          </a:solidFill>
                        </a:rPr>
                        <a:t> waterfront</a:t>
                      </a:r>
                    </a:p>
                  </a:txBody>
                  <a:tcPr marL="91449" marR="91449" marT="45713" marB="45713"/>
                </a:tc>
                <a:tc>
                  <a:txBody>
                    <a:bodyPr/>
                    <a:lstStyle/>
                    <a:p>
                      <a:pPr algn="ctr"/>
                      <a:r>
                        <a:rPr lang="en-US" sz="1000" dirty="0" smtClean="0"/>
                        <a:t>10:56am</a:t>
                      </a:r>
                      <a:r>
                        <a:rPr lang="en-US" sz="1000" baseline="0" dirty="0" smtClean="0"/>
                        <a:t>  2/18/10</a:t>
                      </a:r>
                      <a:endParaRPr lang="en-US" sz="1000" dirty="0"/>
                    </a:p>
                  </a:txBody>
                  <a:tcPr marL="91449" marR="91449" marT="45713" marB="45713"/>
                </a:tc>
                <a:tc>
                  <a:txBody>
                    <a:bodyPr/>
                    <a:lstStyle/>
                    <a:p>
                      <a:r>
                        <a:rPr lang="en-US" sz="1000" dirty="0" smtClean="0"/>
                        <a:t>142039</a:t>
                      </a:r>
                      <a:endParaRPr lang="en-US" sz="1000" dirty="0"/>
                    </a:p>
                  </a:txBody>
                  <a:tcPr marL="91449" marR="91449" marT="45713" marB="45713"/>
                </a:tc>
              </a:tr>
              <a:tr h="251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err="1" smtClean="0">
                          <a:solidFill>
                            <a:schemeClr val="tx1"/>
                          </a:solidFill>
                        </a:rPr>
                        <a:t>fairmont</a:t>
                      </a:r>
                      <a:r>
                        <a:rPr lang="en-US" sz="1000" dirty="0" smtClean="0">
                          <a:solidFill>
                            <a:schemeClr val="tx1"/>
                          </a:solidFill>
                        </a:rPr>
                        <a:t> waterfront hotel</a:t>
                      </a:r>
                    </a:p>
                  </a:txBody>
                  <a:tcPr marL="91449" marR="91449" marT="45713" marB="45713"/>
                </a:tc>
                <a:tc>
                  <a:txBody>
                    <a:bodyPr/>
                    <a:lstStyle/>
                    <a:p>
                      <a:pPr algn="ctr"/>
                      <a:r>
                        <a:rPr lang="en-US" sz="1000" dirty="0" smtClean="0"/>
                        <a:t>10:56am</a:t>
                      </a:r>
                      <a:r>
                        <a:rPr lang="en-US" sz="1000" baseline="0" dirty="0" smtClean="0"/>
                        <a:t>  2/18/10</a:t>
                      </a:r>
                      <a:endParaRPr lang="en-US" sz="1000" dirty="0"/>
                    </a:p>
                  </a:txBody>
                  <a:tcPr marL="91449" marR="91449" marT="45713" marB="45713"/>
                </a:tc>
                <a:tc>
                  <a:txBody>
                    <a:bodyPr/>
                    <a:lstStyle/>
                    <a:p>
                      <a:r>
                        <a:rPr lang="en-US" sz="1000" dirty="0" smtClean="0"/>
                        <a:t>142039</a:t>
                      </a:r>
                      <a:endParaRPr lang="en-US" sz="1000" dirty="0"/>
                    </a:p>
                  </a:txBody>
                  <a:tcPr marL="91449" marR="91449" marT="45713" marB="45713"/>
                </a:tc>
              </a:tr>
            </a:tbl>
          </a:graphicData>
        </a:graphic>
      </p:graphicFrame>
      <p:sp>
        <p:nvSpPr>
          <p:cNvPr id="2" name="Rectangle 1"/>
          <p:cNvSpPr/>
          <p:nvPr/>
        </p:nvSpPr>
        <p:spPr>
          <a:xfrm>
            <a:off x="4114800" y="2193925"/>
            <a:ext cx="3678238" cy="1006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439863"/>
            <a:ext cx="3662363"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2075" y="2066925"/>
            <a:ext cx="10937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dirty="0" smtClean="0">
                <a:latin typeface="Bookman Old Style" pitchFamily="18" charset="0"/>
              </a:rPr>
              <a:t>Example: Re-Finding Intent</a:t>
            </a:r>
          </a:p>
        </p:txBody>
      </p:sp>
      <p:sp>
        <p:nvSpPr>
          <p:cNvPr id="3" name="Content Placeholder 2"/>
          <p:cNvSpPr>
            <a:spLocks noGrp="1"/>
          </p:cNvSpPr>
          <p:nvPr>
            <p:ph sz="quarter" idx="1"/>
          </p:nvPr>
        </p:nvSpPr>
        <p:spPr/>
        <p:txBody>
          <a:bodyPr/>
          <a:lstStyle/>
          <a:p>
            <a:r>
              <a:rPr lang="en-US" dirty="0" smtClean="0"/>
              <a:t>Large-scale log analysis of re-finding</a:t>
            </a:r>
            <a:r>
              <a:rPr lang="en-US" sz="1400" dirty="0" smtClean="0"/>
              <a:t> </a:t>
            </a:r>
          </a:p>
          <a:p>
            <a:pPr>
              <a:spcAft>
                <a:spcPts val="200"/>
              </a:spcAft>
              <a:buNone/>
            </a:pPr>
            <a:r>
              <a:rPr lang="en-US" sz="1400" dirty="0" smtClean="0"/>
              <a:t>       	</a:t>
            </a:r>
            <a:r>
              <a:rPr lang="en-US" sz="1500" dirty="0" smtClean="0"/>
              <a:t>[Tyler and </a:t>
            </a:r>
            <a:r>
              <a:rPr lang="en-US" sz="1500" dirty="0" err="1" smtClean="0"/>
              <a:t>Teevan</a:t>
            </a:r>
            <a:r>
              <a:rPr lang="en-US" sz="1500" dirty="0" smtClean="0"/>
              <a:t> 2010]</a:t>
            </a:r>
          </a:p>
          <a:p>
            <a:pPr lvl="1"/>
            <a:r>
              <a:rPr lang="en-US" i="1" dirty="0" smtClean="0">
                <a:solidFill>
                  <a:schemeClr val="bg1">
                    <a:lumMod val="50000"/>
                  </a:schemeClr>
                </a:solidFill>
              </a:rPr>
              <a:t>Do people know they are re-finding?</a:t>
            </a:r>
          </a:p>
          <a:p>
            <a:pPr lvl="1"/>
            <a:r>
              <a:rPr lang="en-US" i="1" dirty="0" smtClean="0">
                <a:solidFill>
                  <a:schemeClr val="bg1">
                    <a:lumMod val="50000"/>
                  </a:schemeClr>
                </a:solidFill>
              </a:rPr>
              <a:t>Do they mean to re-find the result they do?</a:t>
            </a:r>
          </a:p>
          <a:p>
            <a:pPr lvl="1"/>
            <a:r>
              <a:rPr lang="en-US" i="1" dirty="0" smtClean="0">
                <a:solidFill>
                  <a:schemeClr val="bg1">
                    <a:lumMod val="50000"/>
                  </a:schemeClr>
                </a:solidFill>
              </a:rPr>
              <a:t>Why are they returning to the result?</a:t>
            </a:r>
          </a:p>
          <a:p>
            <a:r>
              <a:rPr lang="en-US" dirty="0" smtClean="0"/>
              <a:t>Small-scale critical incident user study</a:t>
            </a:r>
          </a:p>
          <a:p>
            <a:pPr lvl="1"/>
            <a:r>
              <a:rPr lang="en-US" dirty="0" smtClean="0">
                <a:solidFill>
                  <a:schemeClr val="bg1">
                    <a:lumMod val="50000"/>
                  </a:schemeClr>
                </a:solidFill>
              </a:rPr>
              <a:t>Browser plug-in that logs queries and clicks</a:t>
            </a:r>
          </a:p>
          <a:p>
            <a:pPr lvl="1"/>
            <a:r>
              <a:rPr lang="en-US" dirty="0" smtClean="0">
                <a:solidFill>
                  <a:schemeClr val="bg1">
                    <a:lumMod val="50000"/>
                  </a:schemeClr>
                </a:solidFill>
              </a:rPr>
              <a:t>Pop up survey on repeat clicks and 1/8 new clicks</a:t>
            </a:r>
          </a:p>
          <a:p>
            <a:r>
              <a:rPr lang="en-US" dirty="0" smtClean="0"/>
              <a:t>Insight into intent + Rich, real-world picture</a:t>
            </a:r>
          </a:p>
          <a:p>
            <a:pPr lvl="1"/>
            <a:r>
              <a:rPr lang="en-US" dirty="0" smtClean="0">
                <a:solidFill>
                  <a:schemeClr val="bg1">
                    <a:lumMod val="50000"/>
                  </a:schemeClr>
                </a:solidFill>
              </a:rPr>
              <a:t>Re-finding often targeted towards a particular URL</a:t>
            </a:r>
          </a:p>
          <a:p>
            <a:pPr lvl="1"/>
            <a:r>
              <a:rPr lang="en-US" dirty="0" smtClean="0">
                <a:solidFill>
                  <a:schemeClr val="bg1">
                    <a:lumMod val="50000"/>
                  </a:schemeClr>
                </a:solidFill>
              </a:rPr>
              <a:t>Not targeted when query changes or in same session</a:t>
            </a:r>
          </a:p>
        </p:txBody>
      </p:sp>
      <p:sp>
        <p:nvSpPr>
          <p:cNvPr id="798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98AB4CEC-6809-440E-A10E-19DC125FC14F}" type="slidenum">
              <a:rPr lang="en-US">
                <a:solidFill>
                  <a:schemeClr val="tx2"/>
                </a:solidFill>
              </a:rPr>
              <a:pPr defTabSz="912813" fontAlgn="base">
                <a:spcBef>
                  <a:spcPct val="0"/>
                </a:spcBef>
                <a:spcAft>
                  <a:spcPct val="0"/>
                </a:spcAft>
              </a:pPr>
              <a:t>39</a:t>
            </a:fld>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smtClean="0">
                <a:latin typeface="Bookman Old Style" pitchFamily="18" charset="0"/>
              </a:rPr>
              <a:t>Benefits</a:t>
            </a:r>
          </a:p>
        </p:txBody>
      </p:sp>
      <p:sp>
        <p:nvSpPr>
          <p:cNvPr id="3" name="Content Placeholder 2"/>
          <p:cNvSpPr>
            <a:spLocks noGrp="1"/>
          </p:cNvSpPr>
          <p:nvPr>
            <p:ph sz="quarter" idx="1"/>
          </p:nvPr>
        </p:nvSpPr>
        <p:spPr/>
        <p:txBody>
          <a:bodyPr>
            <a:normAutofit fontScale="92500" lnSpcReduction="20000"/>
          </a:bodyPr>
          <a:lstStyle/>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r>
              <a:rPr lang="en-US" dirty="0" smtClean="0"/>
              <a:t>Portrait of real behavior… warts &amp; all</a:t>
            </a:r>
          </a:p>
          <a:p>
            <a:pPr marL="548640" lvl="1" indent="-274320" fontAlgn="auto">
              <a:spcAft>
                <a:spcPts val="0"/>
              </a:spcAft>
              <a:buFont typeface="Wingdings 3"/>
              <a:buChar char=""/>
              <a:defRPr/>
            </a:pPr>
            <a:r>
              <a:rPr lang="en-US" dirty="0" smtClean="0"/>
              <a:t>… and therefore, a more complete, accurate picture of ALL behaviors, including the ones people don’t want to talk about </a:t>
            </a:r>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r>
              <a:rPr lang="en-US" dirty="0" smtClean="0"/>
              <a:t>Large sample size / liberation from the tyranny of small N</a:t>
            </a:r>
          </a:p>
          <a:p>
            <a:pPr marL="548640" lvl="1" indent="-274320" fontAlgn="auto">
              <a:spcAft>
                <a:spcPts val="0"/>
              </a:spcAft>
              <a:buFont typeface="Wingdings 3"/>
              <a:buChar char=""/>
              <a:defRPr/>
            </a:pPr>
            <a:r>
              <a:rPr lang="en-US" dirty="0" smtClean="0"/>
              <a:t>Coverage (long tail)  &amp; Diversity </a:t>
            </a:r>
          </a:p>
          <a:p>
            <a:pPr marL="274320" indent="-274320" fontAlgn="auto">
              <a:spcAft>
                <a:spcPts val="0"/>
              </a:spcAft>
              <a:buFont typeface="Wingdings 3"/>
              <a:buNone/>
              <a:defRPr/>
            </a:pPr>
            <a:endParaRPr lang="en-US" dirty="0" smtClean="0"/>
          </a:p>
          <a:p>
            <a:pPr marL="274320" indent="-274320" fontAlgn="auto">
              <a:spcAft>
                <a:spcPts val="0"/>
              </a:spcAft>
              <a:buFont typeface="Wingdings 3"/>
              <a:buChar char=""/>
              <a:defRPr/>
            </a:pPr>
            <a:r>
              <a:rPr lang="en-US" dirty="0" smtClean="0"/>
              <a:t>Simple framework for comparative experiments </a:t>
            </a:r>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r>
              <a:rPr lang="en-US" dirty="0" smtClean="0"/>
              <a:t>Can see behaviors at a resolution / precision that was previously impossible </a:t>
            </a:r>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r>
              <a:rPr lang="en-US" dirty="0" smtClean="0">
                <a:sym typeface="Wingdings" pitchFamily="2" charset="2"/>
              </a:rPr>
              <a:t> </a:t>
            </a:r>
            <a:r>
              <a:rPr lang="en-US" b="1" dirty="0" smtClean="0">
                <a:solidFill>
                  <a:srgbClr val="FF0000"/>
                </a:solidFill>
                <a:sym typeface="Wingdings" pitchFamily="2" charset="2"/>
              </a:rPr>
              <a:t>Can inform more focused experiment design </a:t>
            </a:r>
            <a:endParaRPr lang="en-US" b="1" dirty="0" smtClean="0">
              <a:solidFill>
                <a:srgbClr val="FF0000"/>
              </a:solidFill>
            </a:endParaRPr>
          </a:p>
        </p:txBody>
      </p:sp>
      <p:sp>
        <p:nvSpPr>
          <p:cNvPr id="296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7C3C148-FDE5-4670-B6BE-40416ECCA152}" type="slidenum">
              <a:rPr lang="en-US">
                <a:solidFill>
                  <a:schemeClr val="tx2"/>
                </a:solidFill>
              </a:rPr>
              <a:pPr defTabSz="912813" fontAlgn="base">
                <a:spcBef>
                  <a:spcPct val="0"/>
                </a:spcBef>
                <a:spcAft>
                  <a:spcPct val="0"/>
                </a:spcAft>
              </a:pPr>
              <a:t>4</a:t>
            </a:fld>
            <a:endParaRPr lang="en-US">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latin typeface="Bookman Old Style" pitchFamily="18" charset="0"/>
              </a:rPr>
              <a:t>Summary: Understanding User Behavior</a:t>
            </a:r>
            <a:endParaRPr lang="en-US" dirty="0">
              <a:latin typeface="Bookman Old Style" pitchFamily="18" charset="0"/>
            </a:endParaRPr>
          </a:p>
        </p:txBody>
      </p:sp>
      <p:sp>
        <p:nvSpPr>
          <p:cNvPr id="81922" name="Content Placeholder 2"/>
          <p:cNvSpPr>
            <a:spLocks noGrp="1"/>
          </p:cNvSpPr>
          <p:nvPr>
            <p:ph sz="quarter" idx="1"/>
          </p:nvPr>
        </p:nvSpPr>
        <p:spPr/>
        <p:txBody>
          <a:bodyPr/>
          <a:lstStyle/>
          <a:p>
            <a:r>
              <a:rPr lang="en-US" smtClean="0"/>
              <a:t>Log data gives a rich picture of real world behavior</a:t>
            </a:r>
          </a:p>
          <a:p>
            <a:r>
              <a:rPr lang="en-US" smtClean="0"/>
              <a:t>There are many potential sources of log data</a:t>
            </a:r>
          </a:p>
          <a:p>
            <a:r>
              <a:rPr lang="en-US" smtClean="0"/>
              <a:t>Partition the data to view interesting slices</a:t>
            </a:r>
          </a:p>
          <a:p>
            <a:r>
              <a:rPr lang="en-US" smtClean="0"/>
              <a:t>Recognize what the data can and cannot tell you</a:t>
            </a:r>
          </a:p>
          <a:p>
            <a:r>
              <a:rPr lang="en-US" smtClean="0"/>
              <a:t>Supplement logs with complementary data</a:t>
            </a:r>
          </a:p>
        </p:txBody>
      </p:sp>
      <p:sp>
        <p:nvSpPr>
          <p:cNvPr id="819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B54DAB4-9392-45C0-B002-A0333D172F68}" type="slidenum">
              <a:rPr lang="en-US">
                <a:solidFill>
                  <a:schemeClr val="tx2"/>
                </a:solidFill>
              </a:rPr>
              <a:pPr defTabSz="912813" fontAlgn="base">
                <a:spcBef>
                  <a:spcPct val="0"/>
                </a:spcBef>
                <a:spcAft>
                  <a:spcPct val="0"/>
                </a:spcAft>
              </a:pPr>
              <a:t>40</a:t>
            </a:fld>
            <a:endParaRPr lang="en-US">
              <a:solidFill>
                <a:schemeClr val="tx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fontAlgn="auto">
              <a:spcAft>
                <a:spcPts val="0"/>
              </a:spcAft>
              <a:defRPr/>
            </a:pPr>
            <a:r>
              <a:rPr lang="en-US" dirty="0" smtClean="0"/>
              <a:t>Section 2: Design and Analysis of Experiments</a:t>
            </a:r>
            <a:endParaRPr lang="en-US" dirty="0"/>
          </a:p>
        </p:txBody>
      </p:sp>
      <p:sp>
        <p:nvSpPr>
          <p:cNvPr id="2050" name="Rectangle 2"/>
          <p:cNvSpPr>
            <a:spLocks noGrp="1" noChangeArrowheads="1"/>
          </p:cNvSpPr>
          <p:nvPr>
            <p:ph type="subTitle" idx="1"/>
          </p:nvPr>
        </p:nvSpPr>
        <p:spPr>
          <a:xfrm>
            <a:off x="1295400" y="5181600"/>
            <a:ext cx="6858000" cy="457200"/>
          </a:xfrm>
        </p:spPr>
        <p:txBody>
          <a:bodyPr lIns="0" tIns="0" rIns="0" bIns="0">
            <a:normAutofit/>
          </a:bodyPr>
          <a:lstStyle/>
          <a:p>
            <a:pPr fontAlgn="auto">
              <a:lnSpc>
                <a:spcPct val="95000"/>
              </a:lnSpc>
              <a:spcBef>
                <a:spcPct val="0"/>
              </a:spcBef>
              <a:spcAft>
                <a:spcPts val="0"/>
              </a:spcAft>
              <a:buFont typeface="Wingdings 3"/>
              <a:buNone/>
              <a:defRPr/>
            </a:pPr>
            <a:r>
              <a:rPr lang="en-US" sz="1800" dirty="0" smtClean="0">
                <a:solidFill>
                  <a:srgbClr val="000000"/>
                </a:solidFill>
              </a:rPr>
              <a:t>Robin Jeffries &amp; Diane Tang</a:t>
            </a:r>
            <a:endParaRPr lang="en-US" sz="1600" dirty="0">
              <a:solidFill>
                <a:srgbClr val="000000"/>
              </a:solidFill>
            </a:endParaRPr>
          </a:p>
        </p:txBody>
      </p:sp>
      <p:sp>
        <p:nvSpPr>
          <p:cNvPr id="829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D3AB764-7C82-4FEA-A56A-05676D980A5D}" type="slidenum">
              <a:rPr lang="en-US">
                <a:solidFill>
                  <a:schemeClr val="tx2"/>
                </a:solidFill>
              </a:rPr>
              <a:pPr defTabSz="912813" fontAlgn="base">
                <a:spcBef>
                  <a:spcPct val="0"/>
                </a:spcBef>
                <a:spcAft>
                  <a:spcPct val="0"/>
                </a:spcAft>
              </a:pPr>
              <a:t>41</a:t>
            </a:fld>
            <a:endParaRPr lang="en-US">
              <a:solidFill>
                <a:schemeClr val="tx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dirty="0" smtClean="0">
                <a:latin typeface="Bookman Old Style" pitchFamily="18" charset="0"/>
              </a:rPr>
              <a:t>What Do </a:t>
            </a:r>
            <a:r>
              <a:rPr lang="en-US" dirty="0">
                <a:latin typeface="Bookman Old Style" pitchFamily="18" charset="0"/>
              </a:rPr>
              <a:t>W</a:t>
            </a:r>
            <a:r>
              <a:rPr lang="en-US" dirty="0" smtClean="0">
                <a:latin typeface="Bookman Old Style" pitchFamily="18" charset="0"/>
              </a:rPr>
              <a:t>e </a:t>
            </a:r>
            <a:r>
              <a:rPr lang="en-US" dirty="0">
                <a:latin typeface="Bookman Old Style" pitchFamily="18" charset="0"/>
              </a:rPr>
              <a:t>M</a:t>
            </a:r>
            <a:r>
              <a:rPr lang="en-US" dirty="0" smtClean="0">
                <a:latin typeface="Bookman Old Style" pitchFamily="18" charset="0"/>
              </a:rPr>
              <a:t>ean by an Experiment?</a:t>
            </a:r>
          </a:p>
        </p:txBody>
      </p:sp>
      <p:sp>
        <p:nvSpPr>
          <p:cNvPr id="3" name="Content Placeholder 2"/>
          <p:cNvSpPr>
            <a:spLocks noGrp="1"/>
          </p:cNvSpPr>
          <p:nvPr>
            <p:ph sz="quarter" idx="1"/>
          </p:nvPr>
        </p:nvSpPr>
        <p:spPr/>
        <p:txBody>
          <a:bodyPr>
            <a:normAutofit fontScale="85000" lnSpcReduction="10000"/>
          </a:bodyPr>
          <a:lstStyle/>
          <a:p>
            <a:pPr marL="274320" indent="-274320" fontAlgn="auto">
              <a:spcAft>
                <a:spcPts val="0"/>
              </a:spcAft>
              <a:buFont typeface="Wingdings 3"/>
              <a:buChar char=""/>
              <a:defRPr/>
            </a:pPr>
            <a:r>
              <a:rPr lang="en-US" sz="3200" dirty="0" smtClean="0"/>
              <a:t>A change to the user experience, directly or indirectly</a:t>
            </a:r>
          </a:p>
          <a:p>
            <a:pPr marL="548640" lvl="1" indent="-274320" fontAlgn="auto">
              <a:spcAft>
                <a:spcPts val="0"/>
              </a:spcAft>
              <a:buFont typeface="Wingdings 3"/>
              <a:buChar char=""/>
              <a:defRPr/>
            </a:pPr>
            <a:r>
              <a:rPr lang="en-US" sz="2900" dirty="0" smtClean="0"/>
              <a:t>Have a hypothesis</a:t>
            </a:r>
          </a:p>
          <a:p>
            <a:pPr marL="548640" lvl="1" indent="-274320" fontAlgn="auto">
              <a:spcAft>
                <a:spcPts val="0"/>
              </a:spcAft>
              <a:buFont typeface="Wingdings 3"/>
              <a:buChar char=""/>
              <a:defRPr/>
            </a:pPr>
            <a:r>
              <a:rPr lang="en-US" sz="2900" dirty="0" smtClean="0"/>
              <a:t>Collect metrics to verify / nullify hypothesis</a:t>
            </a:r>
          </a:p>
          <a:p>
            <a:pPr marL="822960" lvl="2" fontAlgn="auto">
              <a:spcAft>
                <a:spcPts val="0"/>
              </a:spcAft>
              <a:buClr>
                <a:schemeClr val="bg1">
                  <a:shade val="50000"/>
                </a:schemeClr>
              </a:buClr>
              <a:buFont typeface="Wingdings 3"/>
              <a:buChar char=""/>
              <a:defRPr/>
            </a:pPr>
            <a:r>
              <a:rPr lang="en-US" sz="2600" dirty="0" smtClean="0">
                <a:solidFill>
                  <a:schemeClr val="bg1">
                    <a:lumMod val="50000"/>
                  </a:schemeClr>
                </a:solidFill>
              </a:rPr>
              <a:t>Measurability is key!</a:t>
            </a:r>
            <a:r>
              <a:rPr lang="en-US" sz="2600" dirty="0" smtClean="0"/>
              <a:t/>
            </a:r>
            <a:br>
              <a:rPr lang="en-US" sz="2600" dirty="0" smtClean="0"/>
            </a:br>
            <a:endParaRPr lang="en-US" sz="2600" dirty="0" smtClean="0"/>
          </a:p>
          <a:p>
            <a:pPr marL="274320" indent="-274320" fontAlgn="auto">
              <a:spcAft>
                <a:spcPts val="0"/>
              </a:spcAft>
              <a:buFont typeface="Wingdings 3"/>
              <a:buChar char=""/>
              <a:defRPr/>
            </a:pPr>
            <a:r>
              <a:rPr lang="en-US" sz="3200" dirty="0" smtClean="0"/>
              <a:t>Running on a live (web) app; data coming in from real users, doing their own tasks</a:t>
            </a:r>
            <a:br>
              <a:rPr lang="en-US" sz="3200" dirty="0" smtClean="0"/>
            </a:br>
            <a:endParaRPr lang="en-US" sz="3200" dirty="0" smtClean="0"/>
          </a:p>
          <a:p>
            <a:pPr marL="274320" indent="-274320" fontAlgn="auto">
              <a:spcAft>
                <a:spcPts val="0"/>
              </a:spcAft>
              <a:buFont typeface="Wingdings 3"/>
              <a:buChar char=""/>
              <a:defRPr/>
            </a:pPr>
            <a:r>
              <a:rPr lang="en-US" sz="3200" dirty="0" smtClean="0"/>
              <a:t>Multiple </a:t>
            </a:r>
            <a:r>
              <a:rPr lang="en-US" sz="3200" i="1" dirty="0" smtClean="0"/>
              <a:t>arms</a:t>
            </a:r>
            <a:r>
              <a:rPr lang="en-US" sz="3200" dirty="0" smtClean="0"/>
              <a:t>, each providing different experiences</a:t>
            </a:r>
          </a:p>
          <a:p>
            <a:pPr marL="548640" lvl="1" indent="-274320" fontAlgn="auto">
              <a:spcAft>
                <a:spcPts val="0"/>
              </a:spcAft>
              <a:buFont typeface="Wingdings 3"/>
              <a:buChar char=""/>
              <a:defRPr/>
            </a:pPr>
            <a:r>
              <a:rPr lang="en-US" sz="2900" dirty="0" smtClean="0"/>
              <a:t>At minimum, the new experience and the original </a:t>
            </a:r>
            <a:r>
              <a:rPr lang="en-US" sz="2900" i="1" dirty="0" smtClean="0"/>
              <a:t>control</a:t>
            </a:r>
          </a:p>
          <a:p>
            <a:pPr marL="548640" lvl="1" indent="-274320" fontAlgn="auto">
              <a:spcAft>
                <a:spcPts val="0"/>
              </a:spcAft>
              <a:buFont typeface="Wingdings 3"/>
              <a:buChar char=""/>
              <a:defRPr/>
            </a:pPr>
            <a:r>
              <a:rPr lang="en-US" sz="2900" dirty="0" smtClean="0"/>
              <a:t>Can be an entire space of parameters with multiple values for each parameter</a:t>
            </a:r>
          </a:p>
        </p:txBody>
      </p:sp>
      <p:sp>
        <p:nvSpPr>
          <p:cNvPr id="849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FF0333A-C9CD-469E-BB16-3867483181DC}" type="slidenum">
              <a:rPr lang="en-US">
                <a:solidFill>
                  <a:schemeClr val="tx2"/>
                </a:solidFill>
              </a:rPr>
              <a:pPr defTabSz="912813" fontAlgn="base">
                <a:spcBef>
                  <a:spcPct val="0"/>
                </a:spcBef>
                <a:spcAft>
                  <a:spcPct val="0"/>
                </a:spcAft>
              </a:pPr>
              <a:t>42</a:t>
            </a:fld>
            <a:endParaRPr lang="en-US">
              <a:solidFill>
                <a:schemeClr val="tx2"/>
              </a:solidFill>
            </a:endParaRPr>
          </a:p>
        </p:txBody>
      </p:sp>
      <p:sp>
        <p:nvSpPr>
          <p:cNvPr id="5" name="TextBox 4"/>
          <p:cNvSpPr txBox="1"/>
          <p:nvPr/>
        </p:nvSpPr>
        <p:spPr>
          <a:xfrm>
            <a:off x="8430611" y="6257495"/>
            <a:ext cx="351378" cy="369332"/>
          </a:xfrm>
          <a:prstGeom prst="rect">
            <a:avLst/>
          </a:prstGeom>
          <a:noFill/>
        </p:spPr>
        <p:txBody>
          <a:bodyPr wrap="none" rtlCol="0">
            <a:spAutoFit/>
          </a:bodyPr>
          <a:lstStyle/>
          <a:p>
            <a:r>
              <a:rPr lang="en-US" dirty="0" smtClean="0"/>
              <a:t>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dirty="0" smtClean="0">
                <a:latin typeface="Bookman Old Style" pitchFamily="18" charset="0"/>
              </a:rPr>
              <a:t>Example Changes and </a:t>
            </a:r>
            <a:r>
              <a:rPr lang="en-US" dirty="0">
                <a:latin typeface="Bookman Old Style" pitchFamily="18" charset="0"/>
              </a:rPr>
              <a:t>H</a:t>
            </a:r>
            <a:r>
              <a:rPr lang="en-US" dirty="0" smtClean="0">
                <a:latin typeface="Bookman Old Style" pitchFamily="18" charset="0"/>
              </a:rPr>
              <a:t>ypotheses</a:t>
            </a:r>
          </a:p>
        </p:txBody>
      </p:sp>
      <p:sp>
        <p:nvSpPr>
          <p:cNvPr id="87042" name="Content Placeholder 2"/>
          <p:cNvSpPr>
            <a:spLocks noGrp="1"/>
          </p:cNvSpPr>
          <p:nvPr>
            <p:ph sz="quarter" idx="1"/>
          </p:nvPr>
        </p:nvSpPr>
        <p:spPr/>
        <p:txBody>
          <a:bodyPr/>
          <a:lstStyle/>
          <a:p>
            <a:r>
              <a:rPr lang="en-US" dirty="0" smtClean="0"/>
              <a:t>Visible changes:</a:t>
            </a:r>
          </a:p>
          <a:p>
            <a:pPr lvl="1"/>
            <a:r>
              <a:rPr lang="en-US" dirty="0" smtClean="0"/>
              <a:t>Underlines: if I remove underlines, the page will be cleaner and easier to parse and users will find what they need faster</a:t>
            </a:r>
          </a:p>
          <a:p>
            <a:pPr lvl="1"/>
            <a:r>
              <a:rPr lang="en-US" dirty="0" smtClean="0"/>
              <a:t>Left </a:t>
            </a:r>
            <a:r>
              <a:rPr lang="en-US" dirty="0" err="1" smtClean="0"/>
              <a:t>Nav</a:t>
            </a:r>
            <a:r>
              <a:rPr lang="en-US" dirty="0" smtClean="0"/>
              <a:t>: by adding links to subpages, users will be able to better navigate the site</a:t>
            </a:r>
          </a:p>
          <a:p>
            <a:pPr lvl="1"/>
            <a:r>
              <a:rPr lang="en-US" dirty="0" smtClean="0"/>
              <a:t>Adding a new feature: the usage of this feature is better than what was previously shown in its place</a:t>
            </a:r>
          </a:p>
          <a:p>
            <a:r>
              <a:rPr lang="en-US" dirty="0" smtClean="0"/>
              <a:t>Less visible changes:</a:t>
            </a:r>
          </a:p>
          <a:p>
            <a:pPr lvl="1"/>
            <a:r>
              <a:rPr lang="en-US" dirty="0" smtClean="0"/>
              <a:t>Ranking: if I change the order of the (search) results, users will find what they are looking for faster (higher up on the page)</a:t>
            </a:r>
          </a:p>
        </p:txBody>
      </p:sp>
      <p:sp>
        <p:nvSpPr>
          <p:cNvPr id="870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918B533-D1E0-4E11-A37E-B7424F9F6787}" type="slidenum">
              <a:rPr lang="en-US">
                <a:solidFill>
                  <a:schemeClr val="tx2"/>
                </a:solidFill>
              </a:rPr>
              <a:pPr defTabSz="912813" fontAlgn="base">
                <a:spcBef>
                  <a:spcPct val="0"/>
                </a:spcBef>
                <a:spcAft>
                  <a:spcPct val="0"/>
                </a:spcAft>
              </a:pPr>
              <a:t>43</a:t>
            </a:fld>
            <a:endParaRPr lang="en-US">
              <a:solidFill>
                <a:schemeClr val="tx2"/>
              </a:solidFill>
            </a:endParaRPr>
          </a:p>
        </p:txBody>
      </p:sp>
      <p:sp>
        <p:nvSpPr>
          <p:cNvPr id="6" name="TextBox 5"/>
          <p:cNvSpPr txBox="1"/>
          <p:nvPr/>
        </p:nvSpPr>
        <p:spPr>
          <a:xfrm>
            <a:off x="8553016" y="6364591"/>
            <a:ext cx="351378" cy="369332"/>
          </a:xfrm>
          <a:prstGeom prst="rect">
            <a:avLst/>
          </a:prstGeom>
          <a:noFill/>
        </p:spPr>
        <p:txBody>
          <a:bodyPr wrap="none" rtlCol="0">
            <a:spAutoFit/>
          </a:bodyPr>
          <a:lstStyle/>
          <a:p>
            <a:r>
              <a:rPr lang="en-US" dirty="0" smtClean="0"/>
              <a:t>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4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04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0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dirty="0" smtClean="0">
                <a:latin typeface="Bookman Old Style" pitchFamily="18" charset="0"/>
              </a:rPr>
              <a:t>Why Do </a:t>
            </a:r>
            <a:r>
              <a:rPr lang="en-US" dirty="0">
                <a:latin typeface="Bookman Old Style" pitchFamily="18" charset="0"/>
              </a:rPr>
              <a:t>E</a:t>
            </a:r>
            <a:r>
              <a:rPr lang="en-US" dirty="0" smtClean="0">
                <a:latin typeface="Bookman Old Style" pitchFamily="18" charset="0"/>
              </a:rPr>
              <a:t>xperiments?</a:t>
            </a:r>
          </a:p>
        </p:txBody>
      </p:sp>
      <p:sp>
        <p:nvSpPr>
          <p:cNvPr id="89090" name="Content Placeholder 2"/>
          <p:cNvSpPr>
            <a:spLocks noGrp="1"/>
          </p:cNvSpPr>
          <p:nvPr>
            <p:ph sz="quarter" idx="1"/>
          </p:nvPr>
        </p:nvSpPr>
        <p:spPr/>
        <p:txBody>
          <a:bodyPr/>
          <a:lstStyle/>
          <a:p>
            <a:r>
              <a:rPr lang="en-US" sz="2800" dirty="0" smtClean="0"/>
              <a:t>To test your hypothesis</a:t>
            </a:r>
          </a:p>
          <a:p>
            <a:pPr lvl="1"/>
            <a:r>
              <a:rPr lang="en-US" sz="2800" dirty="0"/>
              <a:t>I</a:t>
            </a:r>
            <a:r>
              <a:rPr lang="en-US" sz="2800" dirty="0" smtClean="0"/>
              <a:t>n reality (or ultimately): gather data to make an informed, data-driven decision</a:t>
            </a:r>
          </a:p>
          <a:p>
            <a:r>
              <a:rPr lang="en-US" sz="2800" dirty="0" smtClean="0"/>
              <a:t>Little changes can have big impacts.  You won't know until you measure it.</a:t>
            </a:r>
          </a:p>
          <a:p>
            <a:r>
              <a:rPr lang="en-US" sz="2800" dirty="0" smtClean="0"/>
              <a:t>With big changes, who knows what will happen.  Your intuition is not always correct</a:t>
            </a:r>
          </a:p>
          <a:p>
            <a:r>
              <a:rPr lang="en-US" sz="2800" b="1" dirty="0" smtClean="0"/>
              <a:t>Law of unintended side effects:</a:t>
            </a:r>
            <a:r>
              <a:rPr lang="en-US" sz="2800" dirty="0" smtClean="0"/>
              <a:t> what you wanted to impact gets better, but something else gets worse.  You want to know that.</a:t>
            </a:r>
            <a:endParaRPr lang="en-US" sz="2800" b="1" dirty="0" smtClean="0"/>
          </a:p>
        </p:txBody>
      </p:sp>
      <p:sp>
        <p:nvSpPr>
          <p:cNvPr id="890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A57A1CC3-F3AD-4914-90F0-609CB1AB952B}" type="slidenum">
              <a:rPr lang="en-US">
                <a:solidFill>
                  <a:schemeClr val="tx2"/>
                </a:solidFill>
              </a:rPr>
              <a:pPr defTabSz="912813" fontAlgn="base">
                <a:spcBef>
                  <a:spcPct val="0"/>
                </a:spcBef>
                <a:spcAft>
                  <a:spcPct val="0"/>
                </a:spcAft>
              </a:pPr>
              <a:t>44</a:t>
            </a:fld>
            <a:endParaRPr lang="en-US">
              <a:solidFill>
                <a:schemeClr val="tx2"/>
              </a:solidFill>
            </a:endParaRPr>
          </a:p>
        </p:txBody>
      </p:sp>
      <p:sp>
        <p:nvSpPr>
          <p:cNvPr id="5" name="TextBox 4"/>
          <p:cNvSpPr txBox="1"/>
          <p:nvPr/>
        </p:nvSpPr>
        <p:spPr>
          <a:xfrm>
            <a:off x="8583617" y="6303393"/>
            <a:ext cx="351378" cy="369332"/>
          </a:xfrm>
          <a:prstGeom prst="rect">
            <a:avLst/>
          </a:prstGeom>
          <a:noFill/>
        </p:spPr>
        <p:txBody>
          <a:bodyPr wrap="none" rtlCol="0">
            <a:spAutoFit/>
          </a:bodyPr>
          <a:lstStyle/>
          <a:p>
            <a:r>
              <a:rPr lang="en-US" dirty="0" smtClean="0"/>
              <a:t>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09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909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909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90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dirty="0" smtClean="0">
                <a:latin typeface="Bookman Old Style" pitchFamily="18" charset="0"/>
              </a:rPr>
              <a:t>What Can </a:t>
            </a:r>
            <a:r>
              <a:rPr lang="en-US" dirty="0">
                <a:latin typeface="Bookman Old Style" pitchFamily="18" charset="0"/>
              </a:rPr>
              <a:t>W</a:t>
            </a:r>
            <a:r>
              <a:rPr lang="en-US" dirty="0" smtClean="0">
                <a:latin typeface="Bookman Old Style" pitchFamily="18" charset="0"/>
              </a:rPr>
              <a:t>e </a:t>
            </a:r>
            <a:r>
              <a:rPr lang="en-US" dirty="0">
                <a:latin typeface="Bookman Old Style" pitchFamily="18" charset="0"/>
              </a:rPr>
              <a:t>L</a:t>
            </a:r>
            <a:r>
              <a:rPr lang="en-US" dirty="0" smtClean="0">
                <a:latin typeface="Bookman Old Style" pitchFamily="18" charset="0"/>
              </a:rPr>
              <a:t>earn from Experiments?</a:t>
            </a:r>
          </a:p>
        </p:txBody>
      </p:sp>
      <p:sp>
        <p:nvSpPr>
          <p:cNvPr id="91138" name="Content Placeholder 2"/>
          <p:cNvSpPr>
            <a:spLocks noGrp="1"/>
          </p:cNvSpPr>
          <p:nvPr>
            <p:ph sz="quarter" idx="1"/>
          </p:nvPr>
        </p:nvSpPr>
        <p:spPr/>
        <p:txBody>
          <a:bodyPr/>
          <a:lstStyle/>
          <a:p>
            <a:r>
              <a:rPr lang="en-US" sz="3000" dirty="0"/>
              <a:t>H</a:t>
            </a:r>
            <a:r>
              <a:rPr lang="en-US" sz="3000" dirty="0" smtClean="0"/>
              <a:t>ow (standard) metrics change</a:t>
            </a:r>
          </a:p>
          <a:p>
            <a:r>
              <a:rPr lang="en-US" sz="3000" dirty="0" smtClean="0"/>
              <a:t>Whether/How often users interact with a new feature</a:t>
            </a:r>
          </a:p>
          <a:p>
            <a:r>
              <a:rPr lang="en-US" sz="3000" dirty="0"/>
              <a:t>H</a:t>
            </a:r>
            <a:r>
              <a:rPr lang="en-US" sz="3000" dirty="0" smtClean="0"/>
              <a:t>ow users interact with a new feature</a:t>
            </a:r>
          </a:p>
          <a:p>
            <a:r>
              <a:rPr lang="en-US" sz="3000" dirty="0" smtClean="0"/>
              <a:t>Whether behavior changes over time.  (learning/ habituation)</a:t>
            </a:r>
          </a:p>
          <a:p>
            <a:pPr lvl="1"/>
            <a:r>
              <a:rPr lang="en-US" sz="2800" dirty="0" smtClean="0"/>
              <a:t>But, remember, you are following a cookie, not a person</a:t>
            </a:r>
          </a:p>
          <a:p>
            <a:endParaRPr lang="en-US" dirty="0" smtClean="0"/>
          </a:p>
          <a:p>
            <a:endParaRPr lang="en-US" dirty="0" smtClean="0"/>
          </a:p>
          <a:p>
            <a:pPr>
              <a:buFont typeface="Wingdings 3" pitchFamily="18" charset="2"/>
              <a:buNone/>
            </a:pPr>
            <a:endParaRPr lang="en-US" dirty="0" smtClean="0"/>
          </a:p>
        </p:txBody>
      </p:sp>
      <p:sp>
        <p:nvSpPr>
          <p:cNvPr id="911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76E64176-44F3-46D2-BE81-AF6C9707EE2B}" type="slidenum">
              <a:rPr lang="en-US">
                <a:solidFill>
                  <a:schemeClr val="tx2"/>
                </a:solidFill>
              </a:rPr>
              <a:pPr defTabSz="912813" fontAlgn="base">
                <a:spcBef>
                  <a:spcPct val="0"/>
                </a:spcBef>
                <a:spcAft>
                  <a:spcPct val="0"/>
                </a:spcAft>
              </a:pPr>
              <a:t>45</a:t>
            </a:fld>
            <a:endParaRPr lang="en-US">
              <a:solidFill>
                <a:schemeClr val="tx2"/>
              </a:solidFill>
            </a:endParaRPr>
          </a:p>
        </p:txBody>
      </p:sp>
      <p:sp>
        <p:nvSpPr>
          <p:cNvPr id="5" name="TextBox 4"/>
          <p:cNvSpPr txBox="1"/>
          <p:nvPr/>
        </p:nvSpPr>
        <p:spPr>
          <a:xfrm>
            <a:off x="8660120" y="6288094"/>
            <a:ext cx="351378" cy="369332"/>
          </a:xfrm>
          <a:prstGeom prst="rect">
            <a:avLst/>
          </a:prstGeom>
          <a:noFill/>
        </p:spPr>
        <p:txBody>
          <a:bodyPr wrap="none" rtlCol="0">
            <a:spAutoFit/>
          </a:bodyPr>
          <a:lstStyle/>
          <a:p>
            <a:r>
              <a:rPr lang="en-US" dirty="0" smtClean="0"/>
              <a:t>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3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11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199" y="152400"/>
            <a:ext cx="8329961" cy="990600"/>
          </a:xfrm>
        </p:spPr>
        <p:txBody>
          <a:bodyPr/>
          <a:lstStyle/>
          <a:p>
            <a:r>
              <a:rPr lang="en-US" dirty="0" smtClean="0">
                <a:latin typeface="Bookman Old Style" pitchFamily="18" charset="0"/>
              </a:rPr>
              <a:t>What Can’t </a:t>
            </a:r>
            <a:r>
              <a:rPr lang="en-US" dirty="0">
                <a:latin typeface="Bookman Old Style" pitchFamily="18" charset="0"/>
              </a:rPr>
              <a:t>W</a:t>
            </a:r>
            <a:r>
              <a:rPr lang="en-US" dirty="0" smtClean="0">
                <a:latin typeface="Bookman Old Style" pitchFamily="18" charset="0"/>
              </a:rPr>
              <a:t>e Learn from Experiments?</a:t>
            </a:r>
          </a:p>
        </p:txBody>
      </p:sp>
      <p:sp>
        <p:nvSpPr>
          <p:cNvPr id="3" name="Content Placeholder 2"/>
          <p:cNvSpPr>
            <a:spLocks noGrp="1"/>
          </p:cNvSpPr>
          <p:nvPr>
            <p:ph sz="quarter" idx="1"/>
          </p:nvPr>
        </p:nvSpPr>
        <p:spPr/>
        <p:txBody>
          <a:bodyPr>
            <a:noAutofit/>
          </a:bodyPr>
          <a:lstStyle/>
          <a:p>
            <a:pPr marL="274320" indent="-274320" fontAlgn="auto">
              <a:spcAft>
                <a:spcPts val="0"/>
              </a:spcAft>
              <a:buFont typeface="Wingdings 3"/>
              <a:buChar char=""/>
              <a:defRPr/>
            </a:pPr>
            <a:r>
              <a:rPr lang="en-US" sz="2000" dirty="0" smtClean="0"/>
              <a:t>WHY: figuring out why people do things</a:t>
            </a:r>
          </a:p>
          <a:p>
            <a:pPr marL="548640" lvl="1" indent="-274320" fontAlgn="auto">
              <a:spcAft>
                <a:spcPts val="0"/>
              </a:spcAft>
              <a:buFont typeface="Wingdings 3"/>
              <a:buChar char=""/>
              <a:defRPr/>
            </a:pPr>
            <a:r>
              <a:rPr lang="en-US" sz="1800" dirty="0" smtClean="0"/>
              <a:t>Need more direct user input</a:t>
            </a:r>
          </a:p>
          <a:p>
            <a:pPr marL="274320" indent="-274320" fontAlgn="auto">
              <a:spcAft>
                <a:spcPts val="0"/>
              </a:spcAft>
              <a:buFont typeface="Wingdings 3"/>
              <a:buChar char=""/>
              <a:defRPr/>
            </a:pPr>
            <a:r>
              <a:rPr lang="en-US" sz="2000" dirty="0" smtClean="0"/>
              <a:t>Tracking a user over time</a:t>
            </a:r>
          </a:p>
          <a:p>
            <a:pPr marL="548640" lvl="1" indent="-274320" fontAlgn="auto">
              <a:spcAft>
                <a:spcPts val="0"/>
              </a:spcAft>
              <a:buFont typeface="Wingdings 3"/>
              <a:buChar char=""/>
              <a:defRPr/>
            </a:pPr>
            <a:r>
              <a:rPr lang="en-US" sz="1800" dirty="0" smtClean="0"/>
              <a:t>Without special tracking software: only have a cookie</a:t>
            </a:r>
          </a:p>
          <a:p>
            <a:pPr marL="548640" lvl="1" indent="-274320" fontAlgn="auto">
              <a:spcAft>
                <a:spcPts val="0"/>
              </a:spcAft>
              <a:buFont typeface="Wingdings 3"/>
              <a:buChar char=""/>
              <a:defRPr/>
            </a:pPr>
            <a:r>
              <a:rPr lang="en-US" sz="1800" dirty="0" smtClean="0"/>
              <a:t>Cookie != user</a:t>
            </a:r>
          </a:p>
          <a:p>
            <a:pPr marL="274320" indent="-274320" fontAlgn="auto">
              <a:spcAft>
                <a:spcPts val="0"/>
              </a:spcAft>
              <a:buFont typeface="Wingdings 3"/>
              <a:buChar char=""/>
              <a:defRPr/>
            </a:pPr>
            <a:r>
              <a:rPr lang="en-US" sz="2000" dirty="0" smtClean="0"/>
              <a:t>Measuring satisfaction / feelings directly</a:t>
            </a:r>
          </a:p>
          <a:p>
            <a:pPr marL="548640" lvl="1" indent="-274320" fontAlgn="auto">
              <a:spcAft>
                <a:spcPts val="0"/>
              </a:spcAft>
              <a:buFont typeface="Wingdings 3"/>
              <a:buChar char=""/>
              <a:defRPr/>
            </a:pPr>
            <a:r>
              <a:rPr lang="en-US" sz="1800" dirty="0" smtClean="0"/>
              <a:t>Only indirect measures (e.g., how often users return)</a:t>
            </a:r>
          </a:p>
          <a:p>
            <a:pPr marL="274320" indent="-274320" fontAlgn="auto">
              <a:spcAft>
                <a:spcPts val="0"/>
              </a:spcAft>
              <a:buFont typeface="Wingdings 3"/>
              <a:buChar char=""/>
              <a:defRPr/>
            </a:pPr>
            <a:r>
              <a:rPr lang="en-US" sz="2000" dirty="0" smtClean="0"/>
              <a:t>Did users even notice the change?</a:t>
            </a:r>
          </a:p>
          <a:p>
            <a:pPr marL="274320" indent="-274320" fontAlgn="auto">
              <a:spcAft>
                <a:spcPts val="0"/>
              </a:spcAft>
              <a:buFont typeface="Wingdings 3"/>
              <a:buChar char=""/>
              <a:defRPr/>
            </a:pPr>
            <a:r>
              <a:rPr lang="en-US" sz="2000" dirty="0" smtClean="0"/>
              <a:t>Did users tell their friends about feature x?</a:t>
            </a:r>
          </a:p>
          <a:p>
            <a:pPr marL="274320" indent="-274320" fontAlgn="auto">
              <a:spcAft>
                <a:spcPts val="0"/>
              </a:spcAft>
              <a:buFont typeface="Wingdings 3"/>
              <a:buChar char=""/>
              <a:defRPr/>
            </a:pPr>
            <a:r>
              <a:rPr lang="en-US" sz="2000" dirty="0" smtClean="0"/>
              <a:t>Did users get a bad impression of the product?</a:t>
            </a:r>
          </a:p>
          <a:p>
            <a:pPr marL="274320" indent="-274320" fontAlgn="auto">
              <a:spcAft>
                <a:spcPts val="0"/>
              </a:spcAft>
              <a:buFont typeface="Wingdings 3"/>
              <a:buChar char=""/>
              <a:defRPr/>
            </a:pPr>
            <a:r>
              <a:rPr lang="en-US" sz="2000" dirty="0" smtClean="0"/>
              <a:t>Did the users find the product enjoyable to use?</a:t>
            </a:r>
          </a:p>
          <a:p>
            <a:pPr marL="274320" indent="-274320" fontAlgn="auto">
              <a:spcAft>
                <a:spcPts val="0"/>
              </a:spcAft>
              <a:buFont typeface="Wingdings 3"/>
              <a:buChar char=""/>
              <a:defRPr/>
            </a:pPr>
            <a:r>
              <a:rPr lang="en-US" sz="2000" dirty="0" smtClean="0"/>
              <a:t>Is the product lacking an important feature?</a:t>
            </a:r>
          </a:p>
          <a:p>
            <a:pPr marL="274320" indent="-274320" fontAlgn="auto">
              <a:spcAft>
                <a:spcPts val="0"/>
              </a:spcAft>
              <a:buFont typeface="Wingdings 3"/>
              <a:buChar char=""/>
              <a:defRPr/>
            </a:pPr>
            <a:r>
              <a:rPr lang="en-US" sz="2000" dirty="0" smtClean="0"/>
              <a:t>Would something we didn't test have done better than what we did test?</a:t>
            </a:r>
          </a:p>
          <a:p>
            <a:pPr marL="274320" indent="-274320" fontAlgn="auto">
              <a:spcAft>
                <a:spcPts val="0"/>
              </a:spcAft>
              <a:buFont typeface="Wingdings 3"/>
              <a:buChar char=""/>
              <a:defRPr/>
            </a:pPr>
            <a:r>
              <a:rPr lang="en-US" sz="2000" dirty="0" smtClean="0"/>
              <a:t>Is the user confused and why?</a:t>
            </a:r>
          </a:p>
        </p:txBody>
      </p:sp>
      <p:sp>
        <p:nvSpPr>
          <p:cNvPr id="931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2AE43C34-4012-456F-BC7A-E69D7BA3D168}" type="slidenum">
              <a:rPr lang="en-US">
                <a:solidFill>
                  <a:schemeClr val="tx2"/>
                </a:solidFill>
              </a:rPr>
              <a:pPr defTabSz="912813" fontAlgn="base">
                <a:spcBef>
                  <a:spcPct val="0"/>
                </a:spcBef>
                <a:spcAft>
                  <a:spcPct val="0"/>
                </a:spcAft>
              </a:pPr>
              <a:t>46</a:t>
            </a:fld>
            <a:endParaRPr lang="en-US">
              <a:solidFill>
                <a:schemeClr val="tx2"/>
              </a:solidFill>
            </a:endParaRPr>
          </a:p>
        </p:txBody>
      </p:sp>
      <p:sp>
        <p:nvSpPr>
          <p:cNvPr id="5" name="TextBox 4"/>
          <p:cNvSpPr txBox="1"/>
          <p:nvPr/>
        </p:nvSpPr>
        <p:spPr>
          <a:xfrm>
            <a:off x="8660120" y="6303393"/>
            <a:ext cx="351378" cy="369332"/>
          </a:xfrm>
          <a:prstGeom prst="rect">
            <a:avLst/>
          </a:prstGeom>
          <a:noFill/>
        </p:spPr>
        <p:txBody>
          <a:bodyPr wrap="none" rtlCol="0">
            <a:spAutoFit/>
          </a:bodyPr>
          <a:lstStyle/>
          <a:p>
            <a:r>
              <a:rPr lang="en-US" dirty="0" smtClean="0"/>
              <a:t>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dirty="0" smtClean="0">
                <a:latin typeface="Bookman Old Style" pitchFamily="18" charset="0"/>
              </a:rPr>
              <a:t>Section Outline</a:t>
            </a:r>
          </a:p>
        </p:txBody>
      </p:sp>
      <p:sp>
        <p:nvSpPr>
          <p:cNvPr id="95234" name="Content Placeholder 2"/>
          <p:cNvSpPr>
            <a:spLocks noGrp="1"/>
          </p:cNvSpPr>
          <p:nvPr>
            <p:ph sz="quarter" idx="1"/>
          </p:nvPr>
        </p:nvSpPr>
        <p:spPr/>
        <p:txBody>
          <a:bodyPr/>
          <a:lstStyle/>
          <a:p>
            <a:r>
              <a:rPr lang="en-US" sz="2800" dirty="0" smtClean="0"/>
              <a:t>Background</a:t>
            </a:r>
          </a:p>
          <a:p>
            <a:r>
              <a:rPr lang="en-US" sz="2800" dirty="0" smtClean="0"/>
              <a:t>Experiment design: </a:t>
            </a:r>
          </a:p>
          <a:p>
            <a:pPr lvl="1"/>
            <a:r>
              <a:rPr lang="en-US" sz="2800" dirty="0"/>
              <a:t>W</a:t>
            </a:r>
            <a:r>
              <a:rPr lang="en-US" sz="2800" dirty="0" smtClean="0"/>
              <a:t>hat am I testing &amp; what am I measuring?</a:t>
            </a:r>
          </a:p>
          <a:p>
            <a:r>
              <a:rPr lang="en-US" sz="2800" dirty="0" smtClean="0"/>
              <a:t>Experiment sizing: </a:t>
            </a:r>
          </a:p>
          <a:p>
            <a:pPr lvl="1"/>
            <a:r>
              <a:rPr lang="en-US" sz="2800" dirty="0"/>
              <a:t>H</a:t>
            </a:r>
            <a:r>
              <a:rPr lang="en-US" sz="2800" dirty="0" smtClean="0"/>
              <a:t>ow many observations do I need?</a:t>
            </a:r>
          </a:p>
          <a:p>
            <a:r>
              <a:rPr lang="en-US" sz="2800" dirty="0" smtClean="0"/>
              <a:t>Running experiments: </a:t>
            </a:r>
          </a:p>
          <a:p>
            <a:pPr lvl="1"/>
            <a:r>
              <a:rPr lang="en-US" sz="2800" dirty="0"/>
              <a:t>W</a:t>
            </a:r>
            <a:r>
              <a:rPr lang="en-US" sz="2800" dirty="0" smtClean="0"/>
              <a:t>hat do I need to do?</a:t>
            </a:r>
          </a:p>
          <a:p>
            <a:r>
              <a:rPr lang="en-US" sz="2800" dirty="0" smtClean="0"/>
              <a:t>Analyzing experiments: </a:t>
            </a:r>
          </a:p>
          <a:p>
            <a:pPr lvl="1"/>
            <a:r>
              <a:rPr lang="en-US" sz="2800" dirty="0" smtClean="0"/>
              <a:t>I’ve got numbers, what do they mean?</a:t>
            </a:r>
          </a:p>
        </p:txBody>
      </p:sp>
      <p:sp>
        <p:nvSpPr>
          <p:cNvPr id="952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998085A-5F83-4B56-A263-154BC7E4A3B1}" type="slidenum">
              <a:rPr lang="en-US">
                <a:solidFill>
                  <a:schemeClr val="tx2"/>
                </a:solidFill>
              </a:rPr>
              <a:pPr defTabSz="912813" fontAlgn="base">
                <a:spcBef>
                  <a:spcPct val="0"/>
                </a:spcBef>
                <a:spcAft>
                  <a:spcPct val="0"/>
                </a:spcAft>
              </a:pPr>
              <a:t>47</a:t>
            </a:fld>
            <a:endParaRPr lang="en-US">
              <a:solidFill>
                <a:schemeClr val="tx2"/>
              </a:solidFill>
            </a:endParaRPr>
          </a:p>
        </p:txBody>
      </p:sp>
      <p:sp>
        <p:nvSpPr>
          <p:cNvPr id="5" name="TextBox 4"/>
          <p:cNvSpPr txBox="1"/>
          <p:nvPr/>
        </p:nvSpPr>
        <p:spPr>
          <a:xfrm>
            <a:off x="8675420" y="6257495"/>
            <a:ext cx="351366" cy="369332"/>
          </a:xfrm>
          <a:prstGeom prst="rect">
            <a:avLst/>
          </a:prstGeom>
          <a:noFill/>
        </p:spPr>
        <p:txBody>
          <a:bodyPr wrap="none" rtlCol="0">
            <a:spAutoFit/>
          </a:bodyPr>
          <a:lstStyle/>
          <a:p>
            <a:r>
              <a:rPr lang="en-US" dirty="0" smtClean="0"/>
              <a:t>D</a:t>
            </a: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dirty="0" smtClean="0">
                <a:latin typeface="Bookman Old Style" pitchFamily="18" charset="0"/>
              </a:rPr>
              <a:t>Basic Experiment </a:t>
            </a:r>
            <a:r>
              <a:rPr lang="en-US" dirty="0">
                <a:latin typeface="Bookman Old Style" pitchFamily="18" charset="0"/>
              </a:rPr>
              <a:t>D</a:t>
            </a:r>
            <a:r>
              <a:rPr lang="en-US" dirty="0" smtClean="0">
                <a:latin typeface="Bookman Old Style" pitchFamily="18" charset="0"/>
              </a:rPr>
              <a:t>efinitions</a:t>
            </a:r>
          </a:p>
        </p:txBody>
      </p:sp>
      <p:sp>
        <p:nvSpPr>
          <p:cNvPr id="3" name="Content Placeholder 2"/>
          <p:cNvSpPr>
            <a:spLocks noGrp="1"/>
          </p:cNvSpPr>
          <p:nvPr>
            <p:ph sz="quarter" idx="1"/>
          </p:nvPr>
        </p:nvSpPr>
        <p:spPr/>
        <p:txBody>
          <a:bodyPr>
            <a:normAutofit fontScale="25000" lnSpcReduction="20000"/>
          </a:bodyPr>
          <a:lstStyle/>
          <a:p>
            <a:pPr marL="274320" indent="-274320" fontAlgn="auto">
              <a:spcAft>
                <a:spcPts val="0"/>
              </a:spcAft>
              <a:buFont typeface="Wingdings 3"/>
              <a:buChar char=""/>
              <a:defRPr/>
            </a:pPr>
            <a:r>
              <a:rPr lang="en-US" sz="9600" dirty="0" smtClean="0"/>
              <a:t>Incoming request R has:</a:t>
            </a:r>
          </a:p>
          <a:p>
            <a:pPr marL="548640" lvl="1" indent="-274320" fontAlgn="auto">
              <a:spcAft>
                <a:spcPts val="0"/>
              </a:spcAft>
              <a:buFont typeface="Wingdings 3"/>
              <a:buChar char=""/>
              <a:defRPr/>
            </a:pPr>
            <a:r>
              <a:rPr lang="en-US" sz="9300" dirty="0" smtClean="0"/>
              <a:t>Cookie C</a:t>
            </a:r>
          </a:p>
          <a:p>
            <a:pPr marL="548640" lvl="1" indent="-274320" fontAlgn="auto">
              <a:spcAft>
                <a:spcPts val="0"/>
              </a:spcAft>
              <a:buFont typeface="Wingdings 3"/>
              <a:buChar char=""/>
              <a:defRPr/>
            </a:pPr>
            <a:r>
              <a:rPr lang="en-US" sz="9300" dirty="0" smtClean="0"/>
              <a:t>Attributes A:</a:t>
            </a:r>
          </a:p>
          <a:p>
            <a:pPr marL="822960" lvl="2" fontAlgn="auto">
              <a:spcAft>
                <a:spcPts val="0"/>
              </a:spcAft>
              <a:buClr>
                <a:schemeClr val="bg1">
                  <a:shade val="50000"/>
                </a:schemeClr>
              </a:buClr>
              <a:buFont typeface="Wingdings 3"/>
              <a:buChar char=""/>
              <a:defRPr/>
            </a:pPr>
            <a:r>
              <a:rPr lang="en-US" sz="9000" dirty="0" smtClean="0">
                <a:solidFill>
                  <a:schemeClr val="bg1">
                    <a:lumMod val="50000"/>
                  </a:schemeClr>
                </a:solidFill>
              </a:rPr>
              <a:t>Language, country, browser, etc.	</a:t>
            </a:r>
            <a:endParaRPr lang="en-US" sz="9000" dirty="0">
              <a:solidFill>
                <a:schemeClr val="bg1">
                  <a:lumMod val="50000"/>
                </a:schemeClr>
              </a:solidFill>
            </a:endParaRPr>
          </a:p>
          <a:p>
            <a:pPr marL="273685" fontAlgn="auto">
              <a:spcAft>
                <a:spcPts val="0"/>
              </a:spcAft>
              <a:buClr>
                <a:schemeClr val="bg1">
                  <a:shade val="50000"/>
                </a:schemeClr>
              </a:buClr>
              <a:buFont typeface="Wingdings 3"/>
              <a:buChar char=""/>
              <a:defRPr/>
            </a:pPr>
            <a:r>
              <a:rPr lang="en-US" sz="10200" dirty="0" smtClean="0"/>
              <a:t>Experiment:</a:t>
            </a:r>
          </a:p>
          <a:p>
            <a:pPr marL="548640" lvl="1" indent="-274320" fontAlgn="auto">
              <a:spcAft>
                <a:spcPts val="0"/>
              </a:spcAft>
              <a:buFont typeface="Wingdings 3"/>
              <a:buChar char=""/>
              <a:defRPr/>
            </a:pPr>
            <a:r>
              <a:rPr lang="en-US" sz="9300" dirty="0" smtClean="0"/>
              <a:t>Diversion: is a request in the experiment?</a:t>
            </a:r>
          </a:p>
          <a:p>
            <a:pPr marL="822960" lvl="2" fontAlgn="auto">
              <a:spcAft>
                <a:spcPts val="0"/>
              </a:spcAft>
              <a:buClr>
                <a:schemeClr val="bg1">
                  <a:shade val="50000"/>
                </a:schemeClr>
              </a:buClr>
              <a:buFont typeface="Wingdings 3"/>
              <a:buChar char=""/>
              <a:defRPr/>
            </a:pPr>
            <a:r>
              <a:rPr lang="en-US" sz="9000" dirty="0" smtClean="0">
                <a:solidFill>
                  <a:schemeClr val="bg1">
                    <a:lumMod val="50000"/>
                  </a:schemeClr>
                </a:solidFill>
              </a:rPr>
              <a:t>Unit of diversion: cookie vs. request</a:t>
            </a:r>
          </a:p>
          <a:p>
            <a:pPr marL="822960" lvl="2" fontAlgn="auto">
              <a:spcAft>
                <a:spcPts val="0"/>
              </a:spcAft>
              <a:buClr>
                <a:schemeClr val="bg1">
                  <a:shade val="50000"/>
                </a:schemeClr>
              </a:buClr>
              <a:buFont typeface="Wingdings 3"/>
              <a:buChar char=""/>
              <a:defRPr/>
            </a:pPr>
            <a:r>
              <a:rPr lang="en-US" sz="9000" dirty="0" smtClean="0">
                <a:solidFill>
                  <a:schemeClr val="bg1">
                    <a:lumMod val="50000"/>
                  </a:schemeClr>
                </a:solidFill>
              </a:rPr>
              <a:t>May also depend on attributes</a:t>
            </a:r>
          </a:p>
          <a:p>
            <a:pPr marL="548640" lvl="1" indent="-274320" fontAlgn="auto">
              <a:spcAft>
                <a:spcPts val="0"/>
              </a:spcAft>
              <a:buFont typeface="Wingdings 3"/>
              <a:buChar char=""/>
              <a:defRPr/>
            </a:pPr>
            <a:r>
              <a:rPr lang="en-US" sz="9300" dirty="0" smtClean="0"/>
              <a:t>Triggering: which subset of diverted requests does an experiment actually change (impact)?</a:t>
            </a:r>
          </a:p>
          <a:p>
            <a:pPr marL="822960" lvl="2" fontAlgn="auto">
              <a:spcAft>
                <a:spcPts val="0"/>
              </a:spcAft>
              <a:buClr>
                <a:schemeClr val="bg1">
                  <a:shade val="50000"/>
                </a:schemeClr>
              </a:buClr>
              <a:buFont typeface="Wingdings 3"/>
              <a:buChar char=""/>
              <a:defRPr/>
            </a:pPr>
            <a:r>
              <a:rPr lang="en-US" sz="9000" dirty="0">
                <a:solidFill>
                  <a:schemeClr val="bg1">
                    <a:lumMod val="50000"/>
                  </a:schemeClr>
                </a:solidFill>
              </a:rPr>
              <a:t>E</a:t>
            </a:r>
            <a:r>
              <a:rPr lang="en-US" sz="9000" dirty="0" smtClean="0">
                <a:solidFill>
                  <a:schemeClr val="bg1">
                    <a:lumMod val="50000"/>
                  </a:schemeClr>
                </a:solidFill>
              </a:rPr>
              <a:t>.g., weather </a:t>
            </a:r>
            <a:r>
              <a:rPr lang="en-US" sz="9000" dirty="0" err="1" smtClean="0">
                <a:solidFill>
                  <a:schemeClr val="bg1">
                    <a:lumMod val="50000"/>
                  </a:schemeClr>
                </a:solidFill>
              </a:rPr>
              <a:t>onebox</a:t>
            </a:r>
            <a:r>
              <a:rPr lang="en-US" sz="9000" dirty="0" smtClean="0">
                <a:solidFill>
                  <a:schemeClr val="bg1">
                    <a:lumMod val="50000"/>
                  </a:schemeClr>
                </a:solidFill>
              </a:rPr>
              <a:t> vs. page chrome</a:t>
            </a:r>
          </a:p>
          <a:p>
            <a:pPr marL="822960" lvl="2" fontAlgn="auto">
              <a:spcAft>
                <a:spcPts val="0"/>
              </a:spcAft>
              <a:buClr>
                <a:schemeClr val="bg1">
                  <a:shade val="50000"/>
                </a:schemeClr>
              </a:buClr>
              <a:buFont typeface="Wingdings 3"/>
              <a:buChar char=""/>
              <a:defRPr/>
            </a:pPr>
            <a:r>
              <a:rPr lang="en-US" sz="9000" dirty="0" smtClean="0">
                <a:solidFill>
                  <a:schemeClr val="bg1">
                    <a:lumMod val="50000"/>
                  </a:schemeClr>
                </a:solidFill>
              </a:rPr>
              <a:t>Page chrome: triggering == diversion</a:t>
            </a:r>
          </a:p>
          <a:p>
            <a:pPr marL="822960" lvl="2" fontAlgn="auto">
              <a:spcAft>
                <a:spcPts val="0"/>
              </a:spcAft>
              <a:buClr>
                <a:schemeClr val="bg1">
                  <a:shade val="50000"/>
                </a:schemeClr>
              </a:buClr>
              <a:buFont typeface="Wingdings 3"/>
              <a:buChar char=""/>
              <a:defRPr/>
            </a:pPr>
            <a:r>
              <a:rPr lang="en-US" sz="9000" dirty="0">
                <a:solidFill>
                  <a:schemeClr val="bg1">
                    <a:lumMod val="50000"/>
                  </a:schemeClr>
                </a:solidFill>
              </a:rPr>
              <a:t>W</a:t>
            </a:r>
            <a:r>
              <a:rPr lang="en-US" sz="9000" dirty="0" smtClean="0">
                <a:solidFill>
                  <a:schemeClr val="bg1">
                    <a:lumMod val="50000"/>
                  </a:schemeClr>
                </a:solidFill>
              </a:rPr>
              <a:t>eather </a:t>
            </a:r>
            <a:r>
              <a:rPr lang="en-US" sz="9000" dirty="0" err="1" smtClean="0">
                <a:solidFill>
                  <a:schemeClr val="bg1">
                    <a:lumMod val="50000"/>
                  </a:schemeClr>
                </a:solidFill>
              </a:rPr>
              <a:t>onebox</a:t>
            </a:r>
            <a:r>
              <a:rPr lang="en-US" sz="9000" dirty="0" smtClean="0">
                <a:solidFill>
                  <a:schemeClr val="bg1">
                    <a:lumMod val="50000"/>
                  </a:schemeClr>
                </a:solidFill>
              </a:rPr>
              <a:t>: triggering &lt;&lt; diversion</a:t>
            </a:r>
          </a:p>
          <a:p>
            <a:pPr marL="548640" lvl="1" indent="-274320" fontAlgn="auto">
              <a:spcAft>
                <a:spcPts val="0"/>
              </a:spcAft>
              <a:buFont typeface="Wingdings 3"/>
              <a:buChar char=""/>
              <a:defRPr/>
            </a:pPr>
            <a:r>
              <a:rPr lang="en-US" sz="9300" dirty="0" smtClean="0"/>
              <a:t>On triggered requests, experiment changes what is served to the user</a:t>
            </a:r>
          </a:p>
          <a:p>
            <a:pPr marL="822960" lvl="2" fontAlgn="auto">
              <a:spcAft>
                <a:spcPts val="0"/>
              </a:spcAft>
              <a:buClr>
                <a:schemeClr val="bg1">
                  <a:shade val="50000"/>
                </a:schemeClr>
              </a:buClr>
              <a:buFont typeface="Wingdings 3"/>
              <a:buNone/>
              <a:defRPr/>
            </a:pPr>
            <a:endParaRPr lang="en-US" sz="9000" dirty="0" smtClean="0"/>
          </a:p>
          <a:p>
            <a:pPr marL="548640" lvl="1" indent="-274320" fontAlgn="auto">
              <a:spcAft>
                <a:spcPts val="0"/>
              </a:spcAft>
              <a:buFont typeface="Wingdings 3"/>
              <a:buChar char=""/>
              <a:defRPr/>
            </a:pPr>
            <a:endParaRPr lang="en-US" sz="9300" dirty="0" smtClean="0"/>
          </a:p>
        </p:txBody>
      </p:sp>
      <p:sp>
        <p:nvSpPr>
          <p:cNvPr id="972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99A8D78-3810-43B5-8C40-B01906E54F5D}" type="slidenum">
              <a:rPr lang="en-US">
                <a:solidFill>
                  <a:schemeClr val="tx2"/>
                </a:solidFill>
              </a:rPr>
              <a:pPr defTabSz="912813" fontAlgn="base">
                <a:spcBef>
                  <a:spcPct val="0"/>
                </a:spcBef>
                <a:spcAft>
                  <a:spcPct val="0"/>
                </a:spcAft>
              </a:pPr>
              <a:t>48</a:t>
            </a:fld>
            <a:endParaRPr lang="en-US">
              <a:solidFill>
                <a:schemeClr val="tx2"/>
              </a:solidFill>
            </a:endParaRPr>
          </a:p>
        </p:txBody>
      </p:sp>
      <p:sp>
        <p:nvSpPr>
          <p:cNvPr id="5" name="TextBox 4"/>
          <p:cNvSpPr txBox="1"/>
          <p:nvPr/>
        </p:nvSpPr>
        <p:spPr>
          <a:xfrm>
            <a:off x="8629519" y="6303393"/>
            <a:ext cx="351366" cy="369332"/>
          </a:xfrm>
          <a:prstGeom prst="rect">
            <a:avLst/>
          </a:prstGeom>
          <a:noFill/>
        </p:spPr>
        <p:txBody>
          <a:bodyPr wrap="none" rtlCol="0">
            <a:spAutoFit/>
          </a:bodyPr>
          <a:lstStyle/>
          <a:p>
            <a:r>
              <a:rPr lang="en-US" dirty="0" smtClean="0"/>
              <a:t>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307659" cy="990600"/>
          </a:xfrm>
        </p:spPr>
        <p:txBody>
          <a:bodyPr>
            <a:normAutofit fontScale="90000"/>
          </a:bodyPr>
          <a:lstStyle/>
          <a:p>
            <a:pPr fontAlgn="auto">
              <a:spcAft>
                <a:spcPts val="0"/>
              </a:spcAft>
              <a:defRPr/>
            </a:pPr>
            <a:r>
              <a:rPr lang="en-US" dirty="0" smtClean="0">
                <a:latin typeface="Bookman Old Style" pitchFamily="18" charset="0"/>
              </a:rPr>
              <a:t>Examples: Weather </a:t>
            </a:r>
            <a:r>
              <a:rPr lang="en-US" dirty="0" err="1" smtClean="0">
                <a:latin typeface="Bookman Old Style" pitchFamily="18" charset="0"/>
              </a:rPr>
              <a:t>Onebox</a:t>
            </a:r>
            <a:r>
              <a:rPr lang="en-US" dirty="0" smtClean="0">
                <a:latin typeface="Bookman Old Style" pitchFamily="18" charset="0"/>
              </a:rPr>
              <a:t> vs. Page </a:t>
            </a:r>
            <a:r>
              <a:rPr lang="en-US" dirty="0">
                <a:latin typeface="Bookman Old Style" pitchFamily="18" charset="0"/>
              </a:rPr>
              <a:t>C</a:t>
            </a:r>
            <a:r>
              <a:rPr lang="en-US" dirty="0" smtClean="0">
                <a:latin typeface="Bookman Old Style" pitchFamily="18" charset="0"/>
              </a:rPr>
              <a:t>hrome</a:t>
            </a:r>
            <a:endParaRPr lang="en-US" dirty="0">
              <a:latin typeface="Bookman Old Style" pitchFamily="18" charset="0"/>
            </a:endParaRPr>
          </a:p>
        </p:txBody>
      </p:sp>
      <p:pic>
        <p:nvPicPr>
          <p:cNvPr id="99330" name="Content Placeholder 5" descr="weather_onebox.tiff"/>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t="-61577" b="-61577"/>
          <a:stretch>
            <a:fillRect/>
          </a:stretch>
        </p:blipFill>
        <p:spPr>
          <a:xfrm>
            <a:off x="446088" y="641350"/>
            <a:ext cx="7304087" cy="4381500"/>
          </a:xfrm>
        </p:spPr>
      </p:pic>
      <p:sp>
        <p:nvSpPr>
          <p:cNvPr id="993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5625383C-98BB-4BF3-B4EC-9C958DE314AA}" type="slidenum">
              <a:rPr lang="en-US">
                <a:solidFill>
                  <a:schemeClr val="tx2"/>
                </a:solidFill>
              </a:rPr>
              <a:pPr defTabSz="912813" fontAlgn="base">
                <a:spcBef>
                  <a:spcPct val="0"/>
                </a:spcBef>
                <a:spcAft>
                  <a:spcPct val="0"/>
                </a:spcAft>
              </a:pPr>
              <a:t>49</a:t>
            </a:fld>
            <a:endParaRPr lang="en-US">
              <a:solidFill>
                <a:schemeClr val="tx2"/>
              </a:solidFill>
            </a:endParaRPr>
          </a:p>
        </p:txBody>
      </p:sp>
      <p:pic>
        <p:nvPicPr>
          <p:cNvPr id="99331" name="Picture 3"/>
          <p:cNvPicPr>
            <a:picLocks noChangeAspect="1"/>
          </p:cNvPicPr>
          <p:nvPr/>
        </p:nvPicPr>
        <p:blipFill>
          <a:blip r:embed="rId3" cstate="print">
            <a:extLst>
              <a:ext uri="{28A0092B-C50C-407E-A947-70E740481C1C}">
                <a14:useLocalDpi xmlns:a14="http://schemas.microsoft.com/office/drawing/2010/main" val="0"/>
              </a:ext>
            </a:extLst>
          </a:blip>
          <a:srcRect r="26323"/>
          <a:stretch>
            <a:fillRect/>
          </a:stretch>
        </p:blipFill>
        <p:spPr bwMode="auto">
          <a:xfrm>
            <a:off x="142875" y="4529138"/>
            <a:ext cx="874553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660120" y="6288094"/>
            <a:ext cx="351366" cy="369332"/>
          </a:xfrm>
          <a:prstGeom prst="rect">
            <a:avLst/>
          </a:prstGeom>
          <a:noFill/>
        </p:spPr>
        <p:txBody>
          <a:bodyPr wrap="none" rtlCol="0">
            <a:spAutoFit/>
          </a:bodyPr>
          <a:lstStyle/>
          <a:p>
            <a:r>
              <a:rPr lang="en-US" dirty="0" smtClean="0"/>
              <a:t>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smtClean="0">
                <a:latin typeface="Bookman Old Style" pitchFamily="18" charset="0"/>
              </a:rPr>
              <a:t>Drawbacks</a:t>
            </a:r>
          </a:p>
        </p:txBody>
      </p:sp>
      <p:sp>
        <p:nvSpPr>
          <p:cNvPr id="3" name="Content Placeholder 2"/>
          <p:cNvSpPr>
            <a:spLocks noGrp="1"/>
          </p:cNvSpPr>
          <p:nvPr>
            <p:ph sz="quarter" idx="1"/>
          </p:nvPr>
        </p:nvSpPr>
        <p:spPr/>
        <p:txBody>
          <a:bodyPr>
            <a:normAutofit fontScale="92500" lnSpcReduction="10000"/>
          </a:bodyPr>
          <a:lstStyle/>
          <a:p>
            <a:pPr marL="274320" indent="-274320" fontAlgn="auto">
              <a:spcAft>
                <a:spcPts val="0"/>
              </a:spcAft>
              <a:buFont typeface="Wingdings 3"/>
              <a:buNone/>
              <a:defRPr/>
            </a:pPr>
            <a:endParaRPr lang="en-US" dirty="0" smtClean="0"/>
          </a:p>
          <a:p>
            <a:pPr marL="274320" indent="-274320" fontAlgn="auto">
              <a:spcAft>
                <a:spcPts val="0"/>
              </a:spcAft>
              <a:buFont typeface="Wingdings 3"/>
              <a:buChar char=""/>
              <a:defRPr/>
            </a:pPr>
            <a:r>
              <a:rPr lang="en-US" dirty="0" smtClean="0"/>
              <a:t>Not annotated </a:t>
            </a:r>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r>
              <a:rPr lang="en-US" dirty="0" smtClean="0"/>
              <a:t>Not controlled </a:t>
            </a:r>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r>
              <a:rPr lang="en-US" dirty="0" smtClean="0"/>
              <a:t>No demographics </a:t>
            </a:r>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r>
              <a:rPr lang="en-US" dirty="0" smtClean="0"/>
              <a:t>Doesn’t tell us the </a:t>
            </a:r>
            <a:r>
              <a:rPr lang="en-US" b="1" i="1" dirty="0" smtClean="0"/>
              <a:t>why</a:t>
            </a:r>
            <a:endParaRPr lang="en-US" b="1"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r>
              <a:rPr lang="en-US" dirty="0" smtClean="0"/>
              <a:t>Privacy concerns </a:t>
            </a:r>
          </a:p>
          <a:p>
            <a:pPr marL="822960" lvl="2" fontAlgn="auto">
              <a:spcAft>
                <a:spcPts val="0"/>
              </a:spcAft>
              <a:buClr>
                <a:schemeClr val="bg1">
                  <a:shade val="50000"/>
                </a:schemeClr>
              </a:buClr>
              <a:buFont typeface="Wingdings 3"/>
              <a:buChar char=""/>
              <a:defRPr/>
            </a:pPr>
            <a:r>
              <a:rPr lang="en-US" dirty="0" smtClean="0"/>
              <a:t>AOL / Netflix / Enron / </a:t>
            </a:r>
            <a:r>
              <a:rPr lang="en-US" dirty="0" err="1" smtClean="0"/>
              <a:t>Facebook</a:t>
            </a:r>
            <a:r>
              <a:rPr lang="en-US" dirty="0" smtClean="0"/>
              <a:t> public </a:t>
            </a:r>
          </a:p>
          <a:p>
            <a:pPr marL="822960" lvl="2" fontAlgn="auto">
              <a:spcAft>
                <a:spcPts val="0"/>
              </a:spcAft>
              <a:buClr>
                <a:schemeClr val="bg1">
                  <a:shade val="50000"/>
                </a:schemeClr>
              </a:buClr>
              <a:buFont typeface="Wingdings 3"/>
              <a:buChar char=""/>
              <a:defRPr/>
            </a:pPr>
            <a:r>
              <a:rPr lang="en-US" dirty="0" smtClean="0"/>
              <a:t>Medical data / other kinds of personally identifiable data </a:t>
            </a:r>
          </a:p>
          <a:p>
            <a:pPr marL="822960" lvl="2" fontAlgn="auto">
              <a:spcAft>
                <a:spcPts val="0"/>
              </a:spcAft>
              <a:buClr>
                <a:schemeClr val="bg1">
                  <a:shade val="50000"/>
                </a:schemeClr>
              </a:buClr>
              <a:buFont typeface="Wingdings 3"/>
              <a:buChar char=""/>
              <a:defRPr/>
            </a:pPr>
            <a:endParaRPr lang="en-US" dirty="0" smtClean="0"/>
          </a:p>
        </p:txBody>
      </p:sp>
      <p:sp>
        <p:nvSpPr>
          <p:cNvPr id="317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72CED92E-4AD7-4AAC-8B31-4C6929ECC1E6}" type="slidenum">
              <a:rPr lang="en-US">
                <a:solidFill>
                  <a:schemeClr val="tx2"/>
                </a:solidFill>
              </a:rPr>
              <a:pPr defTabSz="912813" fontAlgn="base">
                <a:spcBef>
                  <a:spcPct val="0"/>
                </a:spcBef>
                <a:spcAft>
                  <a:spcPct val="0"/>
                </a:spcAft>
              </a:pPr>
              <a:t>5</a:t>
            </a:fld>
            <a:endParaRPr lang="en-US">
              <a:solidFill>
                <a:schemeClr val="tx2"/>
              </a:solidFill>
            </a:endParaRPr>
          </a:p>
        </p:txBody>
      </p:sp>
      <p:pic>
        <p:nvPicPr>
          <p:cNvPr id="317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8813" y="0"/>
            <a:ext cx="340518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638800" y="2286000"/>
            <a:ext cx="3581400" cy="2124075"/>
          </a:xfrm>
          <a:prstGeom prst="rect">
            <a:avLst/>
          </a:prstGeom>
          <a:noFill/>
        </p:spPr>
        <p:txBody>
          <a:bodyPr>
            <a:spAutoFit/>
          </a:bodyPr>
          <a:lstStyle/>
          <a:p>
            <a:pPr marL="342900" indent="-342900" defTabSz="914391" fontAlgn="auto">
              <a:spcBef>
                <a:spcPct val="20000"/>
              </a:spcBef>
              <a:spcAft>
                <a:spcPts val="0"/>
              </a:spcAft>
              <a:defRPr/>
            </a:pPr>
            <a:r>
              <a:rPr lang="en-US" sz="1200" dirty="0">
                <a:solidFill>
                  <a:srgbClr val="0070C0"/>
                </a:solidFill>
                <a:latin typeface="Trebuchet MS" pitchFamily="34" charset="0"/>
                <a:cs typeface="+mn-cs"/>
              </a:rPr>
              <a:t>00:32    …now I know… </a:t>
            </a:r>
          </a:p>
          <a:p>
            <a:pPr marL="342900" indent="-342900" defTabSz="914391" fontAlgn="auto">
              <a:spcBef>
                <a:spcPct val="20000"/>
              </a:spcBef>
              <a:spcAft>
                <a:spcPts val="0"/>
              </a:spcAft>
              <a:defRPr/>
            </a:pPr>
            <a:r>
              <a:rPr lang="en-US" sz="1200" dirty="0">
                <a:solidFill>
                  <a:srgbClr val="0070C0"/>
                </a:solidFill>
                <a:latin typeface="Trebuchet MS" pitchFamily="34" charset="0"/>
                <a:cs typeface="+mn-cs"/>
              </a:rPr>
              <a:t>00:35    … you get a lot of weird things..hold on…</a:t>
            </a:r>
          </a:p>
          <a:p>
            <a:pPr marL="342900" indent="-342900" defTabSz="914391" fontAlgn="auto">
              <a:spcBef>
                <a:spcPct val="20000"/>
              </a:spcBef>
              <a:spcAft>
                <a:spcPts val="0"/>
              </a:spcAft>
              <a:defRPr/>
            </a:pPr>
            <a:r>
              <a:rPr lang="en-US" sz="1200" dirty="0">
                <a:solidFill>
                  <a:srgbClr val="0070C0"/>
                </a:solidFill>
                <a:latin typeface="Trebuchet MS" pitchFamily="34" charset="0"/>
                <a:cs typeface="+mn-cs"/>
              </a:rPr>
              <a:t>00:38     “Are Filipinos ready for gay flicks?” </a:t>
            </a:r>
          </a:p>
          <a:p>
            <a:pPr marL="342900" indent="-342900" defTabSz="914391" fontAlgn="auto">
              <a:spcBef>
                <a:spcPct val="20000"/>
              </a:spcBef>
              <a:spcAft>
                <a:spcPts val="0"/>
              </a:spcAft>
              <a:defRPr/>
            </a:pPr>
            <a:r>
              <a:rPr lang="en-US" sz="1200" dirty="0">
                <a:solidFill>
                  <a:srgbClr val="0070C0"/>
                </a:solidFill>
                <a:latin typeface="Trebuchet MS" pitchFamily="34" charset="0"/>
                <a:cs typeface="+mn-cs"/>
              </a:rPr>
              <a:t>00:40     How does that have to do with what </a:t>
            </a:r>
            <a:br>
              <a:rPr lang="en-US" sz="1200" dirty="0">
                <a:solidFill>
                  <a:srgbClr val="0070C0"/>
                </a:solidFill>
                <a:latin typeface="Trebuchet MS" pitchFamily="34" charset="0"/>
                <a:cs typeface="+mn-cs"/>
              </a:rPr>
            </a:br>
            <a:r>
              <a:rPr lang="en-US" sz="1200" dirty="0">
                <a:solidFill>
                  <a:srgbClr val="0070C0"/>
                </a:solidFill>
                <a:latin typeface="Trebuchet MS" pitchFamily="34" charset="0"/>
                <a:cs typeface="+mn-cs"/>
              </a:rPr>
              <a:t>        I just….did...?</a:t>
            </a:r>
          </a:p>
          <a:p>
            <a:pPr marL="342900" indent="-342900" defTabSz="914391" fontAlgn="auto">
              <a:spcBef>
                <a:spcPct val="20000"/>
              </a:spcBef>
              <a:spcAft>
                <a:spcPts val="0"/>
              </a:spcAft>
              <a:defRPr/>
            </a:pPr>
            <a:r>
              <a:rPr lang="en-US" sz="1200" dirty="0">
                <a:solidFill>
                  <a:srgbClr val="0070C0"/>
                </a:solidFill>
                <a:latin typeface="Trebuchet MS" pitchFamily="34" charset="0"/>
                <a:cs typeface="+mn-cs"/>
              </a:rPr>
              <a:t>00:43     </a:t>
            </a:r>
            <a:r>
              <a:rPr lang="en-US" sz="1200" dirty="0" err="1">
                <a:solidFill>
                  <a:srgbClr val="0070C0"/>
                </a:solidFill>
                <a:latin typeface="Trebuchet MS" pitchFamily="34" charset="0"/>
                <a:cs typeface="+mn-cs"/>
              </a:rPr>
              <a:t>Ummm</a:t>
            </a:r>
            <a:r>
              <a:rPr lang="en-US" sz="1200" dirty="0">
                <a:solidFill>
                  <a:srgbClr val="0070C0"/>
                </a:solidFill>
                <a:latin typeface="Trebuchet MS" pitchFamily="34" charset="0"/>
                <a:cs typeface="+mn-cs"/>
              </a:rPr>
              <a:t>… </a:t>
            </a:r>
          </a:p>
          <a:p>
            <a:pPr marL="342900" indent="-342900" defTabSz="914391" fontAlgn="auto">
              <a:spcBef>
                <a:spcPct val="20000"/>
              </a:spcBef>
              <a:spcAft>
                <a:spcPts val="0"/>
              </a:spcAft>
              <a:defRPr/>
            </a:pPr>
            <a:r>
              <a:rPr lang="en-US" sz="1200" dirty="0">
                <a:solidFill>
                  <a:srgbClr val="0070C0"/>
                </a:solidFill>
                <a:latin typeface="Trebuchet MS" pitchFamily="34" charset="0"/>
                <a:cs typeface="+mn-cs"/>
              </a:rPr>
              <a:t>00:44     So that’s where you can get surprised… </a:t>
            </a:r>
            <a:br>
              <a:rPr lang="en-US" sz="1200" dirty="0">
                <a:solidFill>
                  <a:srgbClr val="0070C0"/>
                </a:solidFill>
                <a:latin typeface="Trebuchet MS" pitchFamily="34" charset="0"/>
                <a:cs typeface="+mn-cs"/>
              </a:rPr>
            </a:br>
            <a:r>
              <a:rPr lang="en-US" sz="1200" dirty="0">
                <a:solidFill>
                  <a:srgbClr val="0070C0"/>
                </a:solidFill>
                <a:latin typeface="Trebuchet MS" pitchFamily="34" charset="0"/>
                <a:cs typeface="+mn-cs"/>
              </a:rPr>
              <a:t>       you’re like, where is this… how does </a:t>
            </a:r>
            <a:br>
              <a:rPr lang="en-US" sz="1200" dirty="0">
                <a:solidFill>
                  <a:srgbClr val="0070C0"/>
                </a:solidFill>
                <a:latin typeface="Trebuchet MS" pitchFamily="34" charset="0"/>
                <a:cs typeface="+mn-cs"/>
              </a:rPr>
            </a:br>
            <a:r>
              <a:rPr lang="en-US" sz="1200" dirty="0">
                <a:solidFill>
                  <a:srgbClr val="0070C0"/>
                </a:solidFill>
                <a:latin typeface="Trebuchet MS" pitchFamily="34" charset="0"/>
                <a:cs typeface="+mn-cs"/>
              </a:rPr>
              <a:t>       this relate…umm… </a:t>
            </a:r>
          </a:p>
          <a:p>
            <a:pPr defTabSz="914391" fontAlgn="auto">
              <a:spcBef>
                <a:spcPts val="0"/>
              </a:spcBef>
              <a:spcAft>
                <a:spcPts val="0"/>
              </a:spcAft>
              <a:defRPr/>
            </a:pPr>
            <a:endParaRPr lang="en-US" sz="1200" dirty="0">
              <a:solidFill>
                <a:srgbClr val="0070C0"/>
              </a:solidFill>
              <a:latin typeface="+mn-lt"/>
              <a:cs typeface="+mn-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dirty="0" smtClean="0">
                <a:latin typeface="Bookman Old Style" pitchFamily="18" charset="0"/>
              </a:rPr>
              <a:t>Experiment Design</a:t>
            </a:r>
          </a:p>
        </p:txBody>
      </p:sp>
      <p:sp>
        <p:nvSpPr>
          <p:cNvPr id="100354" name="Content Placeholder 2"/>
          <p:cNvSpPr>
            <a:spLocks noGrp="1"/>
          </p:cNvSpPr>
          <p:nvPr>
            <p:ph sz="quarter" idx="1"/>
          </p:nvPr>
        </p:nvSpPr>
        <p:spPr>
          <a:xfrm>
            <a:off x="457199" y="1219200"/>
            <a:ext cx="8385717" cy="4937125"/>
          </a:xfrm>
        </p:spPr>
        <p:txBody>
          <a:bodyPr/>
          <a:lstStyle/>
          <a:p>
            <a:r>
              <a:rPr lang="en-US" sz="3000" dirty="0" smtClean="0"/>
              <a:t>What decision do you want to make?</a:t>
            </a:r>
          </a:p>
          <a:p>
            <a:r>
              <a:rPr lang="en-US" sz="3000" dirty="0" smtClean="0"/>
              <a:t>3 interlinked questions:</a:t>
            </a:r>
          </a:p>
          <a:p>
            <a:pPr lvl="1"/>
            <a:r>
              <a:rPr lang="en-US" sz="2800" dirty="0" smtClean="0"/>
              <a:t>What do you want to test?</a:t>
            </a:r>
          </a:p>
          <a:p>
            <a:pPr lvl="2"/>
            <a:r>
              <a:rPr lang="en-US" sz="2400" dirty="0" smtClean="0"/>
              <a:t>What is the space you will explore/what factors will you vary?</a:t>
            </a:r>
          </a:p>
          <a:p>
            <a:pPr lvl="1"/>
            <a:r>
              <a:rPr lang="en-US" sz="2800" dirty="0" smtClean="0"/>
              <a:t>What hypotheses do you have about those changes?</a:t>
            </a:r>
          </a:p>
          <a:p>
            <a:pPr lvl="1"/>
            <a:r>
              <a:rPr lang="en-US" sz="2800" dirty="0" smtClean="0"/>
              <a:t>What metrics will you use to test these hypotheses?</a:t>
            </a:r>
          </a:p>
          <a:p>
            <a:r>
              <a:rPr lang="en-US" sz="3000" dirty="0" smtClean="0"/>
              <a:t>How will you make your decision?</a:t>
            </a:r>
          </a:p>
          <a:p>
            <a:pPr lvl="1"/>
            <a:r>
              <a:rPr lang="en-US" sz="2800" dirty="0" smtClean="0"/>
              <a:t>Every outcome should lead to a decision</a:t>
            </a:r>
          </a:p>
        </p:txBody>
      </p:sp>
      <p:sp>
        <p:nvSpPr>
          <p:cNvPr id="1003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56C4C06-BCF6-46B0-87AA-265577F688F9}" type="slidenum">
              <a:rPr lang="en-US">
                <a:solidFill>
                  <a:schemeClr val="tx2"/>
                </a:solidFill>
              </a:rPr>
              <a:pPr defTabSz="912813" fontAlgn="base">
                <a:spcBef>
                  <a:spcPct val="0"/>
                </a:spcBef>
                <a:spcAft>
                  <a:spcPct val="0"/>
                </a:spcAft>
              </a:pPr>
              <a:t>50</a:t>
            </a:fld>
            <a:endParaRPr lang="en-US">
              <a:solidFill>
                <a:schemeClr val="tx2"/>
              </a:solidFill>
            </a:endParaRPr>
          </a:p>
        </p:txBody>
      </p:sp>
      <p:sp>
        <p:nvSpPr>
          <p:cNvPr id="5" name="TextBox 4"/>
          <p:cNvSpPr txBox="1"/>
          <p:nvPr/>
        </p:nvSpPr>
        <p:spPr>
          <a:xfrm>
            <a:off x="8644819" y="6333992"/>
            <a:ext cx="351378" cy="369332"/>
          </a:xfrm>
          <a:prstGeom prst="rect">
            <a:avLst/>
          </a:prstGeom>
          <a:noFill/>
        </p:spPr>
        <p:txBody>
          <a:bodyPr wrap="none" rtlCol="0">
            <a:spAutoFit/>
          </a:bodyPr>
          <a:lstStyle/>
          <a:p>
            <a:r>
              <a:rPr lang="en-US" dirty="0" smtClean="0"/>
              <a:t>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5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35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035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035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0354">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3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latin typeface="Bookman Old Style" pitchFamily="18" charset="0"/>
              </a:rPr>
              <a:t>Decisions, Goals, Underlying Assumptions</a:t>
            </a:r>
          </a:p>
        </p:txBody>
      </p:sp>
      <p:sp>
        <p:nvSpPr>
          <p:cNvPr id="102402" name="Content Placeholder 2"/>
          <p:cNvSpPr>
            <a:spLocks noGrp="1"/>
          </p:cNvSpPr>
          <p:nvPr>
            <p:ph sz="quarter" idx="1"/>
          </p:nvPr>
        </p:nvSpPr>
        <p:spPr>
          <a:xfrm>
            <a:off x="390525" y="1326996"/>
            <a:ext cx="8229600" cy="5002368"/>
          </a:xfrm>
        </p:spPr>
        <p:txBody>
          <a:bodyPr/>
          <a:lstStyle/>
          <a:p>
            <a:r>
              <a:rPr lang="en-US" sz="3200" dirty="0" smtClean="0"/>
              <a:t>Ultimately: have a goal, make a decision</a:t>
            </a:r>
          </a:p>
          <a:p>
            <a:pPr lvl="1"/>
            <a:r>
              <a:rPr lang="en-US" sz="2600" dirty="0" smtClean="0"/>
              <a:t>Goal: improve the user experience</a:t>
            </a:r>
          </a:p>
          <a:p>
            <a:pPr lvl="2"/>
            <a:r>
              <a:rPr lang="en-US" sz="2400" dirty="0" smtClean="0"/>
              <a:t>Assumption: if users find what they are looking for faster, then the user experience is improved</a:t>
            </a:r>
          </a:p>
          <a:p>
            <a:pPr lvl="2"/>
            <a:r>
              <a:rPr lang="en-US" sz="2400" dirty="0" smtClean="0"/>
              <a:t>Decision:  Will making the page less cluttered change how quickly users find what they want?</a:t>
            </a:r>
          </a:p>
          <a:p>
            <a:pPr lvl="1"/>
            <a:r>
              <a:rPr lang="en-US" sz="2600" dirty="0" smtClean="0"/>
              <a:t>Goal: increase feature usage</a:t>
            </a:r>
          </a:p>
          <a:p>
            <a:pPr lvl="2"/>
            <a:r>
              <a:rPr lang="en-US" sz="2400" dirty="0" smtClean="0"/>
              <a:t>Decision: Will changing the appearance of links on the page increase the click through to this feature?</a:t>
            </a:r>
          </a:p>
          <a:p>
            <a:pPr lvl="1"/>
            <a:r>
              <a:rPr lang="en-US" sz="2600" dirty="0" smtClean="0"/>
              <a:t>Goal: increase time on site</a:t>
            </a:r>
          </a:p>
          <a:p>
            <a:pPr lvl="2"/>
            <a:r>
              <a:rPr lang="en-US" sz="2400" dirty="0" smtClean="0"/>
              <a:t>Decision: Will adding dancing hamsters to the page lead visitors to spend more time on the site?</a:t>
            </a:r>
          </a:p>
        </p:txBody>
      </p:sp>
      <p:sp>
        <p:nvSpPr>
          <p:cNvPr id="1024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2B5615B2-02D4-4B71-B0A8-E1700CBCBC95}" type="slidenum">
              <a:rPr lang="en-US">
                <a:solidFill>
                  <a:schemeClr val="tx2"/>
                </a:solidFill>
              </a:rPr>
              <a:pPr defTabSz="912813" fontAlgn="base">
                <a:spcBef>
                  <a:spcPct val="0"/>
                </a:spcBef>
                <a:spcAft>
                  <a:spcPct val="0"/>
                </a:spcAft>
              </a:pPr>
              <a:t>51</a:t>
            </a:fld>
            <a:endParaRPr lang="en-US">
              <a:solidFill>
                <a:schemeClr val="tx2"/>
              </a:solidFill>
            </a:endParaRPr>
          </a:p>
        </p:txBody>
      </p:sp>
      <p:sp>
        <p:nvSpPr>
          <p:cNvPr id="5" name="TextBox 4"/>
          <p:cNvSpPr txBox="1"/>
          <p:nvPr/>
        </p:nvSpPr>
        <p:spPr>
          <a:xfrm>
            <a:off x="8629519" y="6303393"/>
            <a:ext cx="351378" cy="369332"/>
          </a:xfrm>
          <a:prstGeom prst="rect">
            <a:avLst/>
          </a:prstGeom>
          <a:noFill/>
        </p:spPr>
        <p:txBody>
          <a:bodyPr wrap="none" rtlCol="0">
            <a:spAutoFit/>
          </a:bodyPr>
          <a:lstStyle/>
          <a:p>
            <a:r>
              <a:rPr lang="en-US" dirty="0" smtClean="0"/>
              <a:t>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0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0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0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0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0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dirty="0" smtClean="0">
                <a:latin typeface="Bookman Old Style" pitchFamily="18" charset="0"/>
              </a:rPr>
              <a:t>Changes: Design </a:t>
            </a:r>
            <a:r>
              <a:rPr lang="en-US" dirty="0">
                <a:latin typeface="Bookman Old Style" pitchFamily="18" charset="0"/>
              </a:rPr>
              <a:t>S</a:t>
            </a:r>
            <a:r>
              <a:rPr lang="en-US" dirty="0" smtClean="0">
                <a:latin typeface="Bookman Old Style" pitchFamily="18" charset="0"/>
              </a:rPr>
              <a:t>pace</a:t>
            </a:r>
          </a:p>
        </p:txBody>
      </p:sp>
      <p:sp>
        <p:nvSpPr>
          <p:cNvPr id="3" name="Content Placeholder 2"/>
          <p:cNvSpPr>
            <a:spLocks noGrp="1"/>
          </p:cNvSpPr>
          <p:nvPr>
            <p:ph sz="quarter" idx="1"/>
          </p:nvPr>
        </p:nvSpPr>
        <p:spPr/>
        <p:txBody>
          <a:bodyPr>
            <a:normAutofit fontScale="92500" lnSpcReduction="20000"/>
          </a:bodyPr>
          <a:lstStyle/>
          <a:p>
            <a:pPr marL="274320" indent="-274320" fontAlgn="auto">
              <a:spcAft>
                <a:spcPts val="0"/>
              </a:spcAft>
              <a:buFont typeface="Wingdings 3"/>
              <a:buChar char=""/>
              <a:defRPr/>
            </a:pPr>
            <a:r>
              <a:rPr lang="en-US" sz="2800" dirty="0" smtClean="0"/>
              <a:t>Which factors do you want to vary?</a:t>
            </a:r>
            <a:endParaRPr lang="en-US" dirty="0" smtClean="0"/>
          </a:p>
          <a:p>
            <a:pPr marL="548640" lvl="1" indent="-274320" fontAlgn="auto">
              <a:spcAft>
                <a:spcPts val="0"/>
              </a:spcAft>
              <a:buFont typeface="Wingdings 3"/>
              <a:buChar char=""/>
              <a:defRPr/>
            </a:pPr>
            <a:r>
              <a:rPr lang="en-US" sz="2500" dirty="0" smtClean="0"/>
              <a:t>E.g., </a:t>
            </a:r>
            <a:r>
              <a:rPr lang="en-US" sz="2500" dirty="0"/>
              <a:t>l</a:t>
            </a:r>
            <a:r>
              <a:rPr lang="en-US" sz="2500" dirty="0" smtClean="0"/>
              <a:t>ayout, positioning, features, colors, size, etc.</a:t>
            </a:r>
            <a:endParaRPr lang="en-US" dirty="0" smtClean="0"/>
          </a:p>
          <a:p>
            <a:pPr marL="274320" indent="-274320" fontAlgn="auto">
              <a:spcAft>
                <a:spcPts val="0"/>
              </a:spcAft>
              <a:buFont typeface="Wingdings 3"/>
              <a:buChar char=""/>
              <a:defRPr/>
            </a:pPr>
            <a:r>
              <a:rPr lang="en-US" sz="2800" dirty="0" smtClean="0"/>
              <a:t>Practical:</a:t>
            </a:r>
            <a:endParaRPr lang="en-US" dirty="0" smtClean="0"/>
          </a:p>
          <a:p>
            <a:pPr marL="548640" lvl="1" indent="-274320" fontAlgn="auto">
              <a:spcAft>
                <a:spcPts val="0"/>
              </a:spcAft>
              <a:buFont typeface="Wingdings 3"/>
              <a:buChar char=""/>
              <a:defRPr/>
            </a:pPr>
            <a:r>
              <a:rPr lang="en-US" sz="2500" dirty="0" smtClean="0"/>
              <a:t>Are there options that are unacceptable?</a:t>
            </a:r>
          </a:p>
          <a:p>
            <a:pPr marL="822960" lvl="2" fontAlgn="auto">
              <a:spcAft>
                <a:spcPts val="0"/>
              </a:spcAft>
              <a:buClr>
                <a:schemeClr val="bg1">
                  <a:shade val="50000"/>
                </a:schemeClr>
              </a:buClr>
              <a:buFont typeface="Wingdings 3"/>
              <a:buChar char=""/>
              <a:defRPr/>
            </a:pPr>
            <a:r>
              <a:rPr lang="en-US" sz="2200" dirty="0">
                <a:solidFill>
                  <a:schemeClr val="tx2"/>
                </a:solidFill>
              </a:rPr>
              <a:t>E</a:t>
            </a:r>
            <a:r>
              <a:rPr lang="en-US" sz="2200" dirty="0" smtClean="0">
                <a:solidFill>
                  <a:schemeClr val="tx2"/>
                </a:solidFill>
              </a:rPr>
              <a:t>.g., Blue text on blue</a:t>
            </a:r>
            <a:r>
              <a:rPr lang="en-US" sz="2200" dirty="0" smtClean="0"/>
              <a:t> </a:t>
            </a:r>
            <a:r>
              <a:rPr lang="en-US" sz="2200" dirty="0" smtClean="0">
                <a:solidFill>
                  <a:schemeClr val="tx2"/>
                </a:solidFill>
              </a:rPr>
              <a:t>background</a:t>
            </a:r>
            <a:endParaRPr lang="en-US" dirty="0" smtClean="0"/>
          </a:p>
          <a:p>
            <a:pPr marL="548640" lvl="1" indent="-274320" fontAlgn="auto">
              <a:spcAft>
                <a:spcPts val="0"/>
              </a:spcAft>
              <a:buFont typeface="Wingdings 3"/>
              <a:buChar char=""/>
              <a:defRPr/>
            </a:pPr>
            <a:r>
              <a:rPr lang="en-US" sz="2500" dirty="0" smtClean="0"/>
              <a:t>Full-factorial (all possible combinations) or not?</a:t>
            </a:r>
          </a:p>
          <a:p>
            <a:pPr marL="822960" lvl="2" fontAlgn="auto">
              <a:spcAft>
                <a:spcPts val="0"/>
              </a:spcAft>
              <a:buClr>
                <a:schemeClr val="bg1">
                  <a:shade val="50000"/>
                </a:schemeClr>
              </a:buClr>
              <a:buFont typeface="Wingdings 3"/>
              <a:buChar char=""/>
              <a:defRPr/>
            </a:pPr>
            <a:r>
              <a:rPr lang="en-US" sz="2200" dirty="0" smtClean="0">
                <a:solidFill>
                  <a:schemeClr val="tx2"/>
                </a:solidFill>
              </a:rPr>
              <a:t>Analysis isn’t easy for non-full factorial design</a:t>
            </a:r>
          </a:p>
          <a:p>
            <a:pPr marL="822960" lvl="2" fontAlgn="auto">
              <a:spcAft>
                <a:spcPts val="0"/>
              </a:spcAft>
              <a:buClr>
                <a:schemeClr val="bg1">
                  <a:shade val="50000"/>
                </a:schemeClr>
              </a:buClr>
              <a:buFont typeface="Wingdings 3"/>
              <a:buChar char=""/>
              <a:defRPr/>
            </a:pPr>
            <a:r>
              <a:rPr lang="en-US" sz="2200" dirty="0">
                <a:solidFill>
                  <a:schemeClr val="tx2"/>
                </a:solidFill>
              </a:rPr>
              <a:t>M</a:t>
            </a:r>
            <a:r>
              <a:rPr lang="en-US" sz="2200" dirty="0" smtClean="0">
                <a:solidFill>
                  <a:schemeClr val="tx2"/>
                </a:solidFill>
              </a:rPr>
              <a:t>ore arms in full factorial </a:t>
            </a:r>
            <a:r>
              <a:rPr lang="en-US" sz="2200" dirty="0" smtClean="0">
                <a:solidFill>
                  <a:schemeClr val="tx2"/>
                </a:solidFill>
                <a:sym typeface="Wingdings"/>
              </a:rPr>
              <a:t> increase in total work</a:t>
            </a:r>
            <a:endParaRPr lang="en-US" sz="2200" dirty="0" smtClean="0">
              <a:solidFill>
                <a:schemeClr val="tx2"/>
              </a:solidFill>
            </a:endParaRPr>
          </a:p>
          <a:p>
            <a:pPr marL="822960" lvl="2" fontAlgn="auto">
              <a:spcAft>
                <a:spcPts val="0"/>
              </a:spcAft>
              <a:buClr>
                <a:schemeClr val="bg1">
                  <a:shade val="50000"/>
                </a:schemeClr>
              </a:buClr>
              <a:buFont typeface="Wingdings 3"/>
              <a:buChar char=""/>
              <a:defRPr/>
            </a:pPr>
            <a:r>
              <a:rPr lang="en-US" sz="2200" dirty="0" smtClean="0">
                <a:solidFill>
                  <a:schemeClr val="tx2"/>
                </a:solidFill>
              </a:rPr>
              <a:t>Experiment size &amp; number of arms can be an issue for full factorial</a:t>
            </a:r>
          </a:p>
          <a:p>
            <a:pPr marL="548640" lvl="1" indent="-274320" fontAlgn="auto">
              <a:spcAft>
                <a:spcPts val="0"/>
              </a:spcAft>
              <a:buFont typeface="Wingdings 3"/>
              <a:buChar char=""/>
              <a:defRPr/>
            </a:pPr>
            <a:r>
              <a:rPr lang="en-US" sz="2500" dirty="0" smtClean="0"/>
              <a:t>Confounds/nuisance factors</a:t>
            </a:r>
          </a:p>
          <a:p>
            <a:pPr marL="822960" lvl="2" fontAlgn="auto">
              <a:spcAft>
                <a:spcPts val="0"/>
              </a:spcAft>
              <a:buClr>
                <a:schemeClr val="bg1">
                  <a:shade val="50000"/>
                </a:schemeClr>
              </a:buClr>
              <a:buFont typeface="Wingdings 3"/>
              <a:buChar char=""/>
              <a:defRPr/>
            </a:pPr>
            <a:r>
              <a:rPr lang="en-US" sz="2200" dirty="0" smtClean="0">
                <a:solidFill>
                  <a:schemeClr val="tx1">
                    <a:lumMod val="75000"/>
                    <a:lumOff val="25000"/>
                  </a:schemeClr>
                </a:solidFill>
              </a:rPr>
              <a:t>Not always possible to isolate: have a plan</a:t>
            </a:r>
          </a:p>
          <a:p>
            <a:pPr marL="822960" lvl="2" fontAlgn="auto">
              <a:spcAft>
                <a:spcPts val="0"/>
              </a:spcAft>
              <a:buClr>
                <a:schemeClr val="bg1">
                  <a:shade val="50000"/>
                </a:schemeClr>
              </a:buClr>
              <a:buFont typeface="Wingdings 3"/>
              <a:buChar char=""/>
              <a:defRPr/>
            </a:pPr>
            <a:r>
              <a:rPr lang="en-US" sz="2200" dirty="0" smtClean="0">
                <a:solidFill>
                  <a:schemeClr val="tx2"/>
                </a:solidFill>
              </a:rPr>
              <a:t>Example: images coming from a separate server, which sometimes goes down, so image is not shown.  Want to treat those requests differently than the requests that produce the intended results</a:t>
            </a:r>
          </a:p>
        </p:txBody>
      </p:sp>
      <p:sp>
        <p:nvSpPr>
          <p:cNvPr id="1044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3155C40-32EA-4D0A-85CC-BA1DD4F29150}" type="slidenum">
              <a:rPr lang="en-US">
                <a:solidFill>
                  <a:schemeClr val="tx2"/>
                </a:solidFill>
              </a:rPr>
              <a:pPr defTabSz="912813" fontAlgn="base">
                <a:spcBef>
                  <a:spcPct val="0"/>
                </a:spcBef>
                <a:spcAft>
                  <a:spcPct val="0"/>
                </a:spcAft>
              </a:pPr>
              <a:t>52</a:t>
            </a:fld>
            <a:endParaRPr lang="en-US">
              <a:solidFill>
                <a:schemeClr val="tx2"/>
              </a:solidFill>
            </a:endParaRPr>
          </a:p>
        </p:txBody>
      </p:sp>
      <p:sp>
        <p:nvSpPr>
          <p:cNvPr id="5" name="TextBox 4"/>
          <p:cNvSpPr txBox="1"/>
          <p:nvPr/>
        </p:nvSpPr>
        <p:spPr>
          <a:xfrm>
            <a:off x="8675420" y="6333992"/>
            <a:ext cx="351378" cy="369332"/>
          </a:xfrm>
          <a:prstGeom prst="rect">
            <a:avLst/>
          </a:prstGeom>
          <a:noFill/>
        </p:spPr>
        <p:txBody>
          <a:bodyPr wrap="none" rtlCol="0">
            <a:spAutoFit/>
          </a:bodyPr>
          <a:lstStyle/>
          <a:p>
            <a:r>
              <a:rPr lang="en-US" dirty="0" smtClean="0"/>
              <a:t>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409575" y="477838"/>
            <a:ext cx="8512175" cy="619125"/>
          </a:xfrm>
        </p:spPr>
        <p:txBody>
          <a:bodyPr lIns="0" tIns="0" rIns="0" bIns="0" anchor="b">
            <a:normAutofit/>
          </a:bodyPr>
          <a:lstStyle/>
          <a:p>
            <a:pPr fontAlgn="auto">
              <a:lnSpc>
                <a:spcPct val="95000"/>
              </a:lnSpc>
              <a:spcAft>
                <a:spcPts val="0"/>
              </a:spcAft>
              <a:defRPr/>
            </a:pPr>
            <a:r>
              <a:rPr lang="en-US" dirty="0" smtClean="0">
                <a:latin typeface="Bookman Old Style" pitchFamily="18" charset="0"/>
              </a:rPr>
              <a:t>Example: Video Inclusions</a:t>
            </a:r>
          </a:p>
        </p:txBody>
      </p:sp>
      <p:sp>
        <p:nvSpPr>
          <p:cNvPr id="19459" name="Rectangle 2"/>
          <p:cNvSpPr>
            <a:spLocks noGrp="1" noChangeArrowheads="1"/>
          </p:cNvSpPr>
          <p:nvPr>
            <p:ph sz="quarter" idx="1"/>
          </p:nvPr>
        </p:nvSpPr>
        <p:spPr>
          <a:xfrm>
            <a:off x="446088" y="1454150"/>
            <a:ext cx="8697912" cy="4938713"/>
          </a:xfrm>
        </p:spPr>
        <p:txBody>
          <a:bodyPr lIns="0" tIns="0" rIns="0" bIns="0">
            <a:normAutofit/>
          </a:bodyPr>
          <a:lstStyle/>
          <a:p>
            <a:pPr marL="410048" lvl="1" indent="-307179" fontAlgn="auto">
              <a:lnSpc>
                <a:spcPct val="95000"/>
              </a:lnSpc>
              <a:spcBef>
                <a:spcPct val="0"/>
              </a:spcBef>
              <a:spcAft>
                <a:spcPts val="0"/>
              </a:spcAft>
              <a:buClr>
                <a:schemeClr val="accent1"/>
              </a:buClr>
              <a:buFont typeface="Wingdings 3"/>
              <a:buChar char=""/>
              <a:defRPr/>
            </a:pPr>
            <a:r>
              <a:rPr lang="en-US" sz="2800" dirty="0">
                <a:solidFill>
                  <a:schemeClr val="tx1">
                    <a:lumMod val="95000"/>
                    <a:lumOff val="5000"/>
                  </a:schemeClr>
                </a:solidFill>
              </a:rPr>
              <a:t>S</a:t>
            </a:r>
            <a:r>
              <a:rPr lang="en-US" sz="2800" dirty="0" smtClean="0">
                <a:solidFill>
                  <a:schemeClr val="tx1">
                    <a:lumMod val="95000"/>
                    <a:lumOff val="5000"/>
                  </a:schemeClr>
                </a:solidFill>
              </a:rPr>
              <a:t>how a playable thumbnail of a video in web results for highly ranked video results </a:t>
            </a:r>
            <a:endParaRPr lang="en-US" sz="2400" dirty="0" smtClean="0">
              <a:solidFill>
                <a:schemeClr val="tx1">
                  <a:lumMod val="95000"/>
                  <a:lumOff val="5000"/>
                </a:schemeClr>
              </a:solidFill>
            </a:endParaRPr>
          </a:p>
          <a:p>
            <a:pPr marL="410048" lvl="1" indent="-307179" fontAlgn="auto">
              <a:lnSpc>
                <a:spcPct val="95000"/>
              </a:lnSpc>
              <a:spcBef>
                <a:spcPct val="0"/>
              </a:spcBef>
              <a:spcAft>
                <a:spcPts val="0"/>
              </a:spcAft>
              <a:buClr>
                <a:schemeClr val="accent1"/>
              </a:buClr>
              <a:buFont typeface="Wingdings 3"/>
              <a:buChar char=""/>
              <a:defRPr/>
            </a:pPr>
            <a:r>
              <a:rPr lang="en-US" sz="2800" dirty="0">
                <a:solidFill>
                  <a:schemeClr val="tx1">
                    <a:lumMod val="95000"/>
                    <a:lumOff val="5000"/>
                  </a:schemeClr>
                </a:solidFill>
              </a:rPr>
              <a:t>E</a:t>
            </a:r>
            <a:r>
              <a:rPr lang="en-US" sz="2800" dirty="0" smtClean="0">
                <a:solidFill>
                  <a:schemeClr val="tx1">
                    <a:lumMod val="95000"/>
                    <a:lumOff val="5000"/>
                  </a:schemeClr>
                </a:solidFill>
              </a:rPr>
              <a:t>xplore different visual treatments for thumbnails </a:t>
            </a:r>
            <a:r>
              <a:rPr lang="en-US" sz="2800" b="1" dirty="0" smtClean="0">
                <a:solidFill>
                  <a:schemeClr val="tx1">
                    <a:lumMod val="95000"/>
                    <a:lumOff val="5000"/>
                  </a:schemeClr>
                </a:solidFill>
              </a:rPr>
              <a:t>and </a:t>
            </a:r>
            <a:r>
              <a:rPr lang="en-US" sz="2800" dirty="0" smtClean="0">
                <a:solidFill>
                  <a:schemeClr val="tx1">
                    <a:lumMod val="95000"/>
                    <a:lumOff val="5000"/>
                  </a:schemeClr>
                </a:solidFill>
              </a:rPr>
              <a:t>different levels of triggering the thumbnail</a:t>
            </a:r>
            <a:endParaRPr lang="en-US" sz="2400" dirty="0" smtClean="0">
              <a:solidFill>
                <a:schemeClr val="tx1">
                  <a:lumMod val="95000"/>
                  <a:lumOff val="5000"/>
                </a:schemeClr>
              </a:solidFill>
            </a:endParaRPr>
          </a:p>
          <a:p>
            <a:pPr marL="410048" lvl="1" indent="-307179" fontAlgn="auto">
              <a:lnSpc>
                <a:spcPct val="95000"/>
              </a:lnSpc>
              <a:spcBef>
                <a:spcPct val="0"/>
              </a:spcBef>
              <a:spcAft>
                <a:spcPts val="0"/>
              </a:spcAft>
              <a:buClr>
                <a:schemeClr val="accent1"/>
              </a:buClr>
              <a:buFont typeface="Wingdings 3"/>
              <a:buChar char=""/>
              <a:defRPr/>
            </a:pPr>
            <a:r>
              <a:rPr lang="en-US" sz="2800" dirty="0" smtClean="0">
                <a:solidFill>
                  <a:schemeClr val="tx1">
                    <a:lumMod val="95000"/>
                    <a:lumOff val="5000"/>
                  </a:schemeClr>
                </a:solidFill>
              </a:rPr>
              <a:t>Treatments:</a:t>
            </a:r>
            <a:endParaRPr lang="en-US" sz="2400" dirty="0" smtClean="0">
              <a:solidFill>
                <a:schemeClr val="tx1">
                  <a:lumMod val="95000"/>
                  <a:lumOff val="5000"/>
                </a:schemeClr>
              </a:solidFill>
            </a:endParaRPr>
          </a:p>
          <a:p>
            <a:pPr marL="971546" lvl="2" indent="-457200" fontAlgn="auto">
              <a:lnSpc>
                <a:spcPct val="95000"/>
              </a:lnSpc>
              <a:spcBef>
                <a:spcPct val="0"/>
              </a:spcBef>
              <a:spcAft>
                <a:spcPts val="0"/>
              </a:spcAft>
              <a:buClr>
                <a:srgbClr val="000000"/>
              </a:buClr>
              <a:buSzPct val="80000"/>
              <a:buFont typeface="+mj-lt"/>
              <a:buAutoNum type="arabicPeriod"/>
              <a:defRPr/>
            </a:pPr>
            <a:r>
              <a:rPr lang="en-US" sz="2400" dirty="0">
                <a:solidFill>
                  <a:schemeClr val="tx2"/>
                </a:solidFill>
              </a:rPr>
              <a:t>T</a:t>
            </a:r>
            <a:r>
              <a:rPr lang="en-US" sz="2400" dirty="0" smtClean="0">
                <a:solidFill>
                  <a:schemeClr val="tx2"/>
                </a:solidFill>
              </a:rPr>
              <a:t>humbnail on right and conservative triggering</a:t>
            </a:r>
          </a:p>
          <a:p>
            <a:pPr marL="971546" lvl="2" indent="-457200" fontAlgn="auto">
              <a:lnSpc>
                <a:spcPct val="95000"/>
              </a:lnSpc>
              <a:spcBef>
                <a:spcPct val="0"/>
              </a:spcBef>
              <a:spcAft>
                <a:spcPts val="0"/>
              </a:spcAft>
              <a:buClr>
                <a:srgbClr val="000000"/>
              </a:buClr>
              <a:buSzPct val="80000"/>
              <a:buFont typeface="+mj-lt"/>
              <a:buAutoNum type="arabicPeriod"/>
              <a:defRPr/>
            </a:pPr>
            <a:r>
              <a:rPr lang="en-US" sz="2400" dirty="0">
                <a:solidFill>
                  <a:schemeClr val="tx2"/>
                </a:solidFill>
              </a:rPr>
              <a:t>T</a:t>
            </a:r>
            <a:r>
              <a:rPr lang="en-US" sz="2400" dirty="0" smtClean="0">
                <a:solidFill>
                  <a:schemeClr val="tx2"/>
                </a:solidFill>
              </a:rPr>
              <a:t>humbnail on right and aggressive triggering</a:t>
            </a:r>
          </a:p>
          <a:p>
            <a:pPr marL="971546" lvl="2" indent="-457200" fontAlgn="auto">
              <a:lnSpc>
                <a:spcPct val="95000"/>
              </a:lnSpc>
              <a:spcBef>
                <a:spcPct val="0"/>
              </a:spcBef>
              <a:spcAft>
                <a:spcPts val="0"/>
              </a:spcAft>
              <a:buClr>
                <a:srgbClr val="000000"/>
              </a:buClr>
              <a:buSzPct val="80000"/>
              <a:buFont typeface="+mj-lt"/>
              <a:buAutoNum type="arabicPeriod"/>
              <a:defRPr/>
            </a:pPr>
            <a:r>
              <a:rPr lang="en-US" sz="2400" dirty="0">
                <a:solidFill>
                  <a:schemeClr val="tx2"/>
                </a:solidFill>
              </a:rPr>
              <a:t>T</a:t>
            </a:r>
            <a:r>
              <a:rPr lang="en-US" sz="2400" dirty="0" smtClean="0">
                <a:solidFill>
                  <a:schemeClr val="tx2"/>
                </a:solidFill>
              </a:rPr>
              <a:t>humbnail on left and conservative triggering</a:t>
            </a:r>
          </a:p>
          <a:p>
            <a:pPr marL="971546" lvl="2" indent="-457200" fontAlgn="auto">
              <a:lnSpc>
                <a:spcPct val="95000"/>
              </a:lnSpc>
              <a:spcBef>
                <a:spcPct val="0"/>
              </a:spcBef>
              <a:spcAft>
                <a:spcPts val="0"/>
              </a:spcAft>
              <a:buClr>
                <a:srgbClr val="000000"/>
              </a:buClr>
              <a:buSzPct val="80000"/>
              <a:buFont typeface="+mj-lt"/>
              <a:buAutoNum type="arabicPeriod"/>
              <a:defRPr/>
            </a:pPr>
            <a:r>
              <a:rPr lang="en-US" sz="2400" dirty="0">
                <a:solidFill>
                  <a:schemeClr val="tx2"/>
                </a:solidFill>
              </a:rPr>
              <a:t>T</a:t>
            </a:r>
            <a:r>
              <a:rPr lang="en-US" sz="2400" dirty="0" smtClean="0">
                <a:solidFill>
                  <a:schemeClr val="tx2"/>
                </a:solidFill>
              </a:rPr>
              <a:t>humbnail on left and aggressive triggering</a:t>
            </a:r>
          </a:p>
          <a:p>
            <a:pPr marL="971546" lvl="2" indent="-457200" fontAlgn="auto">
              <a:lnSpc>
                <a:spcPct val="95000"/>
              </a:lnSpc>
              <a:spcBef>
                <a:spcPct val="0"/>
              </a:spcBef>
              <a:spcAft>
                <a:spcPts val="0"/>
              </a:spcAft>
              <a:buClr>
                <a:srgbClr val="000000"/>
              </a:buClr>
              <a:buSzPct val="80000"/>
              <a:buFont typeface="+mj-lt"/>
              <a:buAutoNum type="arabicPeriod"/>
              <a:defRPr/>
            </a:pPr>
            <a:r>
              <a:rPr lang="en-US" sz="2400" dirty="0">
                <a:solidFill>
                  <a:schemeClr val="tx2"/>
                </a:solidFill>
              </a:rPr>
              <a:t>C</a:t>
            </a:r>
            <a:r>
              <a:rPr lang="en-US" sz="2400" dirty="0" smtClean="0">
                <a:solidFill>
                  <a:schemeClr val="tx2"/>
                </a:solidFill>
              </a:rPr>
              <a:t>ontrol (never show thumbnail; never trigger)</a:t>
            </a:r>
            <a:endParaRPr lang="en-US" sz="2800" dirty="0" smtClean="0">
              <a:solidFill>
                <a:schemeClr val="tx2"/>
              </a:solidFill>
            </a:endParaRPr>
          </a:p>
          <a:p>
            <a:pPr marL="0" indent="0" fontAlgn="auto">
              <a:lnSpc>
                <a:spcPct val="95000"/>
              </a:lnSpc>
              <a:spcBef>
                <a:spcPct val="0"/>
              </a:spcBef>
              <a:spcAft>
                <a:spcPts val="0"/>
              </a:spcAft>
              <a:buFont typeface="Wingdings 3"/>
              <a:buNone/>
              <a:defRPr/>
            </a:pPr>
            <a:r>
              <a:rPr lang="en-US" sz="2800" dirty="0" smtClean="0">
                <a:solidFill>
                  <a:schemeClr val="tx1">
                    <a:lumMod val="95000"/>
                    <a:lumOff val="5000"/>
                  </a:schemeClr>
                </a:solidFill>
              </a:rPr>
              <a:t> </a:t>
            </a:r>
            <a:r>
              <a:rPr lang="en-US" sz="2400" dirty="0" smtClean="0">
                <a:solidFill>
                  <a:schemeClr val="tx1">
                    <a:lumMod val="95000"/>
                    <a:lumOff val="5000"/>
                  </a:schemeClr>
                </a:solidFill>
                <a:sym typeface="Wingdings" pitchFamily="2" charset="2"/>
              </a:rPr>
              <a:t> </a:t>
            </a:r>
            <a:r>
              <a:rPr lang="en-US" sz="2400" dirty="0" smtClean="0">
                <a:solidFill>
                  <a:schemeClr val="tx1">
                    <a:lumMod val="95000"/>
                    <a:lumOff val="5000"/>
                  </a:schemeClr>
                </a:solidFill>
              </a:rPr>
              <a:t> </a:t>
            </a:r>
            <a:r>
              <a:rPr lang="en-US" sz="2400" b="1" dirty="0" smtClean="0">
                <a:solidFill>
                  <a:schemeClr val="tx1">
                    <a:lumMod val="95000"/>
                    <a:lumOff val="5000"/>
                  </a:schemeClr>
                </a:solidFill>
              </a:rPr>
              <a:t>Note: </a:t>
            </a:r>
            <a:r>
              <a:rPr lang="en-US" sz="2400" dirty="0" smtClean="0">
                <a:solidFill>
                  <a:schemeClr val="tx1">
                    <a:lumMod val="95000"/>
                    <a:lumOff val="5000"/>
                  </a:schemeClr>
                </a:solidFill>
              </a:rPr>
              <a:t> this is not a complete factorial experiment</a:t>
            </a:r>
            <a:br>
              <a:rPr lang="en-US" sz="2400" dirty="0" smtClean="0">
                <a:solidFill>
                  <a:schemeClr val="tx1">
                    <a:lumMod val="95000"/>
                    <a:lumOff val="5000"/>
                  </a:schemeClr>
                </a:solidFill>
              </a:rPr>
            </a:br>
            <a:r>
              <a:rPr lang="en-US" sz="2400" dirty="0" smtClean="0">
                <a:solidFill>
                  <a:schemeClr val="tx1">
                    <a:lumMod val="95000"/>
                    <a:lumOff val="5000"/>
                  </a:schemeClr>
                </a:solidFill>
              </a:rPr>
              <a:t>                   (should have 9 conditions)</a:t>
            </a:r>
            <a:endParaRPr lang="en-US" sz="2800" dirty="0" smtClean="0">
              <a:solidFill>
                <a:schemeClr val="tx1">
                  <a:lumMod val="95000"/>
                  <a:lumOff val="5000"/>
                </a:schemeClr>
              </a:solidFill>
            </a:endParaRPr>
          </a:p>
        </p:txBody>
      </p:sp>
      <p:sp>
        <p:nvSpPr>
          <p:cNvPr id="1064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259259B9-E693-4145-8B99-2A21488334D4}" type="slidenum">
              <a:rPr lang="en-US">
                <a:solidFill>
                  <a:schemeClr val="tx2"/>
                </a:solidFill>
              </a:rPr>
              <a:pPr defTabSz="912813" fontAlgn="base">
                <a:spcBef>
                  <a:spcPct val="0"/>
                </a:spcBef>
                <a:spcAft>
                  <a:spcPct val="0"/>
                </a:spcAft>
              </a:pPr>
              <a:t>53</a:t>
            </a:fld>
            <a:endParaRPr lang="en-US">
              <a:solidFill>
                <a:schemeClr val="tx2"/>
              </a:solidFill>
            </a:endParaRPr>
          </a:p>
        </p:txBody>
      </p:sp>
      <p:sp>
        <p:nvSpPr>
          <p:cNvPr id="5" name="TextBox 4"/>
          <p:cNvSpPr txBox="1"/>
          <p:nvPr/>
        </p:nvSpPr>
        <p:spPr>
          <a:xfrm>
            <a:off x="8675420" y="6318693"/>
            <a:ext cx="351378" cy="369332"/>
          </a:xfrm>
          <a:prstGeom prst="rect">
            <a:avLst/>
          </a:prstGeom>
          <a:noFill/>
        </p:spPr>
        <p:txBody>
          <a:bodyPr wrap="none" rtlCol="0">
            <a:spAutoFit/>
          </a:bodyPr>
          <a:lstStyle/>
          <a:p>
            <a:r>
              <a:rPr lang="en-US" dirty="0" smtClean="0"/>
              <a:t>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5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5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latin typeface="Bookman Old Style" pitchFamily="18" charset="0"/>
              </a:rPr>
              <a:t>Video </a:t>
            </a:r>
            <a:br>
              <a:rPr lang="en-US" dirty="0" smtClean="0">
                <a:latin typeface="Bookman Old Style" pitchFamily="18" charset="0"/>
              </a:rPr>
            </a:br>
            <a:r>
              <a:rPr lang="en-US" dirty="0" smtClean="0">
                <a:latin typeface="Bookman Old Style" pitchFamily="18" charset="0"/>
              </a:rPr>
              <a:t>Inclusions</a:t>
            </a:r>
            <a:endParaRPr lang="en-US" dirty="0">
              <a:latin typeface="Bookman Old Style" pitchFamily="18" charset="0"/>
            </a:endParaRPr>
          </a:p>
        </p:txBody>
      </p:sp>
      <p:sp>
        <p:nvSpPr>
          <p:cNvPr id="108546" name="Content Placeholder 2"/>
          <p:cNvSpPr>
            <a:spLocks noGrp="1"/>
          </p:cNvSpPr>
          <p:nvPr>
            <p:ph sz="quarter" idx="1"/>
          </p:nvPr>
        </p:nvSpPr>
        <p:spPr/>
        <p:txBody>
          <a:bodyPr/>
          <a:lstStyle/>
          <a:p>
            <a:pPr>
              <a:buFont typeface="Wingdings 3" pitchFamily="18" charset="2"/>
              <a:buNone/>
            </a:pPr>
            <a:endParaRPr lang="en-US" smtClean="0"/>
          </a:p>
        </p:txBody>
      </p:sp>
      <p:sp>
        <p:nvSpPr>
          <p:cNvPr id="10854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5C2B543-2C73-4016-8C4A-60A9C159DB70}" type="slidenum">
              <a:rPr lang="en-US">
                <a:solidFill>
                  <a:schemeClr val="tx2"/>
                </a:solidFill>
              </a:rPr>
              <a:pPr defTabSz="912813" fontAlgn="base">
                <a:spcBef>
                  <a:spcPct val="0"/>
                </a:spcBef>
                <a:spcAft>
                  <a:spcPct val="0"/>
                </a:spcAft>
              </a:pPr>
              <a:t>54</a:t>
            </a:fld>
            <a:endParaRPr lang="en-US">
              <a:solidFill>
                <a:schemeClr val="tx2"/>
              </a:solidFill>
            </a:endParaRPr>
          </a:p>
        </p:txBody>
      </p:sp>
      <p:pic>
        <p:nvPicPr>
          <p:cNvPr id="4" name="Picture 4"/>
          <p:cNvPicPr>
            <a:picLocks noChangeAspect="1" noChangeArrowheads="1"/>
          </p:cNvPicPr>
          <p:nvPr/>
        </p:nvPicPr>
        <p:blipFill>
          <a:blip r:embed="rId3" cstate="print"/>
          <a:srcRect/>
          <a:stretch>
            <a:fillRect/>
          </a:stretch>
        </p:blipFill>
        <p:spPr bwMode="auto">
          <a:xfrm>
            <a:off x="3305175" y="0"/>
            <a:ext cx="5838825" cy="6858000"/>
          </a:xfrm>
          <a:prstGeom prst="rect">
            <a:avLst/>
          </a:prstGeom>
          <a:noFill/>
          <a:ln>
            <a:solidFill>
              <a:schemeClr val="tx1">
                <a:lumMod val="85000"/>
                <a:lumOff val="15000"/>
              </a:schemeClr>
            </a:solidFill>
          </a:ln>
        </p:spPr>
      </p:pic>
      <p:sp>
        <p:nvSpPr>
          <p:cNvPr id="6" name="Right Arrow 5"/>
          <p:cNvSpPr/>
          <p:nvPr/>
        </p:nvSpPr>
        <p:spPr>
          <a:xfrm>
            <a:off x="1733550" y="6318250"/>
            <a:ext cx="1433513" cy="5397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7" name="TextBox 6"/>
          <p:cNvSpPr txBox="1"/>
          <p:nvPr/>
        </p:nvSpPr>
        <p:spPr>
          <a:xfrm>
            <a:off x="8721322" y="6364591"/>
            <a:ext cx="351378" cy="369332"/>
          </a:xfrm>
          <a:prstGeom prst="rect">
            <a:avLst/>
          </a:prstGeom>
          <a:noFill/>
        </p:spPr>
        <p:txBody>
          <a:bodyPr wrap="none" rtlCol="0">
            <a:spAutoFit/>
          </a:bodyPr>
          <a:lstStyle/>
          <a:p>
            <a:r>
              <a:rPr lang="en-US" dirty="0" smtClean="0"/>
              <a:t>R</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dirty="0" smtClean="0">
                <a:latin typeface="Bookman Old Style" pitchFamily="18" charset="0"/>
              </a:rPr>
              <a:t>Hypotheses</a:t>
            </a:r>
          </a:p>
        </p:txBody>
      </p:sp>
      <p:sp>
        <p:nvSpPr>
          <p:cNvPr id="109570" name="Content Placeholder 2"/>
          <p:cNvSpPr>
            <a:spLocks noGrp="1"/>
          </p:cNvSpPr>
          <p:nvPr>
            <p:ph sz="quarter" idx="1"/>
          </p:nvPr>
        </p:nvSpPr>
        <p:spPr/>
        <p:txBody>
          <a:bodyPr/>
          <a:lstStyle/>
          <a:p>
            <a:r>
              <a:rPr lang="en-US" dirty="0" smtClean="0"/>
              <a:t>Given the proposed changes, what effects do you expect to see?</a:t>
            </a:r>
          </a:p>
          <a:p>
            <a:pPr lvl="1"/>
            <a:r>
              <a:rPr lang="en-US" dirty="0" smtClean="0"/>
              <a:t>More concrete than “it will be cool”</a:t>
            </a:r>
          </a:p>
          <a:p>
            <a:pPr lvl="1"/>
            <a:r>
              <a:rPr lang="en-US" dirty="0" smtClean="0"/>
              <a:t>Will it impact </a:t>
            </a:r>
            <a:r>
              <a:rPr lang="en-US" i="1" dirty="0" smtClean="0">
                <a:solidFill>
                  <a:schemeClr val="tx1"/>
                </a:solidFill>
              </a:rPr>
              <a:t>what </a:t>
            </a:r>
            <a:r>
              <a:rPr lang="en-US" dirty="0" smtClean="0"/>
              <a:t>users do</a:t>
            </a:r>
            <a:r>
              <a:rPr lang="en-US" i="1" dirty="0" smtClean="0">
                <a:solidFill>
                  <a:srgbClr val="000000"/>
                </a:solidFill>
              </a:rPr>
              <a:t>, how often</a:t>
            </a:r>
            <a:r>
              <a:rPr lang="en-US" dirty="0" smtClean="0">
                <a:solidFill>
                  <a:srgbClr val="000000"/>
                </a:solidFill>
              </a:rPr>
              <a:t> </a:t>
            </a:r>
            <a:r>
              <a:rPr lang="en-US" dirty="0" smtClean="0"/>
              <a:t>they do it</a:t>
            </a:r>
            <a:r>
              <a:rPr lang="en-US" i="1" dirty="0" smtClean="0"/>
              <a:t>, </a:t>
            </a:r>
            <a:r>
              <a:rPr lang="en-US" i="1" dirty="0" smtClean="0">
                <a:solidFill>
                  <a:srgbClr val="000000"/>
                </a:solidFill>
              </a:rPr>
              <a:t>how long</a:t>
            </a:r>
            <a:r>
              <a:rPr lang="en-US" i="1" dirty="0" smtClean="0"/>
              <a:t> </a:t>
            </a:r>
            <a:r>
              <a:rPr lang="en-US" dirty="0" smtClean="0"/>
              <a:t>it will take, their </a:t>
            </a:r>
            <a:r>
              <a:rPr lang="en-US" i="1" dirty="0" smtClean="0">
                <a:solidFill>
                  <a:srgbClr val="000000"/>
                </a:solidFill>
              </a:rPr>
              <a:t>satisfaction</a:t>
            </a:r>
            <a:r>
              <a:rPr lang="en-US" dirty="0" smtClean="0"/>
              <a:t>?</a:t>
            </a:r>
          </a:p>
          <a:p>
            <a:r>
              <a:rPr lang="en-US" dirty="0" smtClean="0"/>
              <a:t>How will you measure these changes?</a:t>
            </a:r>
          </a:p>
          <a:p>
            <a:pPr lvl="1"/>
            <a:r>
              <a:rPr lang="en-US" dirty="0" smtClean="0"/>
              <a:t>What vs. why</a:t>
            </a:r>
          </a:p>
          <a:p>
            <a:pPr lvl="1"/>
            <a:r>
              <a:rPr lang="en-US" dirty="0" smtClean="0"/>
              <a:t>Hypotheses </a:t>
            </a:r>
            <a:r>
              <a:rPr lang="en-US" dirty="0" smtClean="0">
                <a:sym typeface="Wingdings" pitchFamily="2" charset="2"/>
              </a:rPr>
              <a:t> metrics</a:t>
            </a:r>
            <a:endParaRPr lang="en-US" dirty="0" smtClean="0"/>
          </a:p>
          <a:p>
            <a:pPr lvl="1"/>
            <a:endParaRPr lang="en-US" dirty="0" smtClean="0"/>
          </a:p>
        </p:txBody>
      </p:sp>
      <p:sp>
        <p:nvSpPr>
          <p:cNvPr id="1095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99C3DC70-7333-4EF4-A727-4C31E7F9F795}" type="slidenum">
              <a:rPr lang="en-US">
                <a:solidFill>
                  <a:schemeClr val="tx2"/>
                </a:solidFill>
              </a:rPr>
              <a:pPr defTabSz="912813" fontAlgn="base">
                <a:spcBef>
                  <a:spcPct val="0"/>
                </a:spcBef>
                <a:spcAft>
                  <a:spcPct val="0"/>
                </a:spcAft>
              </a:pPr>
              <a:t>55</a:t>
            </a:fld>
            <a:endParaRPr lang="en-US">
              <a:solidFill>
                <a:schemeClr val="tx2"/>
              </a:solidFill>
            </a:endParaRPr>
          </a:p>
        </p:txBody>
      </p:sp>
      <p:sp>
        <p:nvSpPr>
          <p:cNvPr id="5" name="TextBox 4"/>
          <p:cNvSpPr txBox="1"/>
          <p:nvPr/>
        </p:nvSpPr>
        <p:spPr>
          <a:xfrm>
            <a:off x="8690721" y="6333992"/>
            <a:ext cx="351378" cy="369332"/>
          </a:xfrm>
          <a:prstGeom prst="rect">
            <a:avLst/>
          </a:prstGeom>
          <a:noFill/>
        </p:spPr>
        <p:txBody>
          <a:bodyPr wrap="none" rtlCol="0">
            <a:spAutoFit/>
          </a:bodyPr>
          <a:lstStyle/>
          <a:p>
            <a:r>
              <a:rPr lang="en-US" dirty="0" smtClean="0"/>
              <a:t>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5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57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5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dirty="0" smtClean="0">
                <a:latin typeface="Bookman Old Style" pitchFamily="18" charset="0"/>
              </a:rPr>
              <a:t>Metrics</a:t>
            </a:r>
          </a:p>
        </p:txBody>
      </p:sp>
      <p:sp>
        <p:nvSpPr>
          <p:cNvPr id="111618" name="Content Placeholder 2"/>
          <p:cNvSpPr>
            <a:spLocks noGrp="1"/>
          </p:cNvSpPr>
          <p:nvPr>
            <p:ph sz="quarter" idx="1"/>
          </p:nvPr>
        </p:nvSpPr>
        <p:spPr/>
        <p:txBody>
          <a:bodyPr/>
          <a:lstStyle/>
          <a:p>
            <a:r>
              <a:rPr lang="en-US" dirty="0" smtClean="0">
                <a:solidFill>
                  <a:srgbClr val="000000"/>
                </a:solidFill>
              </a:rPr>
              <a:t>Which metrics?</a:t>
            </a:r>
          </a:p>
          <a:p>
            <a:pPr lvl="1"/>
            <a:r>
              <a:rPr lang="en-US" sz="2400" dirty="0" smtClean="0"/>
              <a:t>Often lots of metrics</a:t>
            </a:r>
          </a:p>
          <a:p>
            <a:pPr lvl="2"/>
            <a:r>
              <a:rPr lang="en-US" dirty="0" smtClean="0">
                <a:solidFill>
                  <a:srgbClr val="000000"/>
                </a:solidFill>
              </a:rPr>
              <a:t>What vs. why; need a</a:t>
            </a:r>
            <a:r>
              <a:rPr lang="en-US" dirty="0" smtClean="0">
                <a:solidFill>
                  <a:srgbClr val="000000"/>
                </a:solidFill>
                <a:sym typeface="Wingdings" pitchFamily="2" charset="2"/>
              </a:rPr>
              <a:t> suite of metrics to answer multiple questions</a:t>
            </a:r>
          </a:p>
          <a:p>
            <a:pPr lvl="2"/>
            <a:r>
              <a:rPr lang="en-US" dirty="0" smtClean="0">
                <a:solidFill>
                  <a:srgbClr val="000000"/>
                </a:solidFill>
                <a:sym typeface="Wingdings" pitchFamily="2" charset="2"/>
              </a:rPr>
              <a:t>Some matter all the time: overall usage, whole page parsing, etc.</a:t>
            </a:r>
          </a:p>
          <a:p>
            <a:pPr lvl="2"/>
            <a:r>
              <a:rPr lang="en-US" dirty="0" smtClean="0">
                <a:solidFill>
                  <a:srgbClr val="000000"/>
                </a:solidFill>
                <a:sym typeface="Wingdings" pitchFamily="2" charset="2"/>
              </a:rPr>
              <a:t>Some matter to your hypothesis:</a:t>
            </a:r>
          </a:p>
          <a:p>
            <a:pPr lvl="3"/>
            <a:r>
              <a:rPr lang="en-US" dirty="0" smtClean="0">
                <a:solidFill>
                  <a:srgbClr val="000000"/>
                </a:solidFill>
                <a:sym typeface="Wingdings" pitchFamily="2" charset="2"/>
              </a:rPr>
              <a:t>“Increased feature usage”:  click through rate, bounce rate, etc.</a:t>
            </a:r>
          </a:p>
          <a:p>
            <a:pPr lvl="3"/>
            <a:r>
              <a:rPr lang="en-US" dirty="0" smtClean="0">
                <a:solidFill>
                  <a:srgbClr val="000000"/>
                </a:solidFill>
                <a:sym typeface="Wingdings" pitchFamily="2" charset="2"/>
              </a:rPr>
              <a:t>“Easier to parse”: time to first action</a:t>
            </a:r>
          </a:p>
          <a:p>
            <a:pPr lvl="1"/>
            <a:r>
              <a:rPr lang="en-US" sz="2400" dirty="0" smtClean="0">
                <a:sym typeface="Wingdings" pitchFamily="2" charset="2"/>
              </a:rPr>
              <a:t>Metrics may “disagree”</a:t>
            </a:r>
          </a:p>
          <a:p>
            <a:pPr lvl="2"/>
            <a:r>
              <a:rPr lang="en-US" sz="1800" dirty="0"/>
              <a:t>I</a:t>
            </a:r>
            <a:r>
              <a:rPr lang="en-US" sz="1800" dirty="0" smtClean="0"/>
              <a:t>s TTR (time to result) faster, but success lower?</a:t>
            </a:r>
          </a:p>
          <a:p>
            <a:pPr lvl="2"/>
            <a:r>
              <a:rPr lang="en-US" sz="1800" dirty="0"/>
              <a:t>I</a:t>
            </a:r>
            <a:r>
              <a:rPr lang="en-US" sz="1800" dirty="0" smtClean="0"/>
              <a:t>s TTR faster, but users never come back?</a:t>
            </a:r>
          </a:p>
          <a:p>
            <a:pPr lvl="2"/>
            <a:r>
              <a:rPr lang="en-US" sz="1800" dirty="0"/>
              <a:t>I</a:t>
            </a:r>
            <a:r>
              <a:rPr lang="en-US" sz="1800" dirty="0" smtClean="0"/>
              <a:t>s TTR faster, but only for a subset of users (who overwhelm the metric)?</a:t>
            </a:r>
          </a:p>
          <a:p>
            <a:r>
              <a:rPr lang="en-US" dirty="0" smtClean="0">
                <a:solidFill>
                  <a:srgbClr val="000000"/>
                </a:solidFill>
              </a:rPr>
              <a:t>How big of a change in the metrics matter?</a:t>
            </a:r>
          </a:p>
          <a:p>
            <a:pPr lvl="1"/>
            <a:r>
              <a:rPr lang="en-US" sz="2400" dirty="0" smtClean="0"/>
              <a:t>Statistical vs. practical significance</a:t>
            </a:r>
          </a:p>
        </p:txBody>
      </p:sp>
      <p:sp>
        <p:nvSpPr>
          <p:cNvPr id="1116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ACE3600D-F33D-4FF2-B121-FDBB3800700D}" type="slidenum">
              <a:rPr lang="en-US">
                <a:solidFill>
                  <a:schemeClr val="tx2"/>
                </a:solidFill>
              </a:rPr>
              <a:pPr defTabSz="912813" fontAlgn="base">
                <a:spcBef>
                  <a:spcPct val="0"/>
                </a:spcBef>
                <a:spcAft>
                  <a:spcPct val="0"/>
                </a:spcAft>
              </a:pPr>
              <a:t>56</a:t>
            </a:fld>
            <a:endParaRPr lang="en-US">
              <a:solidFill>
                <a:schemeClr val="tx2"/>
              </a:solidFill>
            </a:endParaRPr>
          </a:p>
        </p:txBody>
      </p:sp>
      <p:sp>
        <p:nvSpPr>
          <p:cNvPr id="5" name="TextBox 4"/>
          <p:cNvSpPr txBox="1"/>
          <p:nvPr/>
        </p:nvSpPr>
        <p:spPr>
          <a:xfrm>
            <a:off x="8690721" y="6333992"/>
            <a:ext cx="351378" cy="369332"/>
          </a:xfrm>
          <a:prstGeom prst="rect">
            <a:avLst/>
          </a:prstGeom>
          <a:noFill/>
        </p:spPr>
        <p:txBody>
          <a:bodyPr wrap="none" rtlCol="0">
            <a:spAutoFit/>
          </a:bodyPr>
          <a:lstStyle/>
          <a:p>
            <a:r>
              <a:rPr lang="en-US" dirty="0" smtClean="0"/>
              <a:t>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61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161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61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61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61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61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1618">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1618">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618">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1618">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1618">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161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dirty="0" smtClean="0">
                <a:latin typeface="Bookman Old Style" pitchFamily="18" charset="0"/>
              </a:rPr>
              <a:t>Putting It </a:t>
            </a:r>
            <a:r>
              <a:rPr lang="en-US" dirty="0">
                <a:latin typeface="Bookman Old Style" pitchFamily="18" charset="0"/>
              </a:rPr>
              <a:t>T</a:t>
            </a:r>
            <a:r>
              <a:rPr lang="en-US" dirty="0" smtClean="0">
                <a:latin typeface="Bookman Old Style" pitchFamily="18" charset="0"/>
              </a:rPr>
              <a:t>ogether: Experiments</a:t>
            </a:r>
          </a:p>
        </p:txBody>
      </p:sp>
      <p:sp>
        <p:nvSpPr>
          <p:cNvPr id="3" name="Content Placeholder 2"/>
          <p:cNvSpPr>
            <a:spLocks noGrp="1"/>
          </p:cNvSpPr>
          <p:nvPr>
            <p:ph sz="quarter" idx="1"/>
          </p:nvPr>
        </p:nvSpPr>
        <p:spPr/>
        <p:txBody>
          <a:bodyPr>
            <a:normAutofit lnSpcReduction="10000"/>
          </a:bodyPr>
          <a:lstStyle/>
          <a:p>
            <a:pPr marL="274320" indent="-274320" fontAlgn="auto">
              <a:spcAft>
                <a:spcPts val="0"/>
              </a:spcAft>
              <a:buFont typeface="Wingdings 3"/>
              <a:buChar char=""/>
              <a:defRPr/>
            </a:pPr>
            <a:r>
              <a:rPr lang="en-US" dirty="0"/>
              <a:t>G</a:t>
            </a:r>
            <a:r>
              <a:rPr lang="en-US" dirty="0" smtClean="0"/>
              <a:t>iven the decisions and space of possible changes:</a:t>
            </a:r>
          </a:p>
          <a:p>
            <a:pPr marL="548640" lvl="1" indent="-274320" fontAlgn="auto">
              <a:spcAft>
                <a:spcPts val="0"/>
              </a:spcAft>
              <a:buFont typeface="Wingdings 3"/>
              <a:buChar char=""/>
              <a:defRPr/>
            </a:pPr>
            <a:r>
              <a:rPr lang="en-US" dirty="0" smtClean="0"/>
              <a:t>Get set of possible arms</a:t>
            </a:r>
          </a:p>
          <a:p>
            <a:pPr marL="274320" indent="-274320" fontAlgn="auto">
              <a:spcAft>
                <a:spcPts val="0"/>
              </a:spcAft>
              <a:buFont typeface="Wingdings 3"/>
              <a:buChar char=""/>
              <a:defRPr/>
            </a:pPr>
            <a:r>
              <a:rPr lang="en-US" dirty="0"/>
              <a:t>F</a:t>
            </a:r>
            <a:r>
              <a:rPr lang="en-US" dirty="0" smtClean="0"/>
              <a:t>or each arm, what are the hypotheses &amp; metrics?</a:t>
            </a:r>
          </a:p>
          <a:p>
            <a:pPr marL="548640" lvl="1" indent="-274320" fontAlgn="auto">
              <a:spcAft>
                <a:spcPts val="0"/>
              </a:spcAft>
              <a:buFont typeface="Wingdings 3"/>
              <a:buChar char=""/>
              <a:defRPr/>
            </a:pPr>
            <a:r>
              <a:rPr lang="en-US" dirty="0" smtClean="0"/>
              <a:t>How different are the hypotheses?</a:t>
            </a:r>
          </a:p>
          <a:p>
            <a:pPr marL="548640" lvl="1" indent="-274320" fontAlgn="auto">
              <a:spcAft>
                <a:spcPts val="0"/>
              </a:spcAft>
              <a:buFont typeface="Wingdings 3"/>
              <a:buChar char=""/>
              <a:defRPr/>
            </a:pPr>
            <a:r>
              <a:rPr lang="en-US" dirty="0" smtClean="0"/>
              <a:t>Which hypotheses are measurable?</a:t>
            </a:r>
          </a:p>
          <a:p>
            <a:pPr marL="548640" lvl="1" indent="-274320" fontAlgn="auto">
              <a:spcAft>
                <a:spcPts val="0"/>
              </a:spcAft>
              <a:buFont typeface="Wingdings 3"/>
              <a:buChar char=""/>
              <a:defRPr/>
            </a:pPr>
            <a:r>
              <a:rPr lang="en-US" dirty="0" smtClean="0"/>
              <a:t>Do we need to run all possible arms to make the decision?</a:t>
            </a:r>
          </a:p>
          <a:p>
            <a:pPr marL="274320" indent="-274320" fontAlgn="auto">
              <a:spcAft>
                <a:spcPts val="0"/>
              </a:spcAft>
              <a:buFont typeface="Wingdings 3"/>
              <a:buChar char=""/>
              <a:defRPr/>
            </a:pPr>
            <a:r>
              <a:rPr lang="en-US" dirty="0" smtClean="0"/>
              <a:t>Given this smaller set of arms, now come the practical issues:</a:t>
            </a:r>
          </a:p>
          <a:p>
            <a:pPr marL="548640" lvl="1" indent="-274320" fontAlgn="auto">
              <a:spcAft>
                <a:spcPts val="0"/>
              </a:spcAft>
              <a:buFont typeface="Wingdings 3"/>
              <a:buChar char=""/>
              <a:defRPr/>
            </a:pPr>
            <a:r>
              <a:rPr lang="en-US" dirty="0" smtClean="0"/>
              <a:t>How big do the arms need to be to get reasonable metrics?  Given that, how many arms can I actually run?</a:t>
            </a:r>
          </a:p>
          <a:p>
            <a:pPr marL="548640" lvl="1" indent="-274320" fontAlgn="auto">
              <a:spcAft>
                <a:spcPts val="0"/>
              </a:spcAft>
              <a:buFont typeface="Wingdings 3"/>
              <a:buChar char=""/>
              <a:defRPr/>
            </a:pPr>
            <a:r>
              <a:rPr lang="en-US" dirty="0" smtClean="0"/>
              <a:t>What else do I need to think about in order to actually run an experiment?</a:t>
            </a:r>
          </a:p>
          <a:p>
            <a:pPr marL="274320" indent="-274320" fontAlgn="auto">
              <a:spcAft>
                <a:spcPts val="0"/>
              </a:spcAft>
              <a:buFont typeface="Wingdings 3"/>
              <a:buChar char=""/>
              <a:defRPr/>
            </a:pPr>
            <a:endParaRPr lang="en-US" dirty="0"/>
          </a:p>
        </p:txBody>
      </p:sp>
      <p:sp>
        <p:nvSpPr>
          <p:cNvPr id="1136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51F779D3-358B-4333-8033-41E72C61FF49}" type="slidenum">
              <a:rPr lang="en-US">
                <a:solidFill>
                  <a:schemeClr val="tx2"/>
                </a:solidFill>
              </a:rPr>
              <a:pPr defTabSz="912813" fontAlgn="base">
                <a:spcBef>
                  <a:spcPct val="0"/>
                </a:spcBef>
                <a:spcAft>
                  <a:spcPct val="0"/>
                </a:spcAft>
              </a:pPr>
              <a:t>57</a:t>
            </a:fld>
            <a:endParaRPr lang="en-US">
              <a:solidFill>
                <a:schemeClr val="tx2"/>
              </a:solidFill>
            </a:endParaRPr>
          </a:p>
        </p:txBody>
      </p:sp>
      <p:sp>
        <p:nvSpPr>
          <p:cNvPr id="5" name="TextBox 4"/>
          <p:cNvSpPr txBox="1"/>
          <p:nvPr/>
        </p:nvSpPr>
        <p:spPr>
          <a:xfrm>
            <a:off x="8690721" y="6333992"/>
            <a:ext cx="351378" cy="369332"/>
          </a:xfrm>
          <a:prstGeom prst="rect">
            <a:avLst/>
          </a:prstGeom>
          <a:noFill/>
        </p:spPr>
        <p:txBody>
          <a:bodyPr wrap="none" rtlCol="0">
            <a:spAutoFit/>
          </a:bodyPr>
          <a:lstStyle/>
          <a:p>
            <a:r>
              <a:rPr lang="en-US" dirty="0" smtClean="0"/>
              <a:t>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dirty="0" smtClean="0">
                <a:latin typeface="Bookman Old Style" pitchFamily="18" charset="0"/>
              </a:rPr>
              <a:t>Experiment Sizing: Overview</a:t>
            </a:r>
          </a:p>
        </p:txBody>
      </p:sp>
      <p:sp>
        <p:nvSpPr>
          <p:cNvPr id="115714" name="Content Placeholder 2"/>
          <p:cNvSpPr>
            <a:spLocks noGrp="1"/>
          </p:cNvSpPr>
          <p:nvPr>
            <p:ph sz="quarter" idx="1"/>
          </p:nvPr>
        </p:nvSpPr>
        <p:spPr>
          <a:xfrm>
            <a:off x="457200" y="1219200"/>
            <a:ext cx="8408504" cy="4937760"/>
          </a:xfrm>
        </p:spPr>
        <p:txBody>
          <a:bodyPr/>
          <a:lstStyle/>
          <a:p>
            <a:r>
              <a:rPr lang="en-US" sz="3000" dirty="0" smtClean="0"/>
              <a:t>Metrics</a:t>
            </a:r>
          </a:p>
          <a:p>
            <a:pPr lvl="1"/>
            <a:r>
              <a:rPr lang="en-US" sz="2400" dirty="0" smtClean="0"/>
              <a:t>Power: How big a change do you want to detect?  How many observations will you need in order to detect that change?</a:t>
            </a:r>
          </a:p>
          <a:p>
            <a:r>
              <a:rPr lang="en-US" sz="3000" dirty="0" smtClean="0"/>
              <a:t>Triggering</a:t>
            </a:r>
          </a:p>
          <a:p>
            <a:pPr lvl="1"/>
            <a:r>
              <a:rPr lang="en-US" sz="2400" dirty="0" smtClean="0"/>
              <a:t>How much of the incoming traffic is actually affected?</a:t>
            </a:r>
          </a:p>
          <a:p>
            <a:r>
              <a:rPr lang="en-US" sz="3000" dirty="0" smtClean="0"/>
              <a:t>Power + Triggering </a:t>
            </a:r>
            <a:r>
              <a:rPr lang="en-US" sz="3000" dirty="0" smtClean="0">
                <a:sym typeface="Wingdings" pitchFamily="2" charset="2"/>
              </a:rPr>
              <a:t> How big your experiment is</a:t>
            </a:r>
            <a:endParaRPr lang="en-US" sz="3000" dirty="0" smtClean="0"/>
          </a:p>
          <a:p>
            <a:pPr lvl="1"/>
            <a:r>
              <a:rPr lang="en-US" sz="2400" dirty="0" smtClean="0"/>
              <a:t>How many arms you can run concurrently?</a:t>
            </a:r>
          </a:p>
          <a:p>
            <a:pPr lvl="1"/>
            <a:r>
              <a:rPr lang="en-US" sz="2400" dirty="0" smtClean="0"/>
              <a:t>How big is each arm?</a:t>
            </a:r>
          </a:p>
          <a:p>
            <a:pPr lvl="1"/>
            <a:r>
              <a:rPr lang="en-US" sz="2400" dirty="0" smtClean="0"/>
              <a:t>What is the exposure risk (if this is a product)?</a:t>
            </a:r>
          </a:p>
        </p:txBody>
      </p:sp>
      <p:sp>
        <p:nvSpPr>
          <p:cNvPr id="1157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E1AA9F9A-F563-445D-8DE8-8522B15FD892}" type="slidenum">
              <a:rPr lang="en-US">
                <a:solidFill>
                  <a:schemeClr val="tx2"/>
                </a:solidFill>
              </a:rPr>
              <a:pPr defTabSz="912813" fontAlgn="base">
                <a:spcBef>
                  <a:spcPct val="0"/>
                </a:spcBef>
                <a:spcAft>
                  <a:spcPct val="0"/>
                </a:spcAft>
              </a:pPr>
              <a:t>58</a:t>
            </a:fld>
            <a:endParaRPr lang="en-US">
              <a:solidFill>
                <a:schemeClr val="tx2"/>
              </a:solidFill>
            </a:endParaRPr>
          </a:p>
        </p:txBody>
      </p:sp>
      <p:sp>
        <p:nvSpPr>
          <p:cNvPr id="5" name="TextBox 4"/>
          <p:cNvSpPr txBox="1"/>
          <p:nvPr/>
        </p:nvSpPr>
        <p:spPr>
          <a:xfrm>
            <a:off x="8660120" y="6318693"/>
            <a:ext cx="351366" cy="369332"/>
          </a:xfrm>
          <a:prstGeom prst="rect">
            <a:avLst/>
          </a:prstGeom>
          <a:noFill/>
        </p:spPr>
        <p:txBody>
          <a:bodyPr wrap="none" rtlCol="0">
            <a:spAutoFit/>
          </a:bodyPr>
          <a:lstStyle/>
          <a:p>
            <a:r>
              <a:rPr lang="en-US" dirty="0" smtClean="0"/>
              <a:t>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7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571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57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71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71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571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57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dirty="0" smtClean="0">
                <a:latin typeface="Bookman Old Style" pitchFamily="18" charset="0"/>
              </a:rPr>
              <a:t>Power</a:t>
            </a:r>
          </a:p>
        </p:txBody>
      </p:sp>
      <p:sp>
        <p:nvSpPr>
          <p:cNvPr id="115714" name="Content Placeholder 2"/>
          <p:cNvSpPr>
            <a:spLocks noGrp="1"/>
          </p:cNvSpPr>
          <p:nvPr>
            <p:ph sz="quarter" idx="1"/>
          </p:nvPr>
        </p:nvSpPr>
        <p:spPr>
          <a:xfrm>
            <a:off x="457200" y="1219200"/>
            <a:ext cx="8408504" cy="4937760"/>
          </a:xfrm>
        </p:spPr>
        <p:txBody>
          <a:bodyPr/>
          <a:lstStyle/>
          <a:p>
            <a:r>
              <a:rPr lang="en-US" sz="2800" dirty="0"/>
              <a:t>Power is the probability that when there really is a difference, you will statistically detect it</a:t>
            </a:r>
          </a:p>
          <a:p>
            <a:r>
              <a:rPr lang="en-US" sz="2800" dirty="0"/>
              <a:t>Power depends on:</a:t>
            </a:r>
          </a:p>
          <a:p>
            <a:pPr lvl="1"/>
            <a:r>
              <a:rPr lang="en-US" sz="2000" dirty="0"/>
              <a:t>What you want to measure</a:t>
            </a:r>
          </a:p>
          <a:p>
            <a:pPr lvl="1"/>
            <a:r>
              <a:rPr lang="en-US" sz="2000" dirty="0"/>
              <a:t>Size of difference you want to be able to detect</a:t>
            </a:r>
          </a:p>
          <a:p>
            <a:pPr lvl="1"/>
            <a:r>
              <a:rPr lang="en-US" sz="2000" dirty="0"/>
              <a:t>Standard error of the measurement</a:t>
            </a:r>
          </a:p>
          <a:p>
            <a:pPr lvl="1"/>
            <a:r>
              <a:rPr lang="en-US" sz="2000" dirty="0"/>
              <a:t>Number of observations </a:t>
            </a:r>
          </a:p>
          <a:p>
            <a:r>
              <a:rPr lang="en-US" sz="2800" dirty="0"/>
              <a:t>Power can (and should be) calculated before you run the experiment</a:t>
            </a:r>
          </a:p>
          <a:p>
            <a:pPr lvl="1"/>
            <a:r>
              <a:rPr lang="en-US" sz="2000" dirty="0"/>
              <a:t>Too many studies where it was discovered after the fact that there wasn't enough power to detect the effect of interest </a:t>
            </a:r>
          </a:p>
          <a:p>
            <a:pPr lvl="1"/>
            <a:r>
              <a:rPr lang="en-US" sz="2000" dirty="0"/>
              <a:t>There are standard formulas, e.g., en.wikipedia.org/wiki/</a:t>
            </a:r>
            <a:r>
              <a:rPr lang="en-US" sz="2000" dirty="0" err="1"/>
              <a:t>Statistical_power</a:t>
            </a:r>
            <a:endParaRPr lang="en-US" sz="2000" dirty="0"/>
          </a:p>
        </p:txBody>
      </p:sp>
      <p:sp>
        <p:nvSpPr>
          <p:cNvPr id="1157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E1AA9F9A-F563-445D-8DE8-8522B15FD892}" type="slidenum">
              <a:rPr lang="en-US">
                <a:solidFill>
                  <a:schemeClr val="tx2"/>
                </a:solidFill>
              </a:rPr>
              <a:pPr defTabSz="912813" fontAlgn="base">
                <a:spcBef>
                  <a:spcPct val="0"/>
                </a:spcBef>
                <a:spcAft>
                  <a:spcPct val="0"/>
                </a:spcAft>
              </a:pPr>
              <a:t>59</a:t>
            </a:fld>
            <a:endParaRPr lang="en-US">
              <a:solidFill>
                <a:schemeClr val="tx2"/>
              </a:solidFill>
            </a:endParaRPr>
          </a:p>
        </p:txBody>
      </p:sp>
      <p:sp>
        <p:nvSpPr>
          <p:cNvPr id="5" name="TextBox 4"/>
          <p:cNvSpPr txBox="1"/>
          <p:nvPr/>
        </p:nvSpPr>
        <p:spPr>
          <a:xfrm>
            <a:off x="8690721" y="6333992"/>
            <a:ext cx="351366" cy="369332"/>
          </a:xfrm>
          <a:prstGeom prst="rect">
            <a:avLst/>
          </a:prstGeom>
          <a:noFill/>
        </p:spPr>
        <p:txBody>
          <a:bodyPr wrap="none" rtlCol="0">
            <a:spAutoFit/>
          </a:bodyPr>
          <a:lstStyle/>
          <a:p>
            <a:r>
              <a:rPr lang="en-US" dirty="0" smtClean="0"/>
              <a:t>D</a:t>
            </a:r>
            <a:endParaRPr lang="en-US" dirty="0"/>
          </a:p>
        </p:txBody>
      </p:sp>
    </p:spTree>
    <p:extLst>
      <p:ext uri="{BB962C8B-B14F-4D97-AF65-F5344CB8AC3E}">
        <p14:creationId xmlns:p14="http://schemas.microsoft.com/office/powerpoint/2010/main" val="646542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1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571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571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571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7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71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571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57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smtClean="0">
                <a:latin typeface="Bookman Old Style" pitchFamily="18" charset="0"/>
              </a:rPr>
              <a:t>What Are </a:t>
            </a:r>
            <a:r>
              <a:rPr lang="en-US" dirty="0">
                <a:latin typeface="Bookman Old Style" pitchFamily="18" charset="0"/>
              </a:rPr>
              <a:t>L</a:t>
            </a:r>
            <a:r>
              <a:rPr lang="en-US" dirty="0" smtClean="0">
                <a:latin typeface="Bookman Old Style" pitchFamily="18" charset="0"/>
              </a:rPr>
              <a:t>ogs for This Discussion?</a:t>
            </a:r>
          </a:p>
        </p:txBody>
      </p:sp>
      <p:sp>
        <p:nvSpPr>
          <p:cNvPr id="32770" name="Content Placeholder 2"/>
          <p:cNvSpPr>
            <a:spLocks noGrp="1"/>
          </p:cNvSpPr>
          <p:nvPr>
            <p:ph sz="quarter" idx="1"/>
          </p:nvPr>
        </p:nvSpPr>
        <p:spPr/>
        <p:txBody>
          <a:bodyPr/>
          <a:lstStyle/>
          <a:p>
            <a:r>
              <a:rPr lang="en-US" smtClean="0"/>
              <a:t>User behavior events over time </a:t>
            </a:r>
          </a:p>
          <a:p>
            <a:pPr lvl="1"/>
            <a:r>
              <a:rPr lang="en-US" smtClean="0"/>
              <a:t>User activity primarily on web </a:t>
            </a:r>
          </a:p>
          <a:p>
            <a:pPr lvl="2"/>
            <a:r>
              <a:rPr lang="en-US" smtClean="0"/>
              <a:t>Edit history </a:t>
            </a:r>
          </a:p>
          <a:p>
            <a:pPr lvl="2"/>
            <a:r>
              <a:rPr lang="en-US" smtClean="0"/>
              <a:t>Clickstream </a:t>
            </a:r>
          </a:p>
          <a:p>
            <a:pPr lvl="2"/>
            <a:r>
              <a:rPr lang="en-US" smtClean="0"/>
              <a:t>Queries</a:t>
            </a:r>
          </a:p>
          <a:p>
            <a:pPr lvl="2"/>
            <a:r>
              <a:rPr lang="en-US" smtClean="0"/>
              <a:t>Annotation / Tagging</a:t>
            </a:r>
          </a:p>
          <a:p>
            <a:pPr lvl="2"/>
            <a:r>
              <a:rPr lang="en-US" smtClean="0"/>
              <a:t>PageViews</a:t>
            </a:r>
          </a:p>
          <a:p>
            <a:pPr lvl="2"/>
            <a:r>
              <a:rPr lang="en-US" smtClean="0"/>
              <a:t>… all other instrumentable events (mousetracks, menu events….) </a:t>
            </a:r>
          </a:p>
          <a:p>
            <a:pPr lvl="1"/>
            <a:endParaRPr lang="en-US" smtClean="0"/>
          </a:p>
          <a:p>
            <a:pPr lvl="1"/>
            <a:r>
              <a:rPr lang="en-US" smtClean="0"/>
              <a:t>Web crawls (e.g., content changes)</a:t>
            </a:r>
          </a:p>
          <a:p>
            <a:pPr lvl="2"/>
            <a:r>
              <a:rPr lang="en-US" smtClean="0"/>
              <a:t>E.g., programmatic changes of content </a:t>
            </a:r>
          </a:p>
          <a:p>
            <a:endParaRPr lang="en-US" smtClean="0"/>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9CCE99E-0AD4-4C32-9C89-74CF38E6EC73}" type="slidenum">
              <a:rPr lang="en-US">
                <a:solidFill>
                  <a:schemeClr val="tx2"/>
                </a:solidFill>
              </a:rPr>
              <a:pPr defTabSz="912813" fontAlgn="base">
                <a:spcBef>
                  <a:spcPct val="0"/>
                </a:spcBef>
                <a:spcAft>
                  <a:spcPct val="0"/>
                </a:spcAft>
              </a:pPr>
              <a:t>6</a:t>
            </a:fld>
            <a:endParaRPr lang="en-US">
              <a:solidFill>
                <a:schemeClr val="tx2"/>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noChangeArrowheads="1"/>
          </p:cNvSpPr>
          <p:nvPr>
            <p:ph type="title"/>
          </p:nvPr>
        </p:nvSpPr>
        <p:spPr>
          <a:xfrm>
            <a:off x="400050" y="274638"/>
            <a:ext cx="8521700" cy="822325"/>
          </a:xfrm>
        </p:spPr>
        <p:txBody>
          <a:bodyPr lIns="0" tIns="0" rIns="0" bIns="0" anchor="b"/>
          <a:lstStyle/>
          <a:p>
            <a:pPr>
              <a:lnSpc>
                <a:spcPct val="95000"/>
              </a:lnSpc>
            </a:pPr>
            <a:r>
              <a:rPr lang="en-US" dirty="0" smtClean="0">
                <a:solidFill>
                  <a:srgbClr val="000000"/>
                </a:solidFill>
                <a:latin typeface="Bookman Old Style" pitchFamily="18" charset="0"/>
              </a:rPr>
              <a:t>Power Example: Variability </a:t>
            </a:r>
            <a:r>
              <a:rPr lang="en-US" dirty="0">
                <a:solidFill>
                  <a:srgbClr val="000000"/>
                </a:solidFill>
                <a:latin typeface="Bookman Old Style" pitchFamily="18" charset="0"/>
              </a:rPr>
              <a:t>M</a:t>
            </a:r>
            <a:r>
              <a:rPr lang="en-US" dirty="0" smtClean="0">
                <a:solidFill>
                  <a:srgbClr val="000000"/>
                </a:solidFill>
                <a:latin typeface="Bookman Old Style" pitchFamily="18" charset="0"/>
              </a:rPr>
              <a:t>atters</a:t>
            </a:r>
          </a:p>
        </p:txBody>
      </p:sp>
      <p:sp>
        <p:nvSpPr>
          <p:cNvPr id="1188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8F91F8BE-B8E9-44B6-9106-CA9A559352FE}" type="slidenum">
              <a:rPr lang="en-US">
                <a:solidFill>
                  <a:schemeClr val="tx2"/>
                </a:solidFill>
              </a:rPr>
              <a:pPr defTabSz="912813" fontAlgn="base">
                <a:spcBef>
                  <a:spcPct val="0"/>
                </a:spcBef>
                <a:spcAft>
                  <a:spcPct val="0"/>
                </a:spcAft>
              </a:pPr>
              <a:t>60</a:t>
            </a:fld>
            <a:endParaRPr lang="en-US">
              <a:solidFill>
                <a:schemeClr val="tx2"/>
              </a:solidFill>
            </a:endParaRPr>
          </a:p>
        </p:txBody>
      </p:sp>
      <p:graphicFrame>
        <p:nvGraphicFramePr>
          <p:cNvPr id="109" name="Table 108"/>
          <p:cNvGraphicFramePr>
            <a:graphicFrameLocks noGrp="1"/>
          </p:cNvGraphicFramePr>
          <p:nvPr>
            <p:extLst>
              <p:ext uri="{D42A27DB-BD31-4B8C-83A1-F6EECF244321}">
                <p14:modId xmlns:p14="http://schemas.microsoft.com/office/powerpoint/2010/main" val="3313043157"/>
              </p:ext>
            </p:extLst>
          </p:nvPr>
        </p:nvGraphicFramePr>
        <p:xfrm>
          <a:off x="0" y="1687513"/>
          <a:ext cx="9144000" cy="2228849"/>
        </p:xfrm>
        <a:graphic>
          <a:graphicData uri="http://schemas.openxmlformats.org/drawingml/2006/table">
            <a:tbl>
              <a:tblPr firstRow="1" bandRow="1">
                <a:tableStyleId>{5C22544A-7EE6-4342-B048-85BDC9FD1C3A}</a:tableStyleId>
              </a:tblPr>
              <a:tblGrid>
                <a:gridCol w="2286000"/>
                <a:gridCol w="2286000"/>
                <a:gridCol w="2286000"/>
                <a:gridCol w="2286000"/>
              </a:tblGrid>
              <a:tr h="1125865">
                <a:tc>
                  <a:txBody>
                    <a:bodyPr/>
                    <a:lstStyle/>
                    <a:p>
                      <a:endParaRPr lang="en-US" sz="2000" dirty="0"/>
                    </a:p>
                  </a:txBody>
                  <a:tcPr marT="45738" marB="45738"/>
                </a:tc>
                <a:tc>
                  <a:txBody>
                    <a:bodyPr/>
                    <a:lstStyle/>
                    <a:p>
                      <a:r>
                        <a:rPr lang="en-US" sz="2000" dirty="0" smtClean="0"/>
                        <a:t>Effect</a:t>
                      </a:r>
                      <a:r>
                        <a:rPr lang="en-US" sz="2000" baseline="0" dirty="0" smtClean="0"/>
                        <a:t>  Size </a:t>
                      </a:r>
                    </a:p>
                    <a:p>
                      <a:r>
                        <a:rPr lang="en-US" sz="2000" baseline="0" dirty="0" smtClean="0"/>
                        <a:t>(% change you care about) </a:t>
                      </a:r>
                      <a:endParaRPr lang="en-US" sz="2000" dirty="0"/>
                    </a:p>
                  </a:txBody>
                  <a:tcPr marT="45738" marB="45738"/>
                </a:tc>
                <a:tc>
                  <a:txBody>
                    <a:bodyPr/>
                    <a:lstStyle/>
                    <a:p>
                      <a:r>
                        <a:rPr lang="en-US" sz="2000" dirty="0" smtClean="0"/>
                        <a:t>Standard</a:t>
                      </a:r>
                      <a:r>
                        <a:rPr lang="en-US" sz="2000" baseline="0" dirty="0" smtClean="0"/>
                        <a:t> Error</a:t>
                      </a:r>
                      <a:endParaRPr lang="en-US" sz="2000" dirty="0"/>
                    </a:p>
                  </a:txBody>
                  <a:tcPr marT="45738" marB="45738"/>
                </a:tc>
                <a:tc>
                  <a:txBody>
                    <a:bodyPr/>
                    <a:lstStyle/>
                    <a:p>
                      <a:r>
                        <a:rPr lang="en-US" sz="2000" dirty="0" smtClean="0"/>
                        <a:t>Observations Required</a:t>
                      </a:r>
                      <a:endParaRPr lang="en-US" sz="2000" dirty="0"/>
                    </a:p>
                  </a:txBody>
                  <a:tcPr marT="45738" marB="45738"/>
                </a:tc>
              </a:tr>
              <a:tr h="551492">
                <a:tc>
                  <a:txBody>
                    <a:bodyPr/>
                    <a:lstStyle/>
                    <a:p>
                      <a:r>
                        <a:rPr lang="en-US" sz="2000" dirty="0" smtClean="0"/>
                        <a:t>Metric A</a:t>
                      </a:r>
                      <a:endParaRPr lang="en-US" sz="2000" dirty="0"/>
                    </a:p>
                  </a:txBody>
                  <a:tcPr marT="45738" marB="45738"/>
                </a:tc>
                <a:tc>
                  <a:txBody>
                    <a:bodyPr/>
                    <a:lstStyle/>
                    <a:p>
                      <a:pPr algn="ctr"/>
                      <a:r>
                        <a:rPr lang="en-US" sz="2000" dirty="0" smtClean="0"/>
                        <a:t>1%</a:t>
                      </a:r>
                      <a:endParaRPr lang="en-US" sz="2000" dirty="0"/>
                    </a:p>
                  </a:txBody>
                  <a:tcPr marT="45738" marB="45738"/>
                </a:tc>
                <a:tc>
                  <a:txBody>
                    <a:bodyPr/>
                    <a:lstStyle/>
                    <a:p>
                      <a:pPr algn="ctr"/>
                      <a:r>
                        <a:rPr lang="en-US" sz="2000" dirty="0" smtClean="0"/>
                        <a:t>4.4</a:t>
                      </a:r>
                      <a:endParaRPr lang="en-US" sz="2000" dirty="0"/>
                    </a:p>
                  </a:txBody>
                  <a:tcPr marT="45738" marB="45738"/>
                </a:tc>
                <a:tc>
                  <a:txBody>
                    <a:bodyPr/>
                    <a:lstStyle/>
                    <a:p>
                      <a:pPr algn="r"/>
                      <a:r>
                        <a:rPr lang="en-US" sz="2000" dirty="0" smtClean="0"/>
                        <a:t>4,100,000</a:t>
                      </a:r>
                    </a:p>
                  </a:txBody>
                  <a:tcPr marT="45738" marB="45738"/>
                </a:tc>
              </a:tr>
              <a:tr h="551492">
                <a:tc>
                  <a:txBody>
                    <a:bodyPr/>
                    <a:lstStyle/>
                    <a:p>
                      <a:r>
                        <a:rPr lang="en-US" sz="2000" dirty="0" smtClean="0"/>
                        <a:t>Metric B</a:t>
                      </a:r>
                      <a:endParaRPr lang="en-US" sz="2000" dirty="0"/>
                    </a:p>
                  </a:txBody>
                  <a:tcPr marT="45738" marB="45738"/>
                </a:tc>
                <a:tc>
                  <a:txBody>
                    <a:bodyPr/>
                    <a:lstStyle/>
                    <a:p>
                      <a:pPr algn="ctr"/>
                      <a:r>
                        <a:rPr lang="en-US" sz="2000" dirty="0" smtClean="0"/>
                        <a:t>1%</a:t>
                      </a:r>
                      <a:endParaRPr lang="en-US" sz="2000" dirty="0"/>
                    </a:p>
                  </a:txBody>
                  <a:tcPr marT="45738" marB="45738"/>
                </a:tc>
                <a:tc>
                  <a:txBody>
                    <a:bodyPr/>
                    <a:lstStyle/>
                    <a:p>
                      <a:pPr algn="ctr"/>
                      <a:r>
                        <a:rPr lang="en-US" sz="2000" dirty="0" smtClean="0"/>
                        <a:t>7.0</a:t>
                      </a:r>
                      <a:endParaRPr lang="en-US" sz="2000" dirty="0"/>
                    </a:p>
                  </a:txBody>
                  <a:tcPr marT="45738" marB="45738"/>
                </a:tc>
                <a:tc>
                  <a:txBody>
                    <a:bodyPr/>
                    <a:lstStyle/>
                    <a:p>
                      <a:pPr algn="r"/>
                      <a:r>
                        <a:rPr lang="en-US" sz="2000" dirty="0" smtClean="0"/>
                        <a:t>10,300,000</a:t>
                      </a:r>
                      <a:endParaRPr lang="en-US" sz="2000" dirty="0"/>
                    </a:p>
                  </a:txBody>
                  <a:tcPr marT="45738" marB="45738"/>
                </a:tc>
              </a:tr>
            </a:tbl>
          </a:graphicData>
        </a:graphic>
      </p:graphicFrame>
      <p:sp>
        <p:nvSpPr>
          <p:cNvPr id="5" name="TextBox 4"/>
          <p:cNvSpPr txBox="1"/>
          <p:nvPr/>
        </p:nvSpPr>
        <p:spPr>
          <a:xfrm>
            <a:off x="8675420" y="6333992"/>
            <a:ext cx="351366" cy="369332"/>
          </a:xfrm>
          <a:prstGeom prst="rect">
            <a:avLst/>
          </a:prstGeom>
          <a:noFill/>
        </p:spPr>
        <p:txBody>
          <a:bodyPr wrap="none" rtlCol="0">
            <a:spAutoFit/>
          </a:bodyPr>
          <a:lstStyle/>
          <a:p>
            <a:r>
              <a:rPr lang="en-US" dirty="0" smtClean="0"/>
              <a:t>D</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dirty="0" smtClean="0">
                <a:latin typeface="Bookman Old Style" pitchFamily="18" charset="0"/>
              </a:rPr>
              <a:t>Power: Variance of Logs </a:t>
            </a:r>
            <a:r>
              <a:rPr lang="en-US" dirty="0">
                <a:latin typeface="Bookman Old Style" pitchFamily="18" charset="0"/>
              </a:rPr>
              <a:t>D</a:t>
            </a:r>
            <a:r>
              <a:rPr lang="en-US" dirty="0" smtClean="0">
                <a:latin typeface="Bookman Old Style" pitchFamily="18" charset="0"/>
              </a:rPr>
              <a:t>ata</a:t>
            </a:r>
          </a:p>
        </p:txBody>
      </p:sp>
      <p:sp>
        <p:nvSpPr>
          <p:cNvPr id="3" name="Content Placeholder 2"/>
          <p:cNvSpPr>
            <a:spLocks noGrp="1"/>
          </p:cNvSpPr>
          <p:nvPr>
            <p:ph sz="quarter" idx="1"/>
          </p:nvPr>
        </p:nvSpPr>
        <p:spPr/>
        <p:txBody>
          <a:bodyPr>
            <a:normAutofit fontScale="92500" lnSpcReduction="10000"/>
          </a:bodyPr>
          <a:lstStyle/>
          <a:p>
            <a:pPr marL="274320" indent="-274320" fontAlgn="auto">
              <a:spcAft>
                <a:spcPts val="0"/>
              </a:spcAft>
              <a:buFont typeface="Wingdings 3"/>
              <a:buChar char=""/>
              <a:defRPr/>
            </a:pPr>
            <a:r>
              <a:rPr lang="en-US" sz="2800" dirty="0" smtClean="0">
                <a:solidFill>
                  <a:srgbClr val="000000"/>
                </a:solidFill>
              </a:rPr>
              <a:t>Logs data has high variance</a:t>
            </a:r>
          </a:p>
          <a:p>
            <a:pPr marL="548640" lvl="1" indent="-274320" fontAlgn="auto">
              <a:spcAft>
                <a:spcPts val="0"/>
              </a:spcAft>
              <a:buFont typeface="Wingdings 3"/>
              <a:buChar char=""/>
              <a:defRPr/>
            </a:pPr>
            <a:r>
              <a:rPr lang="en-US" sz="2500" dirty="0" smtClean="0"/>
              <a:t>Users vary widely: sophistication, language, strategy, etc.</a:t>
            </a:r>
          </a:p>
          <a:p>
            <a:pPr marL="548640" lvl="1" indent="-274320" fontAlgn="auto">
              <a:spcAft>
                <a:spcPts val="0"/>
              </a:spcAft>
              <a:buFont typeface="Wingdings 3"/>
              <a:buChar char=""/>
              <a:defRPr/>
            </a:pPr>
            <a:r>
              <a:rPr lang="en-US" sz="2500" dirty="0" smtClean="0"/>
              <a:t>Tasks vary widely</a:t>
            </a:r>
          </a:p>
          <a:p>
            <a:pPr marL="274320" indent="-274320" fontAlgn="auto">
              <a:spcAft>
                <a:spcPts val="0"/>
              </a:spcAft>
              <a:buFont typeface="Wingdings 3"/>
              <a:buChar char=""/>
              <a:defRPr/>
            </a:pPr>
            <a:r>
              <a:rPr lang="en-US" sz="2800" dirty="0" smtClean="0">
                <a:solidFill>
                  <a:srgbClr val="000000"/>
                </a:solidFill>
              </a:rPr>
              <a:t>Independence assumptions may not hold</a:t>
            </a:r>
          </a:p>
          <a:p>
            <a:pPr marL="548640" lvl="1" indent="-274320" fontAlgn="auto">
              <a:spcAft>
                <a:spcPts val="0"/>
              </a:spcAft>
              <a:buFont typeface="Wingdings 3"/>
              <a:buChar char=""/>
              <a:defRPr/>
            </a:pPr>
            <a:r>
              <a:rPr lang="en-US" sz="2500" dirty="0" smtClean="0"/>
              <a:t>Cookies vs. requests</a:t>
            </a:r>
          </a:p>
          <a:p>
            <a:pPr marL="822960" lvl="2" fontAlgn="auto">
              <a:spcAft>
                <a:spcPts val="0"/>
              </a:spcAft>
              <a:buClr>
                <a:schemeClr val="bg1">
                  <a:shade val="50000"/>
                </a:schemeClr>
              </a:buClr>
              <a:buFont typeface="Wingdings 3"/>
              <a:buChar char=""/>
              <a:defRPr/>
            </a:pPr>
            <a:r>
              <a:rPr lang="en-US" sz="1900" dirty="0" smtClean="0"/>
              <a:t>Sequence of events from a cookie are correlated</a:t>
            </a:r>
          </a:p>
          <a:p>
            <a:pPr marL="1097280" lvl="3" fontAlgn="auto">
              <a:spcAft>
                <a:spcPts val="0"/>
              </a:spcAft>
              <a:buClr>
                <a:schemeClr val="accent2">
                  <a:shade val="75000"/>
                </a:schemeClr>
              </a:buClr>
              <a:buFont typeface="Wingdings"/>
              <a:buChar char=""/>
              <a:defRPr/>
            </a:pPr>
            <a:r>
              <a:rPr lang="en-US" sz="1700" dirty="0" smtClean="0"/>
              <a:t>If I clicked on a “show more” link before, I’m more likely to do it again</a:t>
            </a:r>
          </a:p>
          <a:p>
            <a:pPr marL="1097280" lvl="3" fontAlgn="auto">
              <a:spcAft>
                <a:spcPts val="0"/>
              </a:spcAft>
              <a:buClr>
                <a:schemeClr val="accent2">
                  <a:shade val="75000"/>
                </a:schemeClr>
              </a:buClr>
              <a:buFont typeface="Wingdings"/>
              <a:buChar char=""/>
              <a:defRPr/>
            </a:pPr>
            <a:r>
              <a:rPr lang="en-US" sz="1700" dirty="0" smtClean="0"/>
              <a:t>If I queried for a topic before, I’m more likely to query for that topic again</a:t>
            </a:r>
          </a:p>
          <a:p>
            <a:pPr marL="1097280" lvl="3" fontAlgn="auto">
              <a:spcAft>
                <a:spcPts val="0"/>
              </a:spcAft>
              <a:buClr>
                <a:schemeClr val="accent2">
                  <a:shade val="75000"/>
                </a:schemeClr>
              </a:buClr>
              <a:buFont typeface="Wingdings"/>
              <a:buChar char=""/>
              <a:defRPr/>
            </a:pPr>
            <a:r>
              <a:rPr lang="en-US" sz="1700" dirty="0" smtClean="0"/>
              <a:t>If I search a lot today, I’m more likely to search a lot tomorrow</a:t>
            </a:r>
          </a:p>
          <a:p>
            <a:pPr marL="822960" lvl="2" fontAlgn="auto">
              <a:spcAft>
                <a:spcPts val="0"/>
              </a:spcAft>
              <a:buClr>
                <a:schemeClr val="bg1">
                  <a:shade val="50000"/>
                </a:schemeClr>
              </a:buClr>
              <a:buFont typeface="Wingdings 3"/>
              <a:buChar char=""/>
              <a:defRPr/>
            </a:pPr>
            <a:r>
              <a:rPr lang="en-US" sz="1900" dirty="0" smtClean="0"/>
              <a:t>Interacts with metrics (request-based metric vs. cookie-based metric)</a:t>
            </a:r>
          </a:p>
          <a:p>
            <a:pPr marL="822960" lvl="2" fontAlgn="auto">
              <a:spcAft>
                <a:spcPts val="0"/>
              </a:spcAft>
              <a:buClr>
                <a:schemeClr val="bg1">
                  <a:shade val="50000"/>
                </a:schemeClr>
              </a:buClr>
              <a:buFont typeface="Wingdings 3"/>
              <a:buChar char=""/>
              <a:defRPr/>
            </a:pPr>
            <a:r>
              <a:rPr lang="en-US" sz="1900" dirty="0" smtClean="0">
                <a:sym typeface="Wingdings"/>
              </a:rPr>
              <a:t>Changes variance</a:t>
            </a:r>
          </a:p>
          <a:p>
            <a:pPr marL="274320" indent="-274320" fontAlgn="auto">
              <a:spcAft>
                <a:spcPts val="0"/>
              </a:spcAft>
              <a:buFont typeface="Wingdings 3"/>
              <a:buChar char=""/>
              <a:defRPr/>
            </a:pPr>
            <a:r>
              <a:rPr lang="en-US" sz="2500" dirty="0" smtClean="0">
                <a:sym typeface="Wingdings"/>
              </a:rPr>
              <a:t>How to measure variance	</a:t>
            </a:r>
          </a:p>
          <a:p>
            <a:pPr marL="548640" lvl="1" indent="-274320" fontAlgn="auto">
              <a:spcAft>
                <a:spcPts val="0"/>
              </a:spcAft>
              <a:buFont typeface="Wingdings 3"/>
              <a:buChar char=""/>
              <a:defRPr/>
            </a:pPr>
            <a:r>
              <a:rPr lang="en-US" sz="2200" dirty="0">
                <a:sym typeface="Wingdings"/>
              </a:rPr>
              <a:t>G</a:t>
            </a:r>
            <a:r>
              <a:rPr lang="en-US" sz="2200" dirty="0" smtClean="0">
                <a:sym typeface="Wingdings"/>
              </a:rPr>
              <a:t>lobally: A1 vs. A2 vs. …  experiments</a:t>
            </a:r>
          </a:p>
          <a:p>
            <a:pPr marL="548640" lvl="1" indent="-274320" fontAlgn="auto">
              <a:spcAft>
                <a:spcPts val="0"/>
              </a:spcAft>
              <a:buFont typeface="Wingdings 3"/>
              <a:buChar char=""/>
              <a:defRPr/>
            </a:pPr>
            <a:r>
              <a:rPr lang="en-US" sz="2200" dirty="0" smtClean="0">
                <a:sym typeface="Wingdings"/>
              </a:rPr>
              <a:t>Per-experiment: pre-periods and post-periods</a:t>
            </a:r>
            <a:endParaRPr lang="en-US" sz="2200" dirty="0" smtClean="0"/>
          </a:p>
          <a:p>
            <a:pPr marL="274320" indent="-274320" fontAlgn="auto">
              <a:spcAft>
                <a:spcPts val="0"/>
              </a:spcAft>
              <a:buFont typeface="Wingdings 3"/>
              <a:buChar char=""/>
              <a:defRPr/>
            </a:pPr>
            <a:endParaRPr lang="en-US" dirty="0"/>
          </a:p>
        </p:txBody>
      </p:sp>
      <p:sp>
        <p:nvSpPr>
          <p:cNvPr id="1208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57602684-5EBE-454A-BC85-A25155D3D18A}" type="slidenum">
              <a:rPr lang="en-US">
                <a:solidFill>
                  <a:schemeClr val="tx2"/>
                </a:solidFill>
              </a:rPr>
              <a:pPr defTabSz="912813" fontAlgn="base">
                <a:spcBef>
                  <a:spcPct val="0"/>
                </a:spcBef>
                <a:spcAft>
                  <a:spcPct val="0"/>
                </a:spcAft>
              </a:pPr>
              <a:t>61</a:t>
            </a:fld>
            <a:endParaRPr lang="en-US">
              <a:solidFill>
                <a:schemeClr val="tx2"/>
              </a:solidFill>
            </a:endParaRPr>
          </a:p>
        </p:txBody>
      </p:sp>
      <p:sp>
        <p:nvSpPr>
          <p:cNvPr id="5" name="TextBox 4"/>
          <p:cNvSpPr txBox="1"/>
          <p:nvPr/>
        </p:nvSpPr>
        <p:spPr>
          <a:xfrm>
            <a:off x="8706021" y="6333992"/>
            <a:ext cx="351366" cy="369332"/>
          </a:xfrm>
          <a:prstGeom prst="rect">
            <a:avLst/>
          </a:prstGeom>
          <a:noFill/>
        </p:spPr>
        <p:txBody>
          <a:bodyPr wrap="none" rtlCol="0">
            <a:spAutoFit/>
          </a:bodyPr>
          <a:lstStyle/>
          <a:p>
            <a:r>
              <a:rPr lang="en-US" dirty="0" smtClean="0"/>
              <a:t>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n-US" dirty="0" smtClean="0">
                <a:latin typeface="Bookman Old Style" pitchFamily="18" charset="0"/>
              </a:rPr>
              <a:t>Sizing and Triggering</a:t>
            </a:r>
          </a:p>
        </p:txBody>
      </p:sp>
      <p:sp>
        <p:nvSpPr>
          <p:cNvPr id="3" name="Content Placeholder 2"/>
          <p:cNvSpPr>
            <a:spLocks noGrp="1"/>
          </p:cNvSpPr>
          <p:nvPr>
            <p:ph sz="quarter" idx="1"/>
          </p:nvPr>
        </p:nvSpPr>
        <p:spPr/>
        <p:txBody>
          <a:bodyPr>
            <a:normAutofit fontScale="92500" lnSpcReduction="10000"/>
          </a:bodyPr>
          <a:lstStyle/>
          <a:p>
            <a:pPr marL="274320" indent="-274320" fontAlgn="auto">
              <a:spcAft>
                <a:spcPts val="0"/>
              </a:spcAft>
              <a:buFont typeface="Wingdings 3"/>
              <a:buChar char=""/>
              <a:defRPr/>
            </a:pPr>
            <a:r>
              <a:rPr lang="en-US" dirty="0" smtClean="0"/>
              <a:t>Triggering: what fraction of traffic actually shows the change?</a:t>
            </a:r>
          </a:p>
          <a:p>
            <a:pPr marL="274320" indent="-274320" fontAlgn="auto">
              <a:spcAft>
                <a:spcPts val="0"/>
              </a:spcAft>
              <a:buFont typeface="Wingdings 3"/>
              <a:buChar char=""/>
              <a:defRPr/>
            </a:pPr>
            <a:r>
              <a:rPr lang="en-US" dirty="0" smtClean="0"/>
              <a:t>Power calculation: need X requests to detect change of C%</a:t>
            </a:r>
          </a:p>
          <a:p>
            <a:pPr marL="274320" indent="-274320" fontAlgn="auto">
              <a:spcAft>
                <a:spcPts val="0"/>
              </a:spcAft>
              <a:buFont typeface="Wingdings 3"/>
              <a:buChar char=""/>
              <a:defRPr/>
            </a:pPr>
            <a:r>
              <a:rPr lang="en-US" dirty="0" smtClean="0"/>
              <a:t>Triggering fraction: expt. affects Y (fraction) of requests</a:t>
            </a:r>
          </a:p>
          <a:p>
            <a:pPr marL="274320" indent="-274320" fontAlgn="auto">
              <a:spcAft>
                <a:spcPts val="0"/>
              </a:spcAft>
              <a:buFont typeface="Wingdings 3"/>
              <a:buChar char=""/>
              <a:defRPr/>
            </a:pPr>
            <a:r>
              <a:rPr lang="en-US" dirty="0" smtClean="0"/>
              <a:t>Actual experiment size:  X / Y</a:t>
            </a:r>
          </a:p>
          <a:p>
            <a:pPr marL="274320" indent="-274320" fontAlgn="auto">
              <a:spcAft>
                <a:spcPts val="0"/>
              </a:spcAft>
              <a:buFont typeface="Wingdings 3"/>
              <a:buChar char=""/>
              <a:defRPr/>
            </a:pPr>
            <a:r>
              <a:rPr lang="en-US" dirty="0" smtClean="0"/>
              <a:t>Approach valid only if counterfactuals are logged in the control</a:t>
            </a:r>
          </a:p>
          <a:p>
            <a:pPr marL="548640" lvl="1" indent="-274320" fontAlgn="auto">
              <a:spcAft>
                <a:spcPts val="0"/>
              </a:spcAft>
              <a:buFont typeface="Wingdings 3"/>
              <a:buChar char=""/>
              <a:defRPr/>
            </a:pPr>
            <a:r>
              <a:rPr lang="en-US" sz="2500" dirty="0" smtClean="0"/>
              <a:t>Experiment: when does weather </a:t>
            </a:r>
            <a:r>
              <a:rPr lang="en-US" sz="2500" dirty="0" err="1" smtClean="0"/>
              <a:t>onebox</a:t>
            </a:r>
            <a:r>
              <a:rPr lang="en-US" sz="2500" dirty="0" smtClean="0"/>
              <a:t> show?</a:t>
            </a:r>
          </a:p>
          <a:p>
            <a:pPr marL="548640" lvl="1" indent="-274320" fontAlgn="auto">
              <a:spcAft>
                <a:spcPts val="0"/>
              </a:spcAft>
              <a:buFont typeface="Wingdings 3"/>
              <a:buChar char=""/>
              <a:defRPr/>
            </a:pPr>
            <a:r>
              <a:rPr lang="en-US" sz="2500" dirty="0" smtClean="0"/>
              <a:t>Control: when would weather </a:t>
            </a:r>
            <a:r>
              <a:rPr lang="en-US" sz="2500" dirty="0" err="1" smtClean="0"/>
              <a:t>onebox</a:t>
            </a:r>
            <a:r>
              <a:rPr lang="en-US" sz="2500" dirty="0" smtClean="0"/>
              <a:t> have shown? (counterfactual)</a:t>
            </a:r>
          </a:p>
          <a:p>
            <a:pPr marL="548640" lvl="1" indent="-274320" fontAlgn="auto">
              <a:spcAft>
                <a:spcPts val="0"/>
              </a:spcAft>
              <a:buFont typeface="Wingdings 3"/>
              <a:buChar char=""/>
              <a:defRPr/>
            </a:pPr>
            <a:r>
              <a:rPr lang="en-US" sz="2500" dirty="0" smtClean="0"/>
              <a:t>In some cases, you can’t identify the counterfactual cases, and you have to calculate metrics on the full set of (diluted) data</a:t>
            </a:r>
            <a:endParaRPr lang="en-US" dirty="0" smtClean="0">
              <a:sym typeface="Wingdings"/>
            </a:endParaRPr>
          </a:p>
          <a:p>
            <a:pPr marL="274320" indent="-274320" fontAlgn="auto">
              <a:spcAft>
                <a:spcPts val="0"/>
              </a:spcAft>
              <a:buFont typeface="Wingdings 3"/>
              <a:buChar char=""/>
              <a:defRPr/>
            </a:pPr>
            <a:r>
              <a:rPr lang="en-US" dirty="0" smtClean="0">
                <a:sym typeface="Wingdings"/>
              </a:rPr>
              <a:t>If no counterfactual, need to measure (C * Y)% change in metric on all traffic</a:t>
            </a:r>
          </a:p>
          <a:p>
            <a:pPr marL="548640" lvl="1" indent="-274320" fontAlgn="auto">
              <a:spcAft>
                <a:spcPts val="0"/>
              </a:spcAft>
              <a:buFont typeface="Wingdings 3"/>
              <a:buChar char=""/>
              <a:defRPr/>
            </a:pPr>
            <a:r>
              <a:rPr lang="en-US" dirty="0" smtClean="0">
                <a:solidFill>
                  <a:schemeClr val="tx1">
                    <a:lumMod val="75000"/>
                    <a:lumOff val="25000"/>
                  </a:schemeClr>
                </a:solidFill>
                <a:sym typeface="Wingdings"/>
              </a:rPr>
              <a:t>The smaller Y is, the more dilution you have</a:t>
            </a:r>
          </a:p>
          <a:p>
            <a:pPr marL="822960" lvl="2" fontAlgn="auto">
              <a:spcAft>
                <a:spcPts val="0"/>
              </a:spcAft>
              <a:buClr>
                <a:schemeClr val="bg1">
                  <a:shade val="50000"/>
                </a:schemeClr>
              </a:buClr>
              <a:buFont typeface="Wingdings 3"/>
              <a:buChar char=""/>
              <a:defRPr/>
            </a:pPr>
            <a:endParaRPr lang="en-US" dirty="0" smtClean="0">
              <a:sym typeface="Wingdings"/>
            </a:endParaRPr>
          </a:p>
        </p:txBody>
      </p:sp>
      <p:sp>
        <p:nvSpPr>
          <p:cNvPr id="1228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4CDF52E-6754-4F5F-967D-84F261CA0C56}" type="slidenum">
              <a:rPr lang="en-US">
                <a:solidFill>
                  <a:schemeClr val="tx2"/>
                </a:solidFill>
              </a:rPr>
              <a:pPr defTabSz="912813" fontAlgn="base">
                <a:spcBef>
                  <a:spcPct val="0"/>
                </a:spcBef>
                <a:spcAft>
                  <a:spcPct val="0"/>
                </a:spcAft>
              </a:pPr>
              <a:t>62</a:t>
            </a:fld>
            <a:endParaRPr lang="en-US">
              <a:solidFill>
                <a:schemeClr val="tx2"/>
              </a:solidFill>
            </a:endParaRPr>
          </a:p>
        </p:txBody>
      </p:sp>
      <p:sp>
        <p:nvSpPr>
          <p:cNvPr id="5" name="TextBox 4"/>
          <p:cNvSpPr txBox="1"/>
          <p:nvPr/>
        </p:nvSpPr>
        <p:spPr>
          <a:xfrm>
            <a:off x="8675420" y="6288094"/>
            <a:ext cx="351366" cy="369332"/>
          </a:xfrm>
          <a:prstGeom prst="rect">
            <a:avLst/>
          </a:prstGeom>
          <a:noFill/>
        </p:spPr>
        <p:txBody>
          <a:bodyPr wrap="none" rtlCol="0">
            <a:spAutoFit/>
          </a:bodyPr>
          <a:lstStyle/>
          <a:p>
            <a:r>
              <a:rPr lang="en-US" dirty="0" smtClean="0"/>
              <a:t>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US" dirty="0" smtClean="0">
                <a:latin typeface="Bookman Old Style" pitchFamily="18" charset="0"/>
              </a:rPr>
              <a:t>Experiment Sizing: Example</a:t>
            </a:r>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431701402"/>
              </p:ext>
            </p:extLst>
          </p:nvPr>
        </p:nvGraphicFramePr>
        <p:xfrm>
          <a:off x="0" y="1419225"/>
          <a:ext cx="9144000" cy="4735514"/>
        </p:xfrm>
        <a:graphic>
          <a:graphicData uri="http://schemas.openxmlformats.org/drawingml/2006/table">
            <a:tbl>
              <a:tblPr firstRow="1" bandRow="1">
                <a:tableStyleId>{5C22544A-7EE6-4342-B048-85BDC9FD1C3A}</a:tableStyleId>
              </a:tblPr>
              <a:tblGrid>
                <a:gridCol w="1014761"/>
                <a:gridCol w="847493"/>
                <a:gridCol w="1204331"/>
                <a:gridCol w="1081669"/>
                <a:gridCol w="1694985"/>
                <a:gridCol w="1628078"/>
                <a:gridCol w="1672683"/>
              </a:tblGrid>
              <a:tr h="1460578">
                <a:tc>
                  <a:txBody>
                    <a:bodyPr/>
                    <a:lstStyle/>
                    <a:p>
                      <a:pPr algn="ctr"/>
                      <a:r>
                        <a:rPr lang="en-US" sz="1800" dirty="0" smtClean="0">
                          <a:latin typeface="Arial Narrow" pitchFamily="34" charset="0"/>
                          <a:cs typeface="Calibri" pitchFamily="34" charset="0"/>
                        </a:rPr>
                        <a:t>Metric Standard</a:t>
                      </a:r>
                      <a:r>
                        <a:rPr lang="en-US" sz="1800" baseline="0" dirty="0" smtClean="0">
                          <a:latin typeface="Arial Narrow" pitchFamily="34" charset="0"/>
                          <a:cs typeface="Calibri" pitchFamily="34" charset="0"/>
                        </a:rPr>
                        <a:t> E</a:t>
                      </a:r>
                      <a:r>
                        <a:rPr lang="en-US" sz="1800" dirty="0" smtClean="0">
                          <a:latin typeface="Arial Narrow" pitchFamily="34" charset="0"/>
                          <a:cs typeface="Calibri" pitchFamily="34" charset="0"/>
                        </a:rPr>
                        <a:t>rror</a:t>
                      </a:r>
                      <a:endParaRPr lang="en-US" sz="1800" dirty="0">
                        <a:latin typeface="Arial Narrow" pitchFamily="34" charset="0"/>
                        <a:cs typeface="Calibri" pitchFamily="34" charset="0"/>
                      </a:endParaRPr>
                    </a:p>
                  </a:txBody>
                  <a:tcPr marT="45728" marB="45728"/>
                </a:tc>
                <a:tc>
                  <a:txBody>
                    <a:bodyPr/>
                    <a:lstStyle/>
                    <a:p>
                      <a:pPr algn="ctr"/>
                      <a:r>
                        <a:rPr lang="en-US" sz="1800" dirty="0" smtClean="0">
                          <a:latin typeface="Arial Narrow" pitchFamily="34" charset="0"/>
                          <a:cs typeface="Calibri" pitchFamily="34" charset="0"/>
                        </a:rPr>
                        <a:t>Trigger Rate</a:t>
                      </a:r>
                      <a:endParaRPr lang="en-US" sz="1800" dirty="0">
                        <a:latin typeface="Arial Narrow" pitchFamily="34" charset="0"/>
                        <a:cs typeface="Calibri" pitchFamily="34" charset="0"/>
                      </a:endParaRPr>
                    </a:p>
                  </a:txBody>
                  <a:tcPr marT="45728" marB="45728"/>
                </a:tc>
                <a:tc>
                  <a:txBody>
                    <a:bodyPr/>
                    <a:lstStyle/>
                    <a:p>
                      <a:pPr algn="ctr"/>
                      <a:r>
                        <a:rPr lang="en-US" sz="1800" dirty="0" smtClean="0">
                          <a:latin typeface="Arial Narrow" pitchFamily="34" charset="0"/>
                          <a:cs typeface="Calibri" pitchFamily="34" charset="0"/>
                        </a:rPr>
                        <a:t>Effect Size on Affected Traffic</a:t>
                      </a:r>
                      <a:endParaRPr lang="en-US" sz="1800" dirty="0">
                        <a:latin typeface="Arial Narrow" pitchFamily="34" charset="0"/>
                        <a:cs typeface="Calibri" pitchFamily="34" charset="0"/>
                      </a:endParaRPr>
                    </a:p>
                  </a:txBody>
                  <a:tcPr marT="45728" marB="45728"/>
                </a:tc>
                <a:tc>
                  <a:txBody>
                    <a:bodyPr/>
                    <a:lstStyle/>
                    <a:p>
                      <a:pPr algn="ctr"/>
                      <a:r>
                        <a:rPr lang="en-US" sz="1800" dirty="0" smtClean="0">
                          <a:latin typeface="Arial Narrow" pitchFamily="34" charset="0"/>
                          <a:cs typeface="Calibri" pitchFamily="34" charset="0"/>
                        </a:rPr>
                        <a:t>Needed Queries (Affected)</a:t>
                      </a:r>
                      <a:endParaRPr lang="en-US" sz="1800" dirty="0">
                        <a:latin typeface="Arial Narrow" pitchFamily="34" charset="0"/>
                        <a:cs typeface="Calibri" pitchFamily="34" charset="0"/>
                      </a:endParaRPr>
                    </a:p>
                  </a:txBody>
                  <a:tcPr marT="45728" marB="45728"/>
                </a:tc>
                <a:tc>
                  <a:txBody>
                    <a:bodyPr/>
                    <a:lstStyle/>
                    <a:p>
                      <a:pPr algn="ctr"/>
                      <a:r>
                        <a:rPr lang="en-US" sz="1800" dirty="0" smtClean="0">
                          <a:latin typeface="Arial Narrow" pitchFamily="34" charset="0"/>
                          <a:cs typeface="Calibri" pitchFamily="34" charset="0"/>
                        </a:rPr>
                        <a:t>Queries Needed in </a:t>
                      </a:r>
                      <a:r>
                        <a:rPr lang="en-US" sz="1800" baseline="0" dirty="0" smtClean="0">
                          <a:latin typeface="Arial Narrow" pitchFamily="34" charset="0"/>
                          <a:cs typeface="Calibri" pitchFamily="34" charset="0"/>
                        </a:rPr>
                        <a:t> Expt. (Counterfactuals Logged)</a:t>
                      </a:r>
                      <a:endParaRPr lang="en-US" sz="1800" dirty="0">
                        <a:latin typeface="Arial Narrow" pitchFamily="34" charset="0"/>
                        <a:cs typeface="Calibri" pitchFamily="34" charset="0"/>
                      </a:endParaRPr>
                    </a:p>
                  </a:txBody>
                  <a:tcPr marT="45728" marB="45728"/>
                </a:tc>
                <a:tc>
                  <a:txBody>
                    <a:bodyPr/>
                    <a:lstStyle/>
                    <a:p>
                      <a:pPr algn="ctr"/>
                      <a:r>
                        <a:rPr lang="en-US" sz="1800" dirty="0" smtClean="0">
                          <a:latin typeface="Arial Narrow" pitchFamily="34" charset="0"/>
                          <a:cs typeface="Calibri" pitchFamily="34" charset="0"/>
                        </a:rPr>
                        <a:t>Effect Size if No Counterfactuals</a:t>
                      </a:r>
                      <a:r>
                        <a:rPr lang="en-US" sz="1800" baseline="0" dirty="0" smtClean="0">
                          <a:latin typeface="Arial Narrow" pitchFamily="34" charset="0"/>
                          <a:cs typeface="Calibri" pitchFamily="34" charset="0"/>
                        </a:rPr>
                        <a:t> (Measured on All Traffic)</a:t>
                      </a:r>
                      <a:endParaRPr lang="en-US" sz="1800" dirty="0">
                        <a:latin typeface="Arial Narrow" pitchFamily="34" charset="0"/>
                        <a:cs typeface="Calibri" pitchFamily="34" charset="0"/>
                      </a:endParaRPr>
                    </a:p>
                  </a:txBody>
                  <a:tcPr marT="45728" marB="45728"/>
                </a:tc>
                <a:tc>
                  <a:txBody>
                    <a:bodyPr/>
                    <a:lstStyle/>
                    <a:p>
                      <a:pPr algn="ctr"/>
                      <a:r>
                        <a:rPr lang="en-US" sz="1800" dirty="0" smtClean="0">
                          <a:latin typeface="Arial Narrow" pitchFamily="34" charset="0"/>
                          <a:cs typeface="Calibri" pitchFamily="34" charset="0"/>
                        </a:rPr>
                        <a:t>Queries</a:t>
                      </a:r>
                      <a:r>
                        <a:rPr lang="en-US" sz="1800" baseline="0" dirty="0" smtClean="0">
                          <a:latin typeface="Arial Narrow" pitchFamily="34" charset="0"/>
                          <a:cs typeface="Calibri" pitchFamily="34" charset="0"/>
                        </a:rPr>
                        <a:t> Needed in Expt. (No Counterfactuals Logged)</a:t>
                      </a:r>
                      <a:endParaRPr lang="en-US" sz="1800" dirty="0">
                        <a:latin typeface="Arial Narrow" pitchFamily="34" charset="0"/>
                        <a:cs typeface="Calibri" pitchFamily="34" charset="0"/>
                      </a:endParaRPr>
                    </a:p>
                  </a:txBody>
                  <a:tcPr marT="45728" marB="45728"/>
                </a:tc>
              </a:tr>
              <a:tr h="818734">
                <a:tc>
                  <a:txBody>
                    <a:bodyPr/>
                    <a:lstStyle/>
                    <a:p>
                      <a:pPr algn="ctr"/>
                      <a:r>
                        <a:rPr lang="en-US" sz="1800" dirty="0" smtClean="0"/>
                        <a:t>5</a:t>
                      </a:r>
                      <a:endParaRPr lang="en-US" sz="1800" dirty="0"/>
                    </a:p>
                  </a:txBody>
                  <a:tcPr marT="45728" marB="45728"/>
                </a:tc>
                <a:tc>
                  <a:txBody>
                    <a:bodyPr/>
                    <a:lstStyle/>
                    <a:p>
                      <a:pPr algn="ctr"/>
                      <a:r>
                        <a:rPr lang="en-US" sz="1800" dirty="0" smtClean="0"/>
                        <a:t>1%</a:t>
                      </a:r>
                      <a:endParaRPr lang="en-US" sz="1800" dirty="0"/>
                    </a:p>
                  </a:txBody>
                  <a:tcPr marT="45728" marB="45728"/>
                </a:tc>
                <a:tc>
                  <a:txBody>
                    <a:bodyPr/>
                    <a:lstStyle/>
                    <a:p>
                      <a:pPr algn="ctr"/>
                      <a:r>
                        <a:rPr lang="en-US" sz="1800" dirty="0" smtClean="0"/>
                        <a:t>10%</a:t>
                      </a:r>
                      <a:endParaRPr lang="en-US" sz="1800" dirty="0"/>
                    </a:p>
                  </a:txBody>
                  <a:tcPr marT="45728" marB="45728"/>
                </a:tc>
                <a:tc>
                  <a:txBody>
                    <a:bodyPr/>
                    <a:lstStyle/>
                    <a:p>
                      <a:pPr algn="r"/>
                      <a:r>
                        <a:rPr lang="en-US" sz="1800" dirty="0" smtClean="0"/>
                        <a:t>52,500</a:t>
                      </a:r>
                      <a:endParaRPr lang="en-US" sz="1800" dirty="0"/>
                    </a:p>
                  </a:txBody>
                  <a:tcPr marT="45728" marB="45728"/>
                </a:tc>
                <a:tc>
                  <a:txBody>
                    <a:bodyPr/>
                    <a:lstStyle/>
                    <a:p>
                      <a:pPr algn="r"/>
                      <a:r>
                        <a:rPr lang="en-US" sz="1800" dirty="0" smtClean="0"/>
                        <a:t>5,250,000</a:t>
                      </a:r>
                      <a:endParaRPr lang="en-US" sz="1800" dirty="0"/>
                    </a:p>
                  </a:txBody>
                  <a:tcPr marT="45728" marB="45728"/>
                </a:tc>
                <a:tc>
                  <a:txBody>
                    <a:bodyPr/>
                    <a:lstStyle/>
                    <a:p>
                      <a:pPr algn="ctr"/>
                      <a:r>
                        <a:rPr lang="en-US" sz="1800" dirty="0" smtClean="0"/>
                        <a:t>0.1% </a:t>
                      </a:r>
                    </a:p>
                    <a:p>
                      <a:pPr algn="ctr"/>
                      <a:r>
                        <a:rPr lang="en-US" sz="1400" dirty="0" smtClean="0"/>
                        <a:t>(10% * 1%)</a:t>
                      </a:r>
                      <a:endParaRPr lang="en-US" sz="1400" dirty="0"/>
                    </a:p>
                  </a:txBody>
                  <a:tcPr marT="45728" marB="45728"/>
                </a:tc>
                <a:tc>
                  <a:txBody>
                    <a:bodyPr/>
                    <a:lstStyle/>
                    <a:p>
                      <a:pPr algn="r"/>
                      <a:r>
                        <a:rPr lang="en-US" sz="1800" dirty="0" smtClean="0"/>
                        <a:t>525,000,000</a:t>
                      </a:r>
                      <a:endParaRPr lang="en-US" sz="1800" dirty="0"/>
                    </a:p>
                  </a:txBody>
                  <a:tcPr marT="45728" marB="45728"/>
                </a:tc>
              </a:tr>
              <a:tr h="818734">
                <a:tc>
                  <a:txBody>
                    <a:bodyPr/>
                    <a:lstStyle/>
                    <a:p>
                      <a:pPr algn="ctr"/>
                      <a:r>
                        <a:rPr lang="en-US" sz="1800" dirty="0" smtClean="0"/>
                        <a:t>5</a:t>
                      </a:r>
                      <a:endParaRPr lang="en-US" sz="1800" dirty="0"/>
                    </a:p>
                  </a:txBody>
                  <a:tcPr marT="45728" marB="45728"/>
                </a:tc>
                <a:tc>
                  <a:txBody>
                    <a:bodyPr/>
                    <a:lstStyle/>
                    <a:p>
                      <a:pPr algn="ctr"/>
                      <a:r>
                        <a:rPr lang="en-US" sz="1800" dirty="0" smtClean="0"/>
                        <a:t>5%</a:t>
                      </a:r>
                      <a:endParaRPr lang="en-US" sz="1800" dirty="0"/>
                    </a:p>
                  </a:txBody>
                  <a:tcPr marT="45728" marB="45728"/>
                </a:tc>
                <a:tc>
                  <a:txBody>
                    <a:bodyPr/>
                    <a:lstStyle/>
                    <a:p>
                      <a:pPr algn="ctr"/>
                      <a:r>
                        <a:rPr lang="en-US" sz="1800" dirty="0" smtClean="0"/>
                        <a:t>10%</a:t>
                      </a:r>
                      <a:endParaRPr lang="en-US" sz="1800" dirty="0"/>
                    </a:p>
                  </a:txBody>
                  <a:tcPr marT="45728" marB="4572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52,500</a:t>
                      </a:r>
                    </a:p>
                    <a:p>
                      <a:pPr algn="r"/>
                      <a:endParaRPr lang="en-US" sz="1800" dirty="0"/>
                    </a:p>
                  </a:txBody>
                  <a:tcPr marT="45728" marB="45728"/>
                </a:tc>
                <a:tc>
                  <a:txBody>
                    <a:bodyPr/>
                    <a:lstStyle/>
                    <a:p>
                      <a:pPr algn="r"/>
                      <a:r>
                        <a:rPr lang="en-US" sz="1800" dirty="0" smtClean="0"/>
                        <a:t>1,050,000</a:t>
                      </a:r>
                      <a:endParaRPr lang="en-US" sz="1800" dirty="0"/>
                    </a:p>
                  </a:txBody>
                  <a:tcPr marT="45728" marB="45728"/>
                </a:tc>
                <a:tc>
                  <a:txBody>
                    <a:bodyPr/>
                    <a:lstStyle/>
                    <a:p>
                      <a:pPr algn="ctr"/>
                      <a:r>
                        <a:rPr lang="en-US" sz="1800" dirty="0" smtClean="0"/>
                        <a:t>0.5%</a:t>
                      </a:r>
                    </a:p>
                    <a:p>
                      <a:pPr algn="ctr"/>
                      <a:r>
                        <a:rPr lang="en-US" sz="1400" dirty="0" smtClean="0"/>
                        <a:t>(10% * 5%)</a:t>
                      </a:r>
                      <a:endParaRPr lang="en-US" sz="1800" dirty="0"/>
                    </a:p>
                  </a:txBody>
                  <a:tcPr marT="45728" marB="45728"/>
                </a:tc>
                <a:tc>
                  <a:txBody>
                    <a:bodyPr/>
                    <a:lstStyle/>
                    <a:p>
                      <a:pPr algn="r"/>
                      <a:r>
                        <a:rPr lang="en-US" sz="1800" dirty="0" smtClean="0"/>
                        <a:t>21,000,000</a:t>
                      </a:r>
                      <a:endParaRPr lang="en-US" sz="1800" dirty="0"/>
                    </a:p>
                  </a:txBody>
                  <a:tcPr marT="45728" marB="45728"/>
                </a:tc>
              </a:tr>
              <a:tr h="818734">
                <a:tc>
                  <a:txBody>
                    <a:bodyPr/>
                    <a:lstStyle/>
                    <a:p>
                      <a:pPr algn="ctr"/>
                      <a:r>
                        <a:rPr lang="en-US" sz="1800" dirty="0" smtClean="0"/>
                        <a:t>5</a:t>
                      </a:r>
                      <a:endParaRPr lang="en-US" sz="1800" dirty="0"/>
                    </a:p>
                  </a:txBody>
                  <a:tcPr marT="45728" marB="45728"/>
                </a:tc>
                <a:tc>
                  <a:txBody>
                    <a:bodyPr/>
                    <a:lstStyle/>
                    <a:p>
                      <a:pPr algn="ctr"/>
                      <a:r>
                        <a:rPr lang="en-US" sz="1800" dirty="0" smtClean="0"/>
                        <a:t>20%</a:t>
                      </a:r>
                      <a:endParaRPr lang="en-US" sz="1800" dirty="0"/>
                    </a:p>
                  </a:txBody>
                  <a:tcPr marT="45728" marB="45728"/>
                </a:tc>
                <a:tc>
                  <a:txBody>
                    <a:bodyPr/>
                    <a:lstStyle/>
                    <a:p>
                      <a:pPr algn="ctr"/>
                      <a:r>
                        <a:rPr lang="en-US" sz="1800" dirty="0" smtClean="0"/>
                        <a:t>10%</a:t>
                      </a:r>
                      <a:endParaRPr lang="en-US" sz="1800" dirty="0"/>
                    </a:p>
                  </a:txBody>
                  <a:tcPr marT="45728" marB="4572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52,500</a:t>
                      </a:r>
                    </a:p>
                    <a:p>
                      <a:pPr algn="r"/>
                      <a:endParaRPr lang="en-US" sz="1800" dirty="0"/>
                    </a:p>
                  </a:txBody>
                  <a:tcPr marT="45728" marB="45728"/>
                </a:tc>
                <a:tc>
                  <a:txBody>
                    <a:bodyPr/>
                    <a:lstStyle/>
                    <a:p>
                      <a:pPr algn="r"/>
                      <a:r>
                        <a:rPr lang="en-US" sz="1800" dirty="0" smtClean="0"/>
                        <a:t>262,500</a:t>
                      </a:r>
                      <a:endParaRPr lang="en-US" sz="1800" dirty="0"/>
                    </a:p>
                  </a:txBody>
                  <a:tcPr marT="45728" marB="45728"/>
                </a:tc>
                <a:tc>
                  <a:txBody>
                    <a:bodyPr/>
                    <a:lstStyle/>
                    <a:p>
                      <a:pPr algn="ctr"/>
                      <a:r>
                        <a:rPr lang="en-US" sz="1800" dirty="0" smtClean="0"/>
                        <a:t>2%</a:t>
                      </a:r>
                    </a:p>
                    <a:p>
                      <a:pPr algn="ctr"/>
                      <a:r>
                        <a:rPr lang="en-US" sz="1400" dirty="0" smtClean="0"/>
                        <a:t>(10</a:t>
                      </a:r>
                      <a:r>
                        <a:rPr lang="en-US" sz="1400" baseline="0" dirty="0" smtClean="0"/>
                        <a:t>% * 20%)</a:t>
                      </a:r>
                      <a:endParaRPr lang="en-US" sz="1800" dirty="0"/>
                    </a:p>
                  </a:txBody>
                  <a:tcPr marT="45728" marB="45728"/>
                </a:tc>
                <a:tc>
                  <a:txBody>
                    <a:bodyPr/>
                    <a:lstStyle/>
                    <a:p>
                      <a:pPr algn="r"/>
                      <a:r>
                        <a:rPr lang="en-US" sz="1800" dirty="0" smtClean="0"/>
                        <a:t>1,312,500</a:t>
                      </a:r>
                      <a:endParaRPr lang="en-US" sz="1800" dirty="0"/>
                    </a:p>
                  </a:txBody>
                  <a:tcPr marT="45728" marB="45728"/>
                </a:tc>
              </a:tr>
              <a:tr h="818734">
                <a:tc>
                  <a:txBody>
                    <a:bodyPr/>
                    <a:lstStyle/>
                    <a:p>
                      <a:pPr algn="ctr"/>
                      <a:r>
                        <a:rPr lang="en-US" sz="1800" dirty="0" smtClean="0"/>
                        <a:t>5</a:t>
                      </a:r>
                      <a:endParaRPr lang="en-US" sz="1800" dirty="0"/>
                    </a:p>
                  </a:txBody>
                  <a:tcPr marT="45728" marB="45728"/>
                </a:tc>
                <a:tc>
                  <a:txBody>
                    <a:bodyPr/>
                    <a:lstStyle/>
                    <a:p>
                      <a:pPr algn="ctr"/>
                      <a:r>
                        <a:rPr lang="en-US" sz="1800" dirty="0" smtClean="0"/>
                        <a:t>50%</a:t>
                      </a:r>
                      <a:endParaRPr lang="en-US" sz="1800" dirty="0"/>
                    </a:p>
                  </a:txBody>
                  <a:tcPr marT="45728" marB="45728"/>
                </a:tc>
                <a:tc>
                  <a:txBody>
                    <a:bodyPr/>
                    <a:lstStyle/>
                    <a:p>
                      <a:pPr algn="ctr"/>
                      <a:r>
                        <a:rPr lang="en-US" sz="1800" dirty="0" smtClean="0"/>
                        <a:t>10%</a:t>
                      </a:r>
                      <a:endParaRPr lang="en-US" sz="1800" dirty="0"/>
                    </a:p>
                  </a:txBody>
                  <a:tcPr marT="45728" marB="4572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52,500</a:t>
                      </a:r>
                    </a:p>
                    <a:p>
                      <a:pPr algn="r"/>
                      <a:endParaRPr lang="en-US" sz="1800" dirty="0"/>
                    </a:p>
                  </a:txBody>
                  <a:tcPr marT="45728" marB="45728"/>
                </a:tc>
                <a:tc>
                  <a:txBody>
                    <a:bodyPr/>
                    <a:lstStyle/>
                    <a:p>
                      <a:pPr algn="r"/>
                      <a:r>
                        <a:rPr lang="en-US" sz="1800" dirty="0" smtClean="0"/>
                        <a:t>105,000</a:t>
                      </a:r>
                      <a:endParaRPr lang="en-US" sz="1800" dirty="0"/>
                    </a:p>
                  </a:txBody>
                  <a:tcPr marT="45728" marB="45728"/>
                </a:tc>
                <a:tc>
                  <a:txBody>
                    <a:bodyPr/>
                    <a:lstStyle/>
                    <a:p>
                      <a:pPr algn="ctr"/>
                      <a:r>
                        <a:rPr lang="en-US" sz="1800" dirty="0" smtClean="0"/>
                        <a:t>5%</a:t>
                      </a:r>
                    </a:p>
                    <a:p>
                      <a:pPr algn="ctr"/>
                      <a:r>
                        <a:rPr lang="en-US" sz="1400" dirty="0" smtClean="0"/>
                        <a:t>(10% * 50%)</a:t>
                      </a:r>
                      <a:endParaRPr lang="en-US" sz="1800" dirty="0"/>
                    </a:p>
                  </a:txBody>
                  <a:tcPr marT="45728" marB="45728"/>
                </a:tc>
                <a:tc>
                  <a:txBody>
                    <a:bodyPr/>
                    <a:lstStyle/>
                    <a:p>
                      <a:pPr algn="r"/>
                      <a:r>
                        <a:rPr lang="en-US" sz="1800" dirty="0" smtClean="0"/>
                        <a:t>210,000</a:t>
                      </a:r>
                      <a:endParaRPr lang="en-US" sz="1800" dirty="0"/>
                    </a:p>
                  </a:txBody>
                  <a:tcPr marT="45728" marB="45728"/>
                </a:tc>
              </a:tr>
            </a:tbl>
          </a:graphicData>
        </a:graphic>
      </p:graphicFrame>
      <p:sp>
        <p:nvSpPr>
          <p:cNvPr id="1249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E47B6A8A-DE20-4073-954A-24AFED007C22}" type="slidenum">
              <a:rPr lang="en-US">
                <a:solidFill>
                  <a:schemeClr val="tx2"/>
                </a:solidFill>
              </a:rPr>
              <a:pPr defTabSz="912813" fontAlgn="base">
                <a:spcBef>
                  <a:spcPct val="0"/>
                </a:spcBef>
                <a:spcAft>
                  <a:spcPct val="0"/>
                </a:spcAft>
              </a:pPr>
              <a:t>63</a:t>
            </a:fld>
            <a:endParaRPr lang="en-US">
              <a:solidFill>
                <a:schemeClr val="tx2"/>
              </a:solidFill>
            </a:endParaRPr>
          </a:p>
        </p:txBody>
      </p:sp>
      <p:sp>
        <p:nvSpPr>
          <p:cNvPr id="5" name="TextBox 4"/>
          <p:cNvSpPr txBox="1"/>
          <p:nvPr/>
        </p:nvSpPr>
        <p:spPr>
          <a:xfrm>
            <a:off x="8690721" y="6349292"/>
            <a:ext cx="351366" cy="369332"/>
          </a:xfrm>
          <a:prstGeom prst="rect">
            <a:avLst/>
          </a:prstGeom>
          <a:noFill/>
        </p:spPr>
        <p:txBody>
          <a:bodyPr wrap="none" rtlCol="0">
            <a:spAutoFit/>
          </a:bodyPr>
          <a:lstStyle/>
          <a:p>
            <a:r>
              <a:rPr lang="en-US" dirty="0" smtClean="0"/>
              <a:t>D</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US" dirty="0" smtClean="0">
                <a:latin typeface="Bookman Old Style" pitchFamily="18" charset="0"/>
              </a:rPr>
              <a:t>Sizing: Other </a:t>
            </a:r>
            <a:r>
              <a:rPr lang="en-US" dirty="0">
                <a:latin typeface="Bookman Old Style" pitchFamily="18" charset="0"/>
              </a:rPr>
              <a:t>D</a:t>
            </a:r>
            <a:r>
              <a:rPr lang="en-US" dirty="0" smtClean="0">
                <a:latin typeface="Bookman Old Style" pitchFamily="18" charset="0"/>
              </a:rPr>
              <a:t>esign </a:t>
            </a:r>
            <a:r>
              <a:rPr lang="en-US" dirty="0">
                <a:latin typeface="Bookman Old Style" pitchFamily="18" charset="0"/>
              </a:rPr>
              <a:t>C</a:t>
            </a:r>
            <a:r>
              <a:rPr lang="en-US" dirty="0" smtClean="0">
                <a:latin typeface="Bookman Old Style" pitchFamily="18" charset="0"/>
              </a:rPr>
              <a:t>hoices</a:t>
            </a:r>
          </a:p>
        </p:txBody>
      </p:sp>
      <p:sp>
        <p:nvSpPr>
          <p:cNvPr id="3" name="Content Placeholder 2"/>
          <p:cNvSpPr>
            <a:spLocks noGrp="1"/>
          </p:cNvSpPr>
          <p:nvPr>
            <p:ph sz="quarter" idx="1"/>
          </p:nvPr>
        </p:nvSpPr>
        <p:spPr/>
        <p:txBody>
          <a:bodyPr>
            <a:normAutofit fontScale="85000" lnSpcReduction="10000"/>
          </a:bodyPr>
          <a:lstStyle/>
          <a:p>
            <a:pPr marL="274320" indent="-274320" fontAlgn="auto">
              <a:spcAft>
                <a:spcPts val="0"/>
              </a:spcAft>
              <a:buFont typeface="Wingdings 3"/>
              <a:buChar char=""/>
              <a:defRPr/>
            </a:pPr>
            <a:r>
              <a:rPr lang="en-US" sz="2800" dirty="0" smtClean="0">
                <a:sym typeface="Wingdings"/>
              </a:rPr>
              <a:t>How long will you need to run your experiment, given your sizing calculations?</a:t>
            </a:r>
          </a:p>
          <a:p>
            <a:pPr marL="548640" lvl="1" indent="-274320" fontAlgn="auto">
              <a:spcAft>
                <a:spcPts val="0"/>
              </a:spcAft>
              <a:buFont typeface="Wingdings 3"/>
              <a:buChar char=""/>
              <a:defRPr/>
            </a:pPr>
            <a:r>
              <a:rPr lang="en-US" sz="2500" dirty="0" smtClean="0">
                <a:sym typeface="Wingdings"/>
              </a:rPr>
              <a:t>How many arms do you have?</a:t>
            </a:r>
          </a:p>
          <a:p>
            <a:pPr marL="548640" lvl="1" indent="-274320" fontAlgn="auto">
              <a:spcAft>
                <a:spcPts val="0"/>
              </a:spcAft>
              <a:buFont typeface="Wingdings 3"/>
              <a:buChar char=""/>
              <a:defRPr/>
            </a:pPr>
            <a:r>
              <a:rPr lang="en-US" sz="2500" dirty="0" smtClean="0">
                <a:sym typeface="Wingdings"/>
              </a:rPr>
              <a:t>How much traffic can you devote to your experiment arms?</a:t>
            </a:r>
          </a:p>
          <a:p>
            <a:pPr marL="274320" indent="-274320" fontAlgn="auto">
              <a:spcAft>
                <a:spcPts val="0"/>
              </a:spcAft>
              <a:buFont typeface="Wingdings 3"/>
              <a:buChar char=""/>
              <a:defRPr/>
            </a:pPr>
            <a:r>
              <a:rPr lang="en-US" sz="2800" dirty="0" smtClean="0">
                <a:sym typeface="Wingdings"/>
              </a:rPr>
              <a:t>Power vs. risk trade-offs</a:t>
            </a:r>
            <a:endParaRPr lang="en-US" sz="2200" dirty="0" smtClean="0">
              <a:sym typeface="Wingdings"/>
            </a:endParaRPr>
          </a:p>
          <a:p>
            <a:pPr marL="548640" lvl="1" indent="-274320" fontAlgn="auto">
              <a:spcAft>
                <a:spcPts val="0"/>
              </a:spcAft>
              <a:buFont typeface="Wingdings 3"/>
              <a:buChar char=""/>
              <a:defRPr/>
            </a:pPr>
            <a:r>
              <a:rPr lang="en-US" sz="2500" dirty="0" smtClean="0">
                <a:sym typeface="Wingdings"/>
              </a:rPr>
              <a:t>How many users are you willing to impact?  (suppose it’s a terrible user experience – how many users do you want to annoy?)</a:t>
            </a:r>
          </a:p>
          <a:p>
            <a:pPr marL="548640" lvl="1" indent="-274320" fontAlgn="auto">
              <a:spcAft>
                <a:spcPts val="0"/>
              </a:spcAft>
              <a:buFont typeface="Wingdings 3"/>
              <a:buChar char=""/>
              <a:defRPr/>
            </a:pPr>
            <a:r>
              <a:rPr lang="en-US" sz="2500" dirty="0" smtClean="0">
                <a:sym typeface="Wingdings"/>
              </a:rPr>
              <a:t>Risk of exposure (for potential new products)</a:t>
            </a:r>
          </a:p>
          <a:p>
            <a:pPr marL="548640" lvl="1" indent="-274320" fontAlgn="auto">
              <a:spcAft>
                <a:spcPts val="0"/>
              </a:spcAft>
              <a:buFont typeface="Wingdings 3"/>
              <a:buChar char=""/>
              <a:defRPr/>
            </a:pPr>
            <a:r>
              <a:rPr lang="en-US" sz="2500" dirty="0" smtClean="0">
                <a:sym typeface="Wingdings"/>
              </a:rPr>
              <a:t>Sequential vs. simultaneous arms</a:t>
            </a:r>
          </a:p>
          <a:p>
            <a:pPr marL="822960" lvl="2" fontAlgn="auto">
              <a:spcAft>
                <a:spcPts val="0"/>
              </a:spcAft>
              <a:buClr>
                <a:schemeClr val="bg1">
                  <a:shade val="50000"/>
                </a:schemeClr>
              </a:buClr>
              <a:buFont typeface="Wingdings 3"/>
              <a:buChar char=""/>
              <a:defRPr/>
            </a:pPr>
            <a:r>
              <a:rPr lang="en-US" sz="2200" dirty="0" smtClean="0">
                <a:sym typeface="Wingdings"/>
              </a:rPr>
              <a:t>Sequential reduces risk, but introduces analysis issues such as seasonality and other timing issues (holidays, major weather event)</a:t>
            </a:r>
          </a:p>
          <a:p>
            <a:pPr marL="274320" indent="-274320" fontAlgn="auto">
              <a:spcAft>
                <a:spcPts val="0"/>
              </a:spcAft>
              <a:buFont typeface="Wingdings 3"/>
              <a:buChar char=""/>
              <a:defRPr/>
            </a:pPr>
            <a:r>
              <a:rPr lang="en-US" sz="2800" dirty="0" smtClean="0">
                <a:sym typeface="Wingdings"/>
              </a:rPr>
              <a:t>How many days?</a:t>
            </a:r>
          </a:p>
          <a:p>
            <a:pPr marL="548640" lvl="1" indent="-274320" fontAlgn="auto">
              <a:spcAft>
                <a:spcPts val="0"/>
              </a:spcAft>
              <a:buFont typeface="Wingdings 3"/>
              <a:buChar char=""/>
              <a:defRPr/>
            </a:pPr>
            <a:r>
              <a:rPr lang="en-US" sz="2500" dirty="0" smtClean="0">
                <a:sym typeface="Wingdings"/>
              </a:rPr>
              <a:t>Shorter means faster, but units of weeks smooth out day of week effects</a:t>
            </a:r>
          </a:p>
        </p:txBody>
      </p:sp>
      <p:sp>
        <p:nvSpPr>
          <p:cNvPr id="1269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DDC2204-3B71-4502-A76A-8357AF9F865D}" type="slidenum">
              <a:rPr lang="en-US">
                <a:solidFill>
                  <a:schemeClr val="tx2"/>
                </a:solidFill>
              </a:rPr>
              <a:pPr defTabSz="912813" fontAlgn="base">
                <a:spcBef>
                  <a:spcPct val="0"/>
                </a:spcBef>
                <a:spcAft>
                  <a:spcPct val="0"/>
                </a:spcAft>
              </a:pPr>
              <a:t>64</a:t>
            </a:fld>
            <a:endParaRPr lang="en-US">
              <a:solidFill>
                <a:schemeClr val="tx2"/>
              </a:solidFill>
            </a:endParaRPr>
          </a:p>
        </p:txBody>
      </p:sp>
      <p:sp>
        <p:nvSpPr>
          <p:cNvPr id="5" name="TextBox 4"/>
          <p:cNvSpPr txBox="1"/>
          <p:nvPr/>
        </p:nvSpPr>
        <p:spPr>
          <a:xfrm>
            <a:off x="8690721" y="6333992"/>
            <a:ext cx="351366" cy="369332"/>
          </a:xfrm>
          <a:prstGeom prst="rect">
            <a:avLst/>
          </a:prstGeom>
          <a:noFill/>
        </p:spPr>
        <p:txBody>
          <a:bodyPr wrap="none" rtlCol="0">
            <a:spAutoFit/>
          </a:bodyPr>
          <a:lstStyle/>
          <a:p>
            <a:r>
              <a:rPr lang="en-US" dirty="0" smtClean="0"/>
              <a:t>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n-US" dirty="0" smtClean="0">
                <a:latin typeface="Bookman Old Style" pitchFamily="18" charset="0"/>
              </a:rPr>
              <a:t>Within-subject vs. Between-subject</a:t>
            </a:r>
          </a:p>
        </p:txBody>
      </p:sp>
      <p:sp>
        <p:nvSpPr>
          <p:cNvPr id="3" name="Content Placeholder 2"/>
          <p:cNvSpPr>
            <a:spLocks noGrp="1"/>
          </p:cNvSpPr>
          <p:nvPr>
            <p:ph sz="quarter" idx="1"/>
          </p:nvPr>
        </p:nvSpPr>
        <p:spPr/>
        <p:txBody>
          <a:bodyPr>
            <a:normAutofit fontScale="92500"/>
          </a:bodyPr>
          <a:lstStyle/>
          <a:p>
            <a:pPr marL="274320" indent="-274320" fontAlgn="auto">
              <a:spcAft>
                <a:spcPts val="0"/>
              </a:spcAft>
              <a:buFont typeface="Wingdings 3"/>
              <a:buChar char=""/>
              <a:defRPr/>
            </a:pPr>
            <a:r>
              <a:rPr lang="en-US" dirty="0" smtClean="0"/>
              <a:t>Within-subject:</a:t>
            </a:r>
          </a:p>
          <a:p>
            <a:pPr marL="548640" lvl="1" indent="-274320" fontAlgn="auto">
              <a:spcAft>
                <a:spcPts val="0"/>
              </a:spcAft>
              <a:buFont typeface="Wingdings 3"/>
              <a:buChar char=""/>
              <a:defRPr/>
            </a:pPr>
            <a:r>
              <a:rPr lang="en-US" dirty="0" smtClean="0">
                <a:sym typeface="Wingdings"/>
              </a:rPr>
              <a:t>Has l</a:t>
            </a:r>
            <a:r>
              <a:rPr lang="en-US" dirty="0" smtClean="0"/>
              <a:t>ower variance: </a:t>
            </a:r>
            <a:r>
              <a:rPr lang="en-US" dirty="0" smtClean="0">
                <a:sym typeface="Wingdings"/>
              </a:rPr>
              <a:t>need less traffic to get significant metrics</a:t>
            </a:r>
          </a:p>
          <a:p>
            <a:pPr marL="548640" lvl="1" indent="-274320" fontAlgn="auto">
              <a:spcAft>
                <a:spcPts val="0"/>
              </a:spcAft>
              <a:buFont typeface="Wingdings 3"/>
              <a:buChar char=""/>
              <a:defRPr/>
            </a:pPr>
            <a:r>
              <a:rPr lang="en-US" dirty="0" smtClean="0">
                <a:sym typeface="Wingdings"/>
              </a:rPr>
              <a:t>Two options:</a:t>
            </a:r>
            <a:endParaRPr lang="en-US" dirty="0" smtClean="0"/>
          </a:p>
          <a:p>
            <a:pPr marL="822960" lvl="2" fontAlgn="auto">
              <a:spcAft>
                <a:spcPts val="0"/>
              </a:spcAft>
              <a:buClr>
                <a:schemeClr val="bg1">
                  <a:shade val="50000"/>
                </a:schemeClr>
              </a:buClr>
              <a:buFont typeface="Wingdings 3"/>
              <a:buChar char=""/>
              <a:defRPr/>
            </a:pPr>
            <a:r>
              <a:rPr lang="en-US" dirty="0" smtClean="0"/>
              <a:t>Within-results: interleaved results (e.g., search results)</a:t>
            </a:r>
          </a:p>
          <a:p>
            <a:pPr marL="1097280" lvl="3" fontAlgn="auto">
              <a:spcAft>
                <a:spcPts val="0"/>
              </a:spcAft>
              <a:buClr>
                <a:schemeClr val="accent2">
                  <a:shade val="75000"/>
                </a:schemeClr>
              </a:buClr>
              <a:buFont typeface="Wingdings"/>
              <a:buChar char=""/>
              <a:defRPr/>
            </a:pPr>
            <a:r>
              <a:rPr lang="en-US" dirty="0" smtClean="0"/>
              <a:t>Within-results is inherently within subject</a:t>
            </a:r>
          </a:p>
          <a:p>
            <a:pPr marL="822960" lvl="2" fontAlgn="auto">
              <a:spcAft>
                <a:spcPts val="0"/>
              </a:spcAft>
              <a:buClr>
                <a:schemeClr val="bg1">
                  <a:shade val="50000"/>
                </a:schemeClr>
              </a:buClr>
              <a:buFont typeface="Wingdings 3"/>
              <a:buChar char=""/>
              <a:defRPr/>
            </a:pPr>
            <a:r>
              <a:rPr lang="en-US" dirty="0" smtClean="0"/>
              <a:t>Within-subject: time slicing – show expt. and control at different times</a:t>
            </a:r>
          </a:p>
          <a:p>
            <a:pPr marL="548640" lvl="1" indent="-274320" fontAlgn="auto">
              <a:spcAft>
                <a:spcPts val="0"/>
              </a:spcAft>
              <a:buFont typeface="Wingdings 3"/>
              <a:buChar char=""/>
              <a:defRPr/>
            </a:pPr>
            <a:r>
              <a:rPr lang="en-US" dirty="0" smtClean="0"/>
              <a:t>Interleaved: very useful, but primarily for ranking changes</a:t>
            </a:r>
          </a:p>
          <a:p>
            <a:pPr marL="822960" lvl="2" fontAlgn="auto">
              <a:spcAft>
                <a:spcPts val="0"/>
              </a:spcAft>
              <a:buClr>
                <a:schemeClr val="bg1">
                  <a:shade val="50000"/>
                </a:schemeClr>
              </a:buClr>
              <a:buFont typeface="Wingdings 3"/>
              <a:buChar char=""/>
              <a:defRPr/>
            </a:pPr>
            <a:r>
              <a:rPr lang="en-US" dirty="0" smtClean="0"/>
              <a:t>Same number of results, no UI changes</a:t>
            </a:r>
          </a:p>
          <a:p>
            <a:pPr marL="548640" lvl="1" indent="-274320" fontAlgn="auto">
              <a:spcAft>
                <a:spcPts val="0"/>
              </a:spcAft>
              <a:buFont typeface="Wingdings 3"/>
              <a:buChar char=""/>
              <a:defRPr/>
            </a:pPr>
            <a:r>
              <a:rPr lang="en-US" dirty="0" smtClean="0"/>
              <a:t>Time-slicing: within-user variance lower, but users may have different tasks, be on different OS/browsers, in different locations, etc. </a:t>
            </a:r>
          </a:p>
          <a:p>
            <a:pPr marL="274320" indent="-274320" fontAlgn="auto">
              <a:spcAft>
                <a:spcPts val="0"/>
              </a:spcAft>
              <a:buFont typeface="Wingdings 3"/>
              <a:buChar char=""/>
              <a:defRPr/>
            </a:pPr>
            <a:r>
              <a:rPr lang="en-US" dirty="0" smtClean="0"/>
              <a:t>Between-subject: More broadly useful, but higher variance, will need more traffic</a:t>
            </a:r>
          </a:p>
          <a:p>
            <a:pPr marL="548640" lvl="1" indent="-274320" fontAlgn="auto">
              <a:spcAft>
                <a:spcPts val="0"/>
              </a:spcAft>
              <a:buFont typeface="Wingdings 3"/>
              <a:buChar char=""/>
              <a:defRPr/>
            </a:pPr>
            <a:endParaRPr lang="en-US" dirty="0" smtClean="0"/>
          </a:p>
        </p:txBody>
      </p:sp>
      <p:sp>
        <p:nvSpPr>
          <p:cNvPr id="1290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E036497-178F-49C9-98F9-717ABA727CE8}" type="slidenum">
              <a:rPr lang="en-US">
                <a:solidFill>
                  <a:schemeClr val="tx2"/>
                </a:solidFill>
              </a:rPr>
              <a:pPr defTabSz="912813" fontAlgn="base">
                <a:spcBef>
                  <a:spcPct val="0"/>
                </a:spcBef>
                <a:spcAft>
                  <a:spcPct val="0"/>
                </a:spcAft>
              </a:pPr>
              <a:t>65</a:t>
            </a:fld>
            <a:endParaRPr lang="en-US">
              <a:solidFill>
                <a:schemeClr val="tx2"/>
              </a:solidFill>
            </a:endParaRPr>
          </a:p>
        </p:txBody>
      </p:sp>
      <p:sp>
        <p:nvSpPr>
          <p:cNvPr id="5" name="TextBox 4"/>
          <p:cNvSpPr txBox="1"/>
          <p:nvPr/>
        </p:nvSpPr>
        <p:spPr>
          <a:xfrm>
            <a:off x="8706021" y="6333992"/>
            <a:ext cx="351366" cy="369332"/>
          </a:xfrm>
          <a:prstGeom prst="rect">
            <a:avLst/>
          </a:prstGeom>
          <a:noFill/>
        </p:spPr>
        <p:txBody>
          <a:bodyPr wrap="none" rtlCol="0">
            <a:spAutoFit/>
          </a:bodyPr>
          <a:lstStyle/>
          <a:p>
            <a:r>
              <a:rPr lang="en-US" dirty="0" smtClean="0"/>
              <a:t>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dirty="0" smtClean="0">
                <a:latin typeface="Bookman Old Style" pitchFamily="18" charset="0"/>
              </a:rPr>
              <a:t>Running Experiments</a:t>
            </a:r>
          </a:p>
        </p:txBody>
      </p:sp>
      <p:sp>
        <p:nvSpPr>
          <p:cNvPr id="131074" name="Content Placeholder 2"/>
          <p:cNvSpPr>
            <a:spLocks noGrp="1"/>
          </p:cNvSpPr>
          <p:nvPr>
            <p:ph sz="quarter" idx="1"/>
          </p:nvPr>
        </p:nvSpPr>
        <p:spPr/>
        <p:txBody>
          <a:bodyPr/>
          <a:lstStyle/>
          <a:p>
            <a:r>
              <a:rPr lang="en-US" dirty="0" smtClean="0"/>
              <a:t>Selecting a population (diversion)</a:t>
            </a:r>
          </a:p>
          <a:p>
            <a:r>
              <a:rPr lang="en-US" dirty="0" smtClean="0"/>
              <a:t>Controls</a:t>
            </a:r>
          </a:p>
        </p:txBody>
      </p:sp>
      <p:sp>
        <p:nvSpPr>
          <p:cNvPr id="1310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8AE6666E-BB0A-4392-87C2-0CB5528A1876}" type="slidenum">
              <a:rPr lang="en-US">
                <a:solidFill>
                  <a:schemeClr val="tx2"/>
                </a:solidFill>
              </a:rPr>
              <a:pPr defTabSz="912813" fontAlgn="base">
                <a:spcBef>
                  <a:spcPct val="0"/>
                </a:spcBef>
                <a:spcAft>
                  <a:spcPct val="0"/>
                </a:spcAft>
              </a:pPr>
              <a:t>66</a:t>
            </a:fld>
            <a:endParaRPr lang="en-US">
              <a:solidFill>
                <a:schemeClr val="tx2"/>
              </a:solidFill>
            </a:endParaRPr>
          </a:p>
        </p:txBody>
      </p:sp>
      <p:sp>
        <p:nvSpPr>
          <p:cNvPr id="5" name="TextBox 4"/>
          <p:cNvSpPr txBox="1"/>
          <p:nvPr/>
        </p:nvSpPr>
        <p:spPr>
          <a:xfrm>
            <a:off x="8675420" y="6349292"/>
            <a:ext cx="351378" cy="369332"/>
          </a:xfrm>
          <a:prstGeom prst="rect">
            <a:avLst/>
          </a:prstGeom>
          <a:noFill/>
        </p:spPr>
        <p:txBody>
          <a:bodyPr wrap="none" rtlCol="0">
            <a:spAutoFit/>
          </a:bodyPr>
          <a:lstStyle/>
          <a:p>
            <a:r>
              <a:rPr lang="en-US" dirty="0" smtClean="0"/>
              <a:t>R</a:t>
            </a:r>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dirty="0" smtClean="0">
                <a:latin typeface="Bookman Old Style" pitchFamily="18" charset="0"/>
              </a:rPr>
              <a:t>Selecting a Population</a:t>
            </a:r>
          </a:p>
        </p:txBody>
      </p:sp>
      <p:sp>
        <p:nvSpPr>
          <p:cNvPr id="131074" name="Content Placeholder 2"/>
          <p:cNvSpPr>
            <a:spLocks noGrp="1"/>
          </p:cNvSpPr>
          <p:nvPr>
            <p:ph sz="quarter" idx="1"/>
          </p:nvPr>
        </p:nvSpPr>
        <p:spPr/>
        <p:txBody>
          <a:bodyPr/>
          <a:lstStyle/>
          <a:p>
            <a:r>
              <a:rPr lang="en-US" dirty="0"/>
              <a:t>A population is a set of people</a:t>
            </a:r>
          </a:p>
          <a:p>
            <a:pPr lvl="1"/>
            <a:r>
              <a:rPr lang="en-US" dirty="0"/>
              <a:t>In particular location(s)</a:t>
            </a:r>
          </a:p>
          <a:p>
            <a:pPr lvl="1"/>
            <a:r>
              <a:rPr lang="en-US" dirty="0"/>
              <a:t>Using particular language(s)</a:t>
            </a:r>
          </a:p>
          <a:p>
            <a:pPr lvl="1"/>
            <a:r>
              <a:rPr lang="en-US" dirty="0"/>
              <a:t>During a particular time period</a:t>
            </a:r>
          </a:p>
          <a:p>
            <a:pPr lvl="1"/>
            <a:r>
              <a:rPr lang="en-US" dirty="0"/>
              <a:t>Doing specific activities of interest</a:t>
            </a:r>
          </a:p>
          <a:p>
            <a:pPr marL="0" indent="0">
              <a:buNone/>
            </a:pPr>
            <a:endParaRPr lang="en-US" dirty="0"/>
          </a:p>
          <a:p>
            <a:r>
              <a:rPr lang="en-US" dirty="0"/>
              <a:t>Important to consider how those choices might impact your results</a:t>
            </a:r>
          </a:p>
          <a:p>
            <a:pPr lvl="1"/>
            <a:r>
              <a:rPr lang="en-US" dirty="0"/>
              <a:t>Chinese users vs. US users during Golden Week</a:t>
            </a:r>
          </a:p>
          <a:p>
            <a:pPr lvl="1"/>
            <a:r>
              <a:rPr lang="en-US" dirty="0"/>
              <a:t>Sports related change during Super Bowl week in US vs. UK</a:t>
            </a:r>
          </a:p>
          <a:p>
            <a:pPr lvl="1"/>
            <a:r>
              <a:rPr lang="en-US" dirty="0"/>
              <a:t>Users in English speaking countries vs. users of English UI vs. users in US</a:t>
            </a:r>
          </a:p>
        </p:txBody>
      </p:sp>
      <p:sp>
        <p:nvSpPr>
          <p:cNvPr id="1310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8AE6666E-BB0A-4392-87C2-0CB5528A1876}" type="slidenum">
              <a:rPr lang="en-US">
                <a:solidFill>
                  <a:schemeClr val="tx2"/>
                </a:solidFill>
              </a:rPr>
              <a:pPr defTabSz="912813" fontAlgn="base">
                <a:spcBef>
                  <a:spcPct val="0"/>
                </a:spcBef>
                <a:spcAft>
                  <a:spcPct val="0"/>
                </a:spcAft>
              </a:pPr>
              <a:t>67</a:t>
            </a:fld>
            <a:endParaRPr lang="en-US">
              <a:solidFill>
                <a:schemeClr val="tx2"/>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863" y="1179513"/>
            <a:ext cx="3046412"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690721" y="6318693"/>
            <a:ext cx="351378" cy="369332"/>
          </a:xfrm>
          <a:prstGeom prst="rect">
            <a:avLst/>
          </a:prstGeom>
          <a:noFill/>
        </p:spPr>
        <p:txBody>
          <a:bodyPr wrap="none" rtlCol="0">
            <a:spAutoFit/>
          </a:bodyPr>
          <a:lstStyle/>
          <a:p>
            <a:r>
              <a:rPr lang="en-US" dirty="0" smtClean="0"/>
              <a:t>R</a:t>
            </a:r>
            <a:endParaRPr lang="en-US" dirty="0"/>
          </a:p>
        </p:txBody>
      </p:sp>
    </p:spTree>
    <p:extLst>
      <p:ext uri="{BB962C8B-B14F-4D97-AF65-F5344CB8AC3E}">
        <p14:creationId xmlns:p14="http://schemas.microsoft.com/office/powerpoint/2010/main" val="4145211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07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107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107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07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31074">
                                            <p:txEl>
                                              <p:pRg st="6" end="6"/>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31074">
                                            <p:txEl>
                                              <p:pRg st="7" end="7"/>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31074">
                                            <p:txEl>
                                              <p:pRg st="8" end="8"/>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3107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build="p"/>
      <p:bldP spid="131074" grpI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Grp="1" noChangeArrowheads="1"/>
          </p:cNvSpPr>
          <p:nvPr>
            <p:ph type="title"/>
          </p:nvPr>
        </p:nvSpPr>
        <p:spPr>
          <a:xfrm>
            <a:off x="222250" y="274638"/>
            <a:ext cx="8699500" cy="822325"/>
          </a:xfrm>
        </p:spPr>
        <p:txBody>
          <a:bodyPr lIns="0" tIns="0" rIns="0" bIns="0" anchor="t"/>
          <a:lstStyle/>
          <a:p>
            <a:pPr>
              <a:lnSpc>
                <a:spcPct val="95000"/>
              </a:lnSpc>
            </a:pPr>
            <a:r>
              <a:rPr lang="en-US" sz="3900" smtClean="0">
                <a:solidFill>
                  <a:srgbClr val="000000"/>
                </a:solidFill>
                <a:latin typeface="Arial" pitchFamily="34" charset="0"/>
              </a:rPr>
              <a:t> </a:t>
            </a:r>
          </a:p>
        </p:txBody>
      </p:sp>
      <p:sp>
        <p:nvSpPr>
          <p:cNvPr id="135170" name="Rectangle 2"/>
          <p:cNvSpPr>
            <a:spLocks noGrp="1" noChangeArrowheads="1"/>
          </p:cNvSpPr>
          <p:nvPr>
            <p:ph sz="quarter" idx="1"/>
          </p:nvPr>
        </p:nvSpPr>
        <p:spPr>
          <a:xfrm>
            <a:off x="222250" y="1646238"/>
            <a:ext cx="8699500" cy="4937125"/>
          </a:xfrm>
        </p:spPr>
        <p:txBody>
          <a:bodyPr lIns="0" tIns="0" rIns="0" bIns="0"/>
          <a:lstStyle/>
          <a:p>
            <a:pPr marL="0" indent="0">
              <a:lnSpc>
                <a:spcPct val="95000"/>
              </a:lnSpc>
              <a:spcBef>
                <a:spcPct val="0"/>
              </a:spcBef>
              <a:buFont typeface="Wingdings 3" pitchFamily="18" charset="2"/>
              <a:buNone/>
            </a:pPr>
            <a:r>
              <a:rPr lang="en-US" sz="2400" smtClean="0">
                <a:solidFill>
                  <a:srgbClr val="000000"/>
                </a:solidFill>
                <a:latin typeface="Arial" pitchFamily="34" charset="0"/>
              </a:rPr>
              <a:t> </a:t>
            </a:r>
          </a:p>
        </p:txBody>
      </p:sp>
      <p:sp>
        <p:nvSpPr>
          <p:cNvPr id="1351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AB6D9CD-FD8F-4A96-9F1A-8C828BAEE40A}" type="slidenum">
              <a:rPr lang="en-US">
                <a:solidFill>
                  <a:schemeClr val="tx2"/>
                </a:solidFill>
              </a:rPr>
              <a:pPr defTabSz="912813" fontAlgn="base">
                <a:spcBef>
                  <a:spcPct val="0"/>
                </a:spcBef>
                <a:spcAft>
                  <a:spcPct val="0"/>
                </a:spcAft>
              </a:pPr>
              <a:t>68</a:t>
            </a:fld>
            <a:endParaRPr lang="en-US">
              <a:solidFill>
                <a:schemeClr val="tx2"/>
              </a:solidFill>
            </a:endParaRPr>
          </a:p>
        </p:txBody>
      </p:sp>
      <p:pic>
        <p:nvPicPr>
          <p:cNvPr id="13517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5657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5525" y="3292475"/>
            <a:ext cx="551497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792622" y="6488668"/>
            <a:ext cx="351378" cy="369332"/>
          </a:xfrm>
          <a:prstGeom prst="rect">
            <a:avLst/>
          </a:prstGeom>
          <a:noFill/>
        </p:spPr>
        <p:txBody>
          <a:bodyPr wrap="none" rtlCol="0">
            <a:spAutoFit/>
          </a:bodyPr>
          <a:lstStyle/>
          <a:p>
            <a:r>
              <a:rPr lang="en-US" dirty="0" smtClean="0"/>
              <a:t>R</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dirty="0" smtClean="0">
                <a:latin typeface="Bookman Old Style" pitchFamily="18" charset="0"/>
              </a:rPr>
              <a:t>Controls</a:t>
            </a:r>
          </a:p>
        </p:txBody>
      </p:sp>
      <p:sp>
        <p:nvSpPr>
          <p:cNvPr id="131074" name="Content Placeholder 2"/>
          <p:cNvSpPr>
            <a:spLocks noGrp="1"/>
          </p:cNvSpPr>
          <p:nvPr>
            <p:ph sz="quarter" idx="1"/>
          </p:nvPr>
        </p:nvSpPr>
        <p:spPr/>
        <p:txBody>
          <a:bodyPr/>
          <a:lstStyle/>
          <a:p>
            <a:r>
              <a:rPr lang="en-US" dirty="0"/>
              <a:t>A control is the standard user experience that you are comparing a change to</a:t>
            </a:r>
          </a:p>
          <a:p>
            <a:r>
              <a:rPr lang="en-US" dirty="0"/>
              <a:t>What is the right control?</a:t>
            </a:r>
          </a:p>
          <a:p>
            <a:pPr lvl="1"/>
            <a:r>
              <a:rPr lang="en-US" dirty="0"/>
              <a:t>Gold standard: </a:t>
            </a:r>
          </a:p>
          <a:p>
            <a:pPr lvl="2"/>
            <a:r>
              <a:rPr lang="en-US" dirty="0"/>
              <a:t>Equivalent sample from same population</a:t>
            </a:r>
          </a:p>
          <a:p>
            <a:pPr lvl="2"/>
            <a:r>
              <a:rPr lang="en-US" dirty="0"/>
              <a:t>Doing similar tasks</a:t>
            </a:r>
          </a:p>
          <a:p>
            <a:pPr lvl="2"/>
            <a:r>
              <a:rPr lang="en-US" dirty="0"/>
              <a:t>Using either: </a:t>
            </a:r>
          </a:p>
          <a:p>
            <a:pPr lvl="3"/>
            <a:r>
              <a:rPr lang="en-US" dirty="0"/>
              <a:t>The existing user experience</a:t>
            </a:r>
          </a:p>
          <a:p>
            <a:pPr lvl="3"/>
            <a:r>
              <a:rPr lang="en-US" dirty="0"/>
              <a:t>A baseline “minimal”  “boring” user experience</a:t>
            </a:r>
            <a:endParaRPr lang="en-US" dirty="0" smtClean="0"/>
          </a:p>
        </p:txBody>
      </p:sp>
      <p:sp>
        <p:nvSpPr>
          <p:cNvPr id="1310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8AE6666E-BB0A-4392-87C2-0CB5528A1876}" type="slidenum">
              <a:rPr lang="en-US">
                <a:solidFill>
                  <a:schemeClr val="tx2"/>
                </a:solidFill>
              </a:rPr>
              <a:pPr defTabSz="912813" fontAlgn="base">
                <a:spcBef>
                  <a:spcPct val="0"/>
                </a:spcBef>
                <a:spcAft>
                  <a:spcPct val="0"/>
                </a:spcAft>
              </a:pPr>
              <a:t>69</a:t>
            </a:fld>
            <a:endParaRPr lang="en-US">
              <a:solidFill>
                <a:schemeClr val="tx2"/>
              </a:solidFill>
            </a:endParaRPr>
          </a:p>
        </p:txBody>
      </p:sp>
      <p:sp>
        <p:nvSpPr>
          <p:cNvPr id="5" name="TextBox 4"/>
          <p:cNvSpPr txBox="1"/>
          <p:nvPr/>
        </p:nvSpPr>
        <p:spPr>
          <a:xfrm>
            <a:off x="8660120" y="6333992"/>
            <a:ext cx="351378" cy="369332"/>
          </a:xfrm>
          <a:prstGeom prst="rect">
            <a:avLst/>
          </a:prstGeom>
          <a:noFill/>
        </p:spPr>
        <p:txBody>
          <a:bodyPr wrap="none" rtlCol="0">
            <a:spAutoFit/>
          </a:bodyPr>
          <a:lstStyle/>
          <a:p>
            <a:r>
              <a:rPr lang="en-US" dirty="0" smtClean="0"/>
              <a:t>R</a:t>
            </a:r>
            <a:endParaRPr lang="en-US" dirty="0"/>
          </a:p>
        </p:txBody>
      </p:sp>
    </p:spTree>
    <p:extLst>
      <p:ext uri="{BB962C8B-B14F-4D97-AF65-F5344CB8AC3E}">
        <p14:creationId xmlns:p14="http://schemas.microsoft.com/office/powerpoint/2010/main" val="3666023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107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07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07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07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107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10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dirty="0" smtClean="0">
                <a:latin typeface="Bookman Old Style" pitchFamily="18" charset="0"/>
              </a:rPr>
              <a:t>How to Generate Logs</a:t>
            </a:r>
          </a:p>
        </p:txBody>
      </p:sp>
      <p:sp>
        <p:nvSpPr>
          <p:cNvPr id="3" name="Content Placeholder 2"/>
          <p:cNvSpPr>
            <a:spLocks noGrp="1"/>
          </p:cNvSpPr>
          <p:nvPr>
            <p:ph sz="quarter" idx="1"/>
          </p:nvPr>
        </p:nvSpPr>
        <p:spPr>
          <a:xfrm>
            <a:off x="457200" y="1600200"/>
            <a:ext cx="8229600" cy="4525963"/>
          </a:xfrm>
        </p:spPr>
        <p:txBody>
          <a:bodyPr>
            <a:normAutofit fontScale="85000" lnSpcReduction="20000"/>
          </a:bodyPr>
          <a:lstStyle/>
          <a:p>
            <a:pPr marL="274320" indent="-274320" fontAlgn="auto">
              <a:spcAft>
                <a:spcPts val="0"/>
              </a:spcAft>
              <a:buFont typeface="Wingdings 3"/>
              <a:buChar char=""/>
              <a:defRPr/>
            </a:pPr>
            <a:r>
              <a:rPr lang="en-US" dirty="0" smtClean="0"/>
              <a:t>Use existing logged data</a:t>
            </a:r>
          </a:p>
          <a:p>
            <a:pPr marL="548640" lvl="1" indent="-274320" fontAlgn="auto">
              <a:spcAft>
                <a:spcPts val="0"/>
              </a:spcAft>
              <a:buFont typeface="Wingdings 3"/>
              <a:buChar char=""/>
              <a:defRPr/>
            </a:pPr>
            <a:r>
              <a:rPr lang="en-US" dirty="0" smtClean="0"/>
              <a:t>Explore sources in your community (e.g., proxy logs)</a:t>
            </a:r>
          </a:p>
          <a:p>
            <a:pPr marL="548640" lvl="1" indent="-274320" fontAlgn="auto">
              <a:spcAft>
                <a:spcPts val="0"/>
              </a:spcAft>
              <a:buFont typeface="Wingdings 3"/>
              <a:buChar char=""/>
              <a:defRPr/>
            </a:pPr>
            <a:r>
              <a:rPr lang="en-US" dirty="0" smtClean="0"/>
              <a:t>Work with a company (e.g., intern, visiting researcher)</a:t>
            </a:r>
          </a:p>
          <a:p>
            <a:pPr marL="548640" lvl="1" indent="-274320" fontAlgn="auto">
              <a:spcAft>
                <a:spcPts val="0"/>
              </a:spcAft>
              <a:buFont typeface="Wingdings 3"/>
              <a:buChar char=""/>
              <a:defRPr/>
            </a:pPr>
            <a:r>
              <a:rPr lang="en-US" dirty="0" smtClean="0"/>
              <a:t>Construct targeted  questions</a:t>
            </a:r>
            <a:br>
              <a:rPr lang="en-US" dirty="0" smtClean="0"/>
            </a:br>
            <a:endParaRPr lang="en-US" dirty="0" smtClean="0"/>
          </a:p>
          <a:p>
            <a:pPr marL="274320" indent="-274320" fontAlgn="auto">
              <a:spcAft>
                <a:spcPts val="0"/>
              </a:spcAft>
              <a:buFont typeface="Wingdings 3"/>
              <a:buChar char=""/>
              <a:defRPr/>
            </a:pPr>
            <a:r>
              <a:rPr lang="en-US" dirty="0" smtClean="0"/>
              <a:t>Generate your own logs</a:t>
            </a:r>
          </a:p>
          <a:p>
            <a:pPr marL="548640" lvl="1" indent="-274320" fontAlgn="auto">
              <a:spcAft>
                <a:spcPts val="0"/>
              </a:spcAft>
              <a:buFont typeface="Wingdings 3"/>
              <a:buChar char=""/>
              <a:defRPr/>
            </a:pPr>
            <a:r>
              <a:rPr lang="en-US" dirty="0" smtClean="0"/>
              <a:t>Focuses on questions of unique interest to you</a:t>
            </a:r>
            <a:br>
              <a:rPr lang="en-US" dirty="0" smtClean="0"/>
            </a:br>
            <a:endParaRPr lang="en-US" dirty="0" smtClean="0"/>
          </a:p>
          <a:p>
            <a:pPr marL="274320" indent="-274320" fontAlgn="auto">
              <a:spcAft>
                <a:spcPts val="0"/>
              </a:spcAft>
              <a:buFont typeface="Wingdings 3"/>
              <a:buChar char=""/>
              <a:defRPr/>
            </a:pPr>
            <a:r>
              <a:rPr lang="en-US" dirty="0" smtClean="0"/>
              <a:t>Construct community resources</a:t>
            </a:r>
          </a:p>
          <a:p>
            <a:pPr marL="548640" lvl="1" indent="-274320" fontAlgn="auto">
              <a:spcAft>
                <a:spcPts val="0"/>
              </a:spcAft>
              <a:buFont typeface="Wingdings 3"/>
              <a:buChar char=""/>
              <a:defRPr/>
            </a:pPr>
            <a:r>
              <a:rPr lang="en-US" dirty="0" smtClean="0"/>
              <a:t>Shared software and tools</a:t>
            </a:r>
          </a:p>
          <a:p>
            <a:pPr marL="822960" lvl="2" fontAlgn="auto">
              <a:spcAft>
                <a:spcPts val="0"/>
              </a:spcAft>
              <a:buClr>
                <a:schemeClr val="bg1">
                  <a:shade val="50000"/>
                </a:schemeClr>
              </a:buClr>
              <a:buFont typeface="Wingdings 3"/>
              <a:buChar char=""/>
              <a:defRPr/>
            </a:pPr>
            <a:r>
              <a:rPr lang="en-US" dirty="0" smtClean="0"/>
              <a:t>Client side logger (e.g., VIBE logger)</a:t>
            </a:r>
          </a:p>
          <a:p>
            <a:pPr marL="548640" lvl="1" indent="-274320" fontAlgn="auto">
              <a:spcAft>
                <a:spcPts val="0"/>
              </a:spcAft>
              <a:buFont typeface="Wingdings 3"/>
              <a:buChar char=""/>
              <a:defRPr/>
            </a:pPr>
            <a:r>
              <a:rPr lang="en-US" dirty="0" smtClean="0"/>
              <a:t>Shared data sets</a:t>
            </a:r>
          </a:p>
          <a:p>
            <a:pPr marL="548640" lvl="1" indent="-274320" fontAlgn="auto">
              <a:spcAft>
                <a:spcPts val="0"/>
              </a:spcAft>
              <a:buFont typeface="Wingdings 3"/>
              <a:buChar char=""/>
              <a:defRPr/>
            </a:pPr>
            <a:r>
              <a:rPr lang="en-US" dirty="0" smtClean="0"/>
              <a:t>Shared experimental platform to deploy experiments (and to attract visitors)</a:t>
            </a:r>
          </a:p>
          <a:p>
            <a:pPr marL="548640" lvl="1" indent="-274320" fontAlgn="auto">
              <a:spcAft>
                <a:spcPts val="0"/>
              </a:spcAft>
              <a:buFont typeface="Wingdings 3"/>
              <a:buChar char=""/>
              <a:defRPr/>
            </a:pPr>
            <a:r>
              <a:rPr lang="en-US" dirty="0" smtClean="0"/>
              <a:t>Other ideas?</a:t>
            </a:r>
            <a:endParaRPr lang="en-US" dirty="0"/>
          </a:p>
        </p:txBody>
      </p:sp>
      <p:sp>
        <p:nvSpPr>
          <p:cNvPr id="348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A05FC673-C44A-48B0-92E2-65C990F66D8B}" type="slidenum">
              <a:rPr lang="en-US">
                <a:solidFill>
                  <a:schemeClr val="tx2"/>
                </a:solidFill>
              </a:rPr>
              <a:pPr defTabSz="912813" fontAlgn="base">
                <a:spcBef>
                  <a:spcPct val="0"/>
                </a:spcBef>
                <a:spcAft>
                  <a:spcPct val="0"/>
                </a:spcAft>
              </a:pPr>
              <a:t>7</a:t>
            </a:fld>
            <a:endParaRPr lang="en-US">
              <a:solidFill>
                <a:schemeClr val="tx2"/>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dirty="0" smtClean="0">
                <a:latin typeface="Bookman Old Style" pitchFamily="18" charset="0"/>
              </a:rPr>
              <a:t>How Controls Go Wrong</a:t>
            </a:r>
          </a:p>
        </p:txBody>
      </p:sp>
      <p:sp>
        <p:nvSpPr>
          <p:cNvPr id="131074" name="Content Placeholder 2"/>
          <p:cNvSpPr>
            <a:spLocks noGrp="1"/>
          </p:cNvSpPr>
          <p:nvPr>
            <p:ph sz="quarter" idx="1"/>
          </p:nvPr>
        </p:nvSpPr>
        <p:spPr/>
        <p:txBody>
          <a:bodyPr/>
          <a:lstStyle/>
          <a:p>
            <a:r>
              <a:rPr lang="en-US" dirty="0"/>
              <a:t>Treatment is opt-in</a:t>
            </a:r>
          </a:p>
          <a:p>
            <a:r>
              <a:rPr lang="en-US" dirty="0"/>
              <a:t>Treatment or control limited to subset (e.g., treatment only for English, control world-wide)</a:t>
            </a:r>
          </a:p>
          <a:p>
            <a:r>
              <a:rPr lang="en-US" dirty="0"/>
              <a:t>Treatment and control at different times</a:t>
            </a:r>
          </a:p>
          <a:p>
            <a:r>
              <a:rPr lang="en-US" dirty="0"/>
              <a:t>Control is all the data, treatment is </a:t>
            </a:r>
            <a:br>
              <a:rPr lang="en-US" dirty="0"/>
            </a:br>
            <a:r>
              <a:rPr lang="en-US" dirty="0"/>
              <a:t>limited to events that showed something novel  (no counterfactual)</a:t>
            </a:r>
          </a:p>
          <a:p>
            <a:r>
              <a:rPr lang="en-US" dirty="0"/>
              <a:t>Not logging counterfactuals at experiment time.  </a:t>
            </a:r>
          </a:p>
          <a:p>
            <a:pPr lvl="1"/>
            <a:r>
              <a:rPr lang="en-US" sz="2200" dirty="0" smtClean="0"/>
              <a:t>Often very hard to reverse-engineer later</a:t>
            </a:r>
          </a:p>
          <a:p>
            <a:pPr lvl="1"/>
            <a:r>
              <a:rPr lang="en-US" sz="2200" dirty="0" smtClean="0"/>
              <a:t>Gives a true apples-to-apples comparison</a:t>
            </a:r>
          </a:p>
          <a:p>
            <a:pPr lvl="1"/>
            <a:r>
              <a:rPr lang="en-US" sz="2200" dirty="0" smtClean="0"/>
              <a:t>But, not always possible (e.g., if what-to-display decisions are being made "on the fly")</a:t>
            </a:r>
          </a:p>
        </p:txBody>
      </p:sp>
      <p:sp>
        <p:nvSpPr>
          <p:cNvPr id="1310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8AE6666E-BB0A-4392-87C2-0CB5528A1876}" type="slidenum">
              <a:rPr lang="en-US">
                <a:solidFill>
                  <a:schemeClr val="tx2"/>
                </a:solidFill>
              </a:rPr>
              <a:pPr defTabSz="912813" fontAlgn="base">
                <a:spcBef>
                  <a:spcPct val="0"/>
                </a:spcBef>
                <a:spcAft>
                  <a:spcPct val="0"/>
                </a:spcAft>
              </a:pPr>
              <a:t>70</a:t>
            </a:fld>
            <a:endParaRPr lang="en-US">
              <a:solidFill>
                <a:schemeClr val="tx2"/>
              </a:solidFill>
            </a:endParaRPr>
          </a:p>
        </p:txBody>
      </p:sp>
      <p:sp>
        <p:nvSpPr>
          <p:cNvPr id="5" name="TextBox 4"/>
          <p:cNvSpPr txBox="1"/>
          <p:nvPr/>
        </p:nvSpPr>
        <p:spPr>
          <a:xfrm>
            <a:off x="8675420" y="6303393"/>
            <a:ext cx="351378" cy="369332"/>
          </a:xfrm>
          <a:prstGeom prst="rect">
            <a:avLst/>
          </a:prstGeom>
          <a:noFill/>
        </p:spPr>
        <p:txBody>
          <a:bodyPr wrap="none" rtlCol="0">
            <a:spAutoFit/>
          </a:bodyPr>
          <a:lstStyle/>
          <a:p>
            <a:r>
              <a:rPr lang="en-US" dirty="0" smtClean="0"/>
              <a:t>R</a:t>
            </a:r>
            <a:endParaRPr lang="en-US" dirty="0"/>
          </a:p>
        </p:txBody>
      </p:sp>
    </p:spTree>
    <p:extLst>
      <p:ext uri="{BB962C8B-B14F-4D97-AF65-F5344CB8AC3E}">
        <p14:creationId xmlns:p14="http://schemas.microsoft.com/office/powerpoint/2010/main" val="1492563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0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0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107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107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1074">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10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r>
              <a:rPr lang="en-US" dirty="0" smtClean="0">
                <a:latin typeface="Bookman Old Style" pitchFamily="18" charset="0"/>
              </a:rPr>
              <a:t>Analyzing Experiments</a:t>
            </a:r>
          </a:p>
        </p:txBody>
      </p:sp>
      <p:sp>
        <p:nvSpPr>
          <p:cNvPr id="141314" name="Content Placeholder 2"/>
          <p:cNvSpPr>
            <a:spLocks noGrp="1"/>
          </p:cNvSpPr>
          <p:nvPr>
            <p:ph sz="quarter" idx="1"/>
          </p:nvPr>
        </p:nvSpPr>
        <p:spPr/>
        <p:txBody>
          <a:bodyPr/>
          <a:lstStyle/>
          <a:p>
            <a:r>
              <a:rPr lang="en-US" sz="3200" dirty="0"/>
              <a:t>S</a:t>
            </a:r>
            <a:r>
              <a:rPr lang="en-US" sz="3200" dirty="0" smtClean="0"/>
              <a:t>anity checking </a:t>
            </a:r>
          </a:p>
          <a:p>
            <a:r>
              <a:rPr lang="en-US" sz="3200" dirty="0"/>
              <a:t>M</a:t>
            </a:r>
            <a:r>
              <a:rPr lang="en-US" sz="3200" dirty="0" smtClean="0"/>
              <a:t>etrics, confidence intervals, slicing</a:t>
            </a:r>
          </a:p>
          <a:p>
            <a:r>
              <a:rPr lang="en-US" sz="3200" dirty="0"/>
              <a:t>M</a:t>
            </a:r>
            <a:r>
              <a:rPr lang="en-US" sz="3200" dirty="0" smtClean="0"/>
              <a:t>ix vs. metric shifts</a:t>
            </a:r>
          </a:p>
        </p:txBody>
      </p:sp>
      <p:sp>
        <p:nvSpPr>
          <p:cNvPr id="141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EDDF2DBD-0F22-49F3-8D17-9CACB8E5E789}" type="slidenum">
              <a:rPr lang="en-US">
                <a:solidFill>
                  <a:schemeClr val="tx2"/>
                </a:solidFill>
              </a:rPr>
              <a:pPr defTabSz="912813" fontAlgn="base">
                <a:spcBef>
                  <a:spcPct val="0"/>
                </a:spcBef>
                <a:spcAft>
                  <a:spcPct val="0"/>
                </a:spcAft>
              </a:pPr>
              <a:t>71</a:t>
            </a:fld>
            <a:endParaRPr lang="en-US">
              <a:solidFill>
                <a:schemeClr val="tx2"/>
              </a:solidFill>
            </a:endParaRPr>
          </a:p>
        </p:txBody>
      </p:sp>
      <p:sp>
        <p:nvSpPr>
          <p:cNvPr id="5" name="TextBox 4"/>
          <p:cNvSpPr txBox="1"/>
          <p:nvPr/>
        </p:nvSpPr>
        <p:spPr>
          <a:xfrm>
            <a:off x="8660120" y="6333992"/>
            <a:ext cx="351366" cy="369332"/>
          </a:xfrm>
          <a:prstGeom prst="rect">
            <a:avLst/>
          </a:prstGeom>
          <a:noFill/>
        </p:spPr>
        <p:txBody>
          <a:bodyPr wrap="none" rtlCol="0">
            <a:spAutoFit/>
          </a:bodyPr>
          <a:lstStyle/>
          <a:p>
            <a:r>
              <a:rPr lang="en-US" dirty="0" smtClean="0"/>
              <a:t>D</a:t>
            </a:r>
            <a:endParaRPr lang="en-US"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r>
              <a:rPr lang="en-US" dirty="0" smtClean="0">
                <a:latin typeface="Bookman Old Style" pitchFamily="18" charset="0"/>
              </a:rPr>
              <a:t>Sanity Checking</a:t>
            </a:r>
          </a:p>
        </p:txBody>
      </p:sp>
      <p:sp>
        <p:nvSpPr>
          <p:cNvPr id="3" name="Content Placeholder 2"/>
          <p:cNvSpPr>
            <a:spLocks noGrp="1"/>
          </p:cNvSpPr>
          <p:nvPr>
            <p:ph sz="quarter" idx="1"/>
          </p:nvPr>
        </p:nvSpPr>
        <p:spPr/>
        <p:txBody>
          <a:bodyPr>
            <a:normAutofit fontScale="92500" lnSpcReduction="20000"/>
          </a:bodyPr>
          <a:lstStyle/>
          <a:p>
            <a:pPr marL="274320" indent="-274320" fontAlgn="auto">
              <a:spcAft>
                <a:spcPts val="0"/>
              </a:spcAft>
              <a:buFont typeface="Wingdings 3"/>
              <a:buNone/>
              <a:defRPr/>
            </a:pPr>
            <a:r>
              <a:rPr lang="en-US" sz="3027" dirty="0" smtClean="0"/>
              <a:t>Before looking at the metrics to draw conclusions, make sure that you believe the numbers!</a:t>
            </a:r>
          </a:p>
          <a:p>
            <a:pPr marL="274320" indent="-274320" fontAlgn="auto">
              <a:spcAft>
                <a:spcPts val="0"/>
              </a:spcAft>
              <a:buFont typeface="Wingdings 3"/>
              <a:buChar char=""/>
              <a:defRPr/>
            </a:pPr>
            <a:r>
              <a:rPr lang="en-US" dirty="0"/>
              <a:t>E</a:t>
            </a:r>
            <a:r>
              <a:rPr lang="en-US" dirty="0" smtClean="0"/>
              <a:t>.g., overall traffic</a:t>
            </a:r>
          </a:p>
          <a:p>
            <a:pPr marL="548640" lvl="1" indent="-274320" fontAlgn="auto">
              <a:spcAft>
                <a:spcPts val="0"/>
              </a:spcAft>
              <a:buFont typeface="Wingdings 3"/>
              <a:buChar char=""/>
              <a:defRPr/>
            </a:pPr>
            <a:r>
              <a:rPr lang="en-US" dirty="0" smtClean="0"/>
              <a:t>Very few changes impact overall traffic</a:t>
            </a:r>
          </a:p>
          <a:p>
            <a:pPr marL="548640" lvl="1" indent="-274320" fontAlgn="auto">
              <a:spcAft>
                <a:spcPts val="0"/>
              </a:spcAft>
              <a:buFont typeface="Wingdings 3"/>
              <a:buChar char=""/>
              <a:defRPr/>
            </a:pPr>
            <a:r>
              <a:rPr lang="en-US" dirty="0"/>
              <a:t>N</a:t>
            </a:r>
            <a:r>
              <a:rPr lang="en-US" dirty="0" smtClean="0"/>
              <a:t>umber of cookies, % of traffic</a:t>
            </a:r>
          </a:p>
          <a:p>
            <a:pPr marL="274320" indent="-274320" fontAlgn="auto">
              <a:spcAft>
                <a:spcPts val="0"/>
              </a:spcAft>
              <a:buFont typeface="Wingdings 3"/>
              <a:buChar char=""/>
              <a:defRPr/>
            </a:pPr>
            <a:r>
              <a:rPr lang="en-US" dirty="0"/>
              <a:t>B</a:t>
            </a:r>
            <a:r>
              <a:rPr lang="en-US" dirty="0" smtClean="0"/>
              <a:t>reak data down along different dimensions / </a:t>
            </a:r>
            <a:r>
              <a:rPr lang="en-US" dirty="0" err="1" smtClean="0"/>
              <a:t>slicings</a:t>
            </a:r>
            <a:endParaRPr lang="en-US" dirty="0" smtClean="0"/>
          </a:p>
          <a:p>
            <a:pPr marL="548640" lvl="1" indent="-274320" fontAlgn="auto">
              <a:spcAft>
                <a:spcPts val="0"/>
              </a:spcAft>
              <a:buFont typeface="Wingdings 3"/>
              <a:buChar char=""/>
              <a:defRPr/>
            </a:pPr>
            <a:r>
              <a:rPr lang="en-US" dirty="0" smtClean="0"/>
              <a:t>E.g., do you see different effects with different browsers?  In different countries?</a:t>
            </a:r>
          </a:p>
          <a:p>
            <a:pPr marL="274320" indent="-274320" fontAlgn="auto">
              <a:spcAft>
                <a:spcPts val="0"/>
              </a:spcAft>
              <a:buFont typeface="Wingdings 3"/>
              <a:buChar char=""/>
              <a:defRPr/>
            </a:pPr>
            <a:r>
              <a:rPr lang="en-US" dirty="0"/>
              <a:t>T</a:t>
            </a:r>
            <a:r>
              <a:rPr lang="en-US" dirty="0" smtClean="0"/>
              <a:t>hings that can screw things up</a:t>
            </a:r>
          </a:p>
          <a:p>
            <a:pPr marL="548640" lvl="1" indent="-274320" fontAlgn="auto">
              <a:spcAft>
                <a:spcPts val="0"/>
              </a:spcAft>
              <a:buFont typeface="Wingdings 3"/>
              <a:buChar char=""/>
              <a:defRPr/>
            </a:pPr>
            <a:r>
              <a:rPr lang="en-US" dirty="0" smtClean="0"/>
              <a:t>Bots visiting your site (did you mess with them?)</a:t>
            </a:r>
          </a:p>
          <a:p>
            <a:pPr marL="548640" lvl="1" indent="-274320" fontAlgn="auto">
              <a:spcAft>
                <a:spcPts val="0"/>
              </a:spcAft>
              <a:buFont typeface="Wingdings 3"/>
              <a:buChar char=""/>
              <a:defRPr/>
            </a:pPr>
            <a:r>
              <a:rPr lang="en-US" dirty="0" smtClean="0"/>
              <a:t>If you got mentioned in a blog, did that cause a traffic spike</a:t>
            </a:r>
            <a:br>
              <a:rPr lang="en-US" dirty="0" smtClean="0"/>
            </a:br>
            <a:endParaRPr lang="en-US" dirty="0" smtClean="0"/>
          </a:p>
          <a:p>
            <a:pPr marL="274320" indent="-274320" fontAlgn="auto">
              <a:spcAft>
                <a:spcPts val="0"/>
              </a:spcAft>
              <a:buFont typeface="Wingdings 3"/>
              <a:buNone/>
              <a:defRPr/>
            </a:pPr>
            <a:r>
              <a:rPr lang="en-US" sz="3459" i="1" dirty="0" smtClean="0"/>
              <a:t>Don't bother looking at other metrics unless sanity checks pass!</a:t>
            </a:r>
            <a:endParaRPr lang="en-US" sz="3459" i="1" dirty="0"/>
          </a:p>
        </p:txBody>
      </p:sp>
      <p:sp>
        <p:nvSpPr>
          <p:cNvPr id="143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A53119EF-DF4A-4616-9CD0-088330D3F92B}" type="slidenum">
              <a:rPr lang="en-US">
                <a:solidFill>
                  <a:schemeClr val="tx2"/>
                </a:solidFill>
              </a:rPr>
              <a:pPr defTabSz="912813" fontAlgn="base">
                <a:spcBef>
                  <a:spcPct val="0"/>
                </a:spcBef>
                <a:spcAft>
                  <a:spcPct val="0"/>
                </a:spcAft>
              </a:pPr>
              <a:t>72</a:t>
            </a:fld>
            <a:endParaRPr lang="en-US">
              <a:solidFill>
                <a:schemeClr val="tx2"/>
              </a:solidFill>
            </a:endParaRPr>
          </a:p>
        </p:txBody>
      </p:sp>
      <p:sp>
        <p:nvSpPr>
          <p:cNvPr id="5" name="TextBox 4"/>
          <p:cNvSpPr txBox="1"/>
          <p:nvPr/>
        </p:nvSpPr>
        <p:spPr>
          <a:xfrm>
            <a:off x="8690721" y="6333992"/>
            <a:ext cx="351366" cy="369332"/>
          </a:xfrm>
          <a:prstGeom prst="rect">
            <a:avLst/>
          </a:prstGeom>
          <a:noFill/>
        </p:spPr>
        <p:txBody>
          <a:bodyPr wrap="none" rtlCol="0">
            <a:spAutoFit/>
          </a:bodyPr>
          <a:lstStyle/>
          <a:p>
            <a:r>
              <a:rPr lang="en-US" dirty="0" smtClean="0"/>
              <a:t>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r>
              <a:rPr lang="en-US" dirty="0" smtClean="0">
                <a:latin typeface="Bookman Old Style" pitchFamily="18" charset="0"/>
              </a:rPr>
              <a:t>Managing Real World Challenges</a:t>
            </a:r>
          </a:p>
        </p:txBody>
      </p:sp>
      <p:sp>
        <p:nvSpPr>
          <p:cNvPr id="143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A53119EF-DF4A-4616-9CD0-088330D3F92B}" type="slidenum">
              <a:rPr lang="en-US">
                <a:solidFill>
                  <a:schemeClr val="tx2"/>
                </a:solidFill>
              </a:rPr>
              <a:pPr defTabSz="912813" fontAlgn="base">
                <a:spcBef>
                  <a:spcPct val="0"/>
                </a:spcBef>
                <a:spcAft>
                  <a:spcPct val="0"/>
                </a:spcAft>
              </a:pPr>
              <a:t>73</a:t>
            </a:fld>
            <a:endParaRPr lang="en-US">
              <a:solidFill>
                <a:schemeClr val="tx2"/>
              </a:solidFill>
            </a:endParaRPr>
          </a:p>
        </p:txBody>
      </p:sp>
      <p:sp>
        <p:nvSpPr>
          <p:cNvPr id="5" name="Content Placeholder 2"/>
          <p:cNvSpPr>
            <a:spLocks noGrp="1"/>
          </p:cNvSpPr>
          <p:nvPr>
            <p:ph sz="quarter" idx="1"/>
          </p:nvPr>
        </p:nvSpPr>
        <p:spPr>
          <a:xfrm>
            <a:off x="457200" y="1219200"/>
            <a:ext cx="8229600" cy="4937760"/>
          </a:xfrm>
        </p:spPr>
        <p:txBody>
          <a:bodyPr/>
          <a:lstStyle/>
          <a:p>
            <a:r>
              <a:rPr lang="en-US" sz="2800" dirty="0"/>
              <a:t>Data from all around the world</a:t>
            </a:r>
          </a:p>
          <a:p>
            <a:pPr lvl="1"/>
            <a:r>
              <a:rPr lang="en-US" sz="2000" dirty="0"/>
              <a:t>E.g., collecting data for a given day (start/end times differ), collecting "daytime" data</a:t>
            </a:r>
          </a:p>
          <a:p>
            <a:r>
              <a:rPr lang="en-US" sz="2800" dirty="0"/>
              <a:t>One-of-a-kind events </a:t>
            </a:r>
          </a:p>
          <a:p>
            <a:pPr lvl="1"/>
            <a:r>
              <a:rPr lang="en-US" sz="2000" dirty="0"/>
              <a:t>Death of Michael Jackson/Anna Nicole Smith</a:t>
            </a:r>
          </a:p>
          <a:p>
            <a:pPr lvl="1"/>
            <a:r>
              <a:rPr lang="en-US" sz="2000" dirty="0"/>
              <a:t>Problems with data collection server</a:t>
            </a:r>
          </a:p>
          <a:p>
            <a:pPr lvl="1"/>
            <a:r>
              <a:rPr lang="en-US" sz="2000" dirty="0"/>
              <a:t>Data schema changes</a:t>
            </a:r>
          </a:p>
          <a:p>
            <a:r>
              <a:rPr lang="en-US" sz="2800" dirty="0"/>
              <a:t>Multiple languages</a:t>
            </a:r>
          </a:p>
          <a:p>
            <a:pPr lvl="1"/>
            <a:r>
              <a:rPr lang="en-US" sz="2000" dirty="0"/>
              <a:t>Practical issues in processing many orthographies</a:t>
            </a:r>
          </a:p>
          <a:p>
            <a:pPr lvl="1"/>
            <a:r>
              <a:rPr lang="en-US" sz="2000" dirty="0"/>
              <a:t>E.g., dividing into words to compare query overlap</a:t>
            </a:r>
          </a:p>
          <a:p>
            <a:pPr lvl="1"/>
            <a:r>
              <a:rPr lang="en-US" sz="2000" dirty="0"/>
              <a:t>Restricting language: </a:t>
            </a:r>
          </a:p>
          <a:p>
            <a:pPr lvl="2"/>
            <a:r>
              <a:rPr lang="en-US" sz="1700" dirty="0"/>
              <a:t>Language ≠ country</a:t>
            </a:r>
          </a:p>
          <a:p>
            <a:pPr lvl="2"/>
            <a:r>
              <a:rPr lang="en-US" sz="1700" dirty="0"/>
              <a:t>Query language ≠ UI language</a:t>
            </a:r>
          </a:p>
          <a:p>
            <a:endParaRPr lang="en-US" sz="2200" dirty="0" smtClean="0"/>
          </a:p>
        </p:txBody>
      </p:sp>
      <p:sp>
        <p:nvSpPr>
          <p:cNvPr id="6" name="TextBox 5"/>
          <p:cNvSpPr txBox="1"/>
          <p:nvPr/>
        </p:nvSpPr>
        <p:spPr>
          <a:xfrm>
            <a:off x="8690721" y="6333992"/>
            <a:ext cx="351366" cy="369332"/>
          </a:xfrm>
          <a:prstGeom prst="rect">
            <a:avLst/>
          </a:prstGeom>
          <a:noFill/>
        </p:spPr>
        <p:txBody>
          <a:bodyPr wrap="none" rtlCol="0">
            <a:spAutoFit/>
          </a:bodyPr>
          <a:lstStyle/>
          <a:p>
            <a:r>
              <a:rPr lang="en-US" dirty="0" smtClean="0"/>
              <a:t>D</a:t>
            </a:r>
            <a:endParaRPr lang="en-US" dirty="0"/>
          </a:p>
        </p:txBody>
      </p:sp>
    </p:spTree>
    <p:extLst>
      <p:ext uri="{BB962C8B-B14F-4D97-AF65-F5344CB8AC3E}">
        <p14:creationId xmlns:p14="http://schemas.microsoft.com/office/powerpoint/2010/main" val="15511472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r>
              <a:rPr lang="en-US" dirty="0" smtClean="0">
                <a:latin typeface="Bookman Old Style" pitchFamily="18" charset="0"/>
              </a:rPr>
              <a:t>When is a Metric Change Significant?</a:t>
            </a:r>
          </a:p>
        </p:txBody>
      </p:sp>
      <p:sp>
        <p:nvSpPr>
          <p:cNvPr id="143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A53119EF-DF4A-4616-9CD0-088330D3F92B}" type="slidenum">
              <a:rPr lang="en-US">
                <a:solidFill>
                  <a:schemeClr val="tx2"/>
                </a:solidFill>
              </a:rPr>
              <a:pPr defTabSz="912813" fontAlgn="base">
                <a:spcBef>
                  <a:spcPct val="0"/>
                </a:spcBef>
                <a:spcAft>
                  <a:spcPct val="0"/>
                </a:spcAft>
              </a:pPr>
              <a:t>74</a:t>
            </a:fld>
            <a:endParaRPr lang="en-US">
              <a:solidFill>
                <a:schemeClr val="tx2"/>
              </a:solidFill>
            </a:endParaRPr>
          </a:p>
        </p:txBody>
      </p:sp>
      <p:sp>
        <p:nvSpPr>
          <p:cNvPr id="5" name="Content Placeholder 2"/>
          <p:cNvSpPr>
            <a:spLocks noGrp="1"/>
          </p:cNvSpPr>
          <p:nvPr>
            <p:ph sz="quarter" idx="1"/>
          </p:nvPr>
        </p:nvSpPr>
        <p:spPr>
          <a:xfrm>
            <a:off x="457200" y="1219200"/>
            <a:ext cx="8229600" cy="4937760"/>
          </a:xfrm>
        </p:spPr>
        <p:txBody>
          <a:bodyPr/>
          <a:lstStyle/>
          <a:p>
            <a:r>
              <a:rPr lang="en-US" sz="2800" dirty="0"/>
              <a:t>Confidence interval (C.I.): interval around the treatment mean that contains the true value of the mean x% (typically 95%) of the </a:t>
            </a:r>
            <a:r>
              <a:rPr lang="en-US" sz="2800" dirty="0" smtClean="0"/>
              <a:t>time</a:t>
            </a:r>
            <a:endParaRPr lang="en-US" sz="2800" dirty="0"/>
          </a:p>
          <a:p>
            <a:r>
              <a:rPr lang="en-US" sz="2800" dirty="0"/>
              <a:t>C.I.s that do not contain the control mean are statistically significant (statistically different from the control</a:t>
            </a:r>
            <a:r>
              <a:rPr lang="en-US" sz="2800" dirty="0" smtClean="0"/>
              <a:t>)</a:t>
            </a:r>
            <a:endParaRPr lang="en-US" sz="2800" dirty="0"/>
          </a:p>
          <a:p>
            <a:r>
              <a:rPr lang="en-US" sz="2800" dirty="0"/>
              <a:t>This is an independent test for each metric</a:t>
            </a:r>
          </a:p>
          <a:p>
            <a:pPr lvl="1"/>
            <a:r>
              <a:rPr lang="en-US" sz="2500" dirty="0"/>
              <a:t>Thus, you will get 1 in 20 results (for 95% C.I.s) that are spurious -- you just don't know which </a:t>
            </a:r>
            <a:r>
              <a:rPr lang="en-US" sz="2500" dirty="0" smtClean="0"/>
              <a:t>ones</a:t>
            </a:r>
            <a:endParaRPr lang="en-US" sz="2500" dirty="0"/>
          </a:p>
          <a:p>
            <a:r>
              <a:rPr lang="en-US" sz="2800" dirty="0"/>
              <a:t> C.I.s are not necessarily straightforward to compute.</a:t>
            </a:r>
          </a:p>
          <a:p>
            <a:endParaRPr lang="en-US" sz="2800" dirty="0"/>
          </a:p>
          <a:p>
            <a:endParaRPr lang="en-US" sz="2200" dirty="0" smtClean="0"/>
          </a:p>
        </p:txBody>
      </p:sp>
      <p:sp>
        <p:nvSpPr>
          <p:cNvPr id="6" name="TextBox 5"/>
          <p:cNvSpPr txBox="1"/>
          <p:nvPr/>
        </p:nvSpPr>
        <p:spPr>
          <a:xfrm>
            <a:off x="8675420" y="6349292"/>
            <a:ext cx="351366" cy="369332"/>
          </a:xfrm>
          <a:prstGeom prst="rect">
            <a:avLst/>
          </a:prstGeom>
          <a:noFill/>
        </p:spPr>
        <p:txBody>
          <a:bodyPr wrap="none" rtlCol="0">
            <a:spAutoFit/>
          </a:bodyPr>
          <a:lstStyle/>
          <a:p>
            <a:r>
              <a:rPr lang="en-US" dirty="0" smtClean="0"/>
              <a:t>D</a:t>
            </a:r>
            <a:endParaRPr lang="en-US" dirty="0"/>
          </a:p>
        </p:txBody>
      </p:sp>
    </p:spTree>
    <p:extLst>
      <p:ext uri="{BB962C8B-B14F-4D97-AF65-F5344CB8AC3E}">
        <p14:creationId xmlns:p14="http://schemas.microsoft.com/office/powerpoint/2010/main" val="2397824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r>
              <a:rPr lang="en-US" dirty="0" smtClean="0">
                <a:latin typeface="Bookman Old Style" pitchFamily="18" charset="0"/>
              </a:rPr>
              <a:t>How to Interpret </a:t>
            </a:r>
            <a:r>
              <a:rPr lang="en-US" dirty="0">
                <a:latin typeface="Bookman Old Style" pitchFamily="18" charset="0"/>
              </a:rPr>
              <a:t>S</a:t>
            </a:r>
            <a:r>
              <a:rPr lang="en-US" dirty="0" smtClean="0">
                <a:latin typeface="Bookman Old Style" pitchFamily="18" charset="0"/>
              </a:rPr>
              <a:t>ignificant </a:t>
            </a:r>
            <a:r>
              <a:rPr lang="en-US" dirty="0">
                <a:latin typeface="Bookman Old Style" pitchFamily="18" charset="0"/>
              </a:rPr>
              <a:t>M</a:t>
            </a:r>
            <a:r>
              <a:rPr lang="en-US" dirty="0" smtClean="0">
                <a:latin typeface="Bookman Old Style" pitchFamily="18" charset="0"/>
              </a:rPr>
              <a:t>etrics</a:t>
            </a:r>
          </a:p>
        </p:txBody>
      </p:sp>
      <p:sp>
        <p:nvSpPr>
          <p:cNvPr id="3" name="Content Placeholder 2"/>
          <p:cNvSpPr>
            <a:spLocks noGrp="1"/>
          </p:cNvSpPr>
          <p:nvPr>
            <p:ph sz="quarter" idx="1"/>
          </p:nvPr>
        </p:nvSpPr>
        <p:spPr/>
        <p:txBody>
          <a:bodyPr>
            <a:normAutofit fontScale="92500" lnSpcReduction="10000"/>
          </a:bodyPr>
          <a:lstStyle/>
          <a:p>
            <a:pPr marL="274320" indent="-274320" fontAlgn="auto">
              <a:spcAft>
                <a:spcPts val="0"/>
              </a:spcAft>
              <a:buFont typeface="Wingdings 3"/>
              <a:buChar char=""/>
              <a:defRPr/>
            </a:pPr>
            <a:r>
              <a:rPr lang="en-US" dirty="0" smtClean="0"/>
              <a:t>If you look at enough metrics, something will be significant by chance.  </a:t>
            </a:r>
          </a:p>
          <a:p>
            <a:pPr marL="548640" lvl="1" indent="-274320" fontAlgn="auto">
              <a:spcAft>
                <a:spcPts val="0"/>
              </a:spcAft>
              <a:buFont typeface="Wingdings 3"/>
              <a:buChar char=""/>
              <a:defRPr/>
            </a:pPr>
            <a:r>
              <a:rPr lang="en-US" dirty="0" smtClean="0"/>
              <a:t>Confidence interval only tells you there is a 95% chance that this difference is real; not 100%</a:t>
            </a:r>
          </a:p>
          <a:p>
            <a:pPr marL="548640" lvl="1" indent="-274320" fontAlgn="auto">
              <a:spcAft>
                <a:spcPts val="0"/>
              </a:spcAft>
              <a:buFont typeface="Wingdings 3"/>
              <a:buChar char=""/>
              <a:defRPr/>
            </a:pPr>
            <a:r>
              <a:rPr lang="en-US" dirty="0" smtClean="0"/>
              <a:t>If only a few things significant, is chance the likely explanation?</a:t>
            </a:r>
          </a:p>
          <a:p>
            <a:pPr marL="548640" lvl="1" indent="-274320" fontAlgn="auto">
              <a:spcAft>
                <a:spcPts val="0"/>
              </a:spcAft>
              <a:buFont typeface="Wingdings 3"/>
              <a:buChar char=""/>
              <a:defRPr/>
            </a:pPr>
            <a:r>
              <a:rPr lang="en-US" dirty="0" smtClean="0"/>
              <a:t>Look for converging evidence (many metrics are correlated; do all the metrics correlated with this one move in the same direction?)</a:t>
            </a:r>
          </a:p>
          <a:p>
            <a:pPr marL="274320" indent="-274320" fontAlgn="auto">
              <a:spcAft>
                <a:spcPts val="0"/>
              </a:spcAft>
              <a:buFont typeface="Wingdings 3"/>
              <a:buChar char=""/>
              <a:defRPr/>
            </a:pPr>
            <a:r>
              <a:rPr lang="en-US" dirty="0" smtClean="0"/>
              <a:t>If your parameters are continuous, you may be able to interpolate or extrapolate to other values (e.g., 1” submit button vs. 2”; how would 1.5” do?)</a:t>
            </a:r>
          </a:p>
          <a:p>
            <a:pPr marL="274320" indent="-274320" fontAlgn="auto">
              <a:spcAft>
                <a:spcPts val="0"/>
              </a:spcAft>
              <a:buFont typeface="Wingdings 3"/>
              <a:buChar char=""/>
              <a:defRPr/>
            </a:pPr>
            <a:r>
              <a:rPr lang="en-US" dirty="0" smtClean="0"/>
              <a:t>You can miss significance because the true difference is tiny/zero or because you don’t have enough power</a:t>
            </a:r>
          </a:p>
          <a:p>
            <a:pPr marL="548640" lvl="1" indent="-274320" fontAlgn="auto">
              <a:spcAft>
                <a:spcPts val="0"/>
              </a:spcAft>
              <a:buFont typeface="Wingdings 3"/>
              <a:buChar char=""/>
              <a:defRPr/>
            </a:pPr>
            <a:r>
              <a:rPr lang="en-US" dirty="0" smtClean="0"/>
              <a:t>If you did your sizing right, you have enough power to see all the differences of practical significance</a:t>
            </a:r>
          </a:p>
        </p:txBody>
      </p:sp>
      <p:sp>
        <p:nvSpPr>
          <p:cNvPr id="149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A5C8308F-B384-4E26-BAFF-60570FF94806}" type="slidenum">
              <a:rPr lang="en-US">
                <a:solidFill>
                  <a:schemeClr val="tx2"/>
                </a:solidFill>
              </a:rPr>
              <a:pPr defTabSz="912813" fontAlgn="base">
                <a:spcBef>
                  <a:spcPct val="0"/>
                </a:spcBef>
                <a:spcAft>
                  <a:spcPct val="0"/>
                </a:spcAft>
              </a:pPr>
              <a:t>75</a:t>
            </a:fld>
            <a:endParaRPr lang="en-US">
              <a:solidFill>
                <a:schemeClr val="tx2"/>
              </a:solidFill>
            </a:endParaRPr>
          </a:p>
        </p:txBody>
      </p:sp>
      <p:sp>
        <p:nvSpPr>
          <p:cNvPr id="5" name="TextBox 4"/>
          <p:cNvSpPr txBox="1"/>
          <p:nvPr/>
        </p:nvSpPr>
        <p:spPr>
          <a:xfrm>
            <a:off x="8644819" y="6364591"/>
            <a:ext cx="351366" cy="369332"/>
          </a:xfrm>
          <a:prstGeom prst="rect">
            <a:avLst/>
          </a:prstGeom>
          <a:noFill/>
        </p:spPr>
        <p:txBody>
          <a:bodyPr wrap="none" rtlCol="0">
            <a:spAutoFit/>
          </a:bodyPr>
          <a:lstStyle/>
          <a:p>
            <a:r>
              <a:rPr lang="en-US" dirty="0" smtClean="0"/>
              <a:t>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dirty="0" smtClean="0">
                <a:latin typeface="Bookman Old Style" pitchFamily="18" charset="0"/>
              </a:rPr>
              <a:t>More on Metrics</a:t>
            </a:r>
          </a:p>
        </p:txBody>
      </p:sp>
      <p:sp>
        <p:nvSpPr>
          <p:cNvPr id="3" name="Content Placeholder 2"/>
          <p:cNvSpPr>
            <a:spLocks noGrp="1"/>
          </p:cNvSpPr>
          <p:nvPr>
            <p:ph sz="quarter" idx="1"/>
          </p:nvPr>
        </p:nvSpPr>
        <p:spPr/>
        <p:txBody>
          <a:bodyPr>
            <a:normAutofit fontScale="92500"/>
          </a:bodyPr>
          <a:lstStyle/>
          <a:p>
            <a:pPr marL="274320" indent="-274320" fontAlgn="auto">
              <a:spcAft>
                <a:spcPts val="0"/>
              </a:spcAft>
              <a:buFont typeface="Wingdings 3"/>
              <a:buChar char=""/>
              <a:defRPr/>
            </a:pPr>
            <a:r>
              <a:rPr lang="en-US" dirty="0" smtClean="0"/>
              <a:t>Your experiment may have diverted on 10% of events, but only triggered on 20% of those events. </a:t>
            </a:r>
          </a:p>
          <a:p>
            <a:pPr marL="548640" lvl="1" indent="-274320" fontAlgn="auto">
              <a:spcAft>
                <a:spcPts val="0"/>
              </a:spcAft>
              <a:buFont typeface="Wingdings 3"/>
              <a:buChar char=""/>
              <a:defRPr/>
            </a:pPr>
            <a:r>
              <a:rPr lang="en-US" dirty="0" smtClean="0"/>
              <a:t> Which denominator are you using?</a:t>
            </a:r>
          </a:p>
          <a:p>
            <a:pPr marL="274320" indent="-274320" fontAlgn="auto">
              <a:spcAft>
                <a:spcPts val="0"/>
              </a:spcAft>
              <a:buFont typeface="Wingdings 3"/>
              <a:buChar char=""/>
              <a:defRPr/>
            </a:pPr>
            <a:r>
              <a:rPr lang="en-US" dirty="0" smtClean="0"/>
              <a:t>It’s obvious to look at the metrics that apply to your specific change, but what about the overall impact?</a:t>
            </a:r>
          </a:p>
          <a:p>
            <a:pPr marL="548640" lvl="1" indent="-274320" fontAlgn="auto">
              <a:spcAft>
                <a:spcPts val="0"/>
              </a:spcAft>
              <a:buFont typeface="Wingdings 3"/>
              <a:buChar char=""/>
              <a:defRPr/>
            </a:pPr>
            <a:r>
              <a:rPr lang="en-US" dirty="0"/>
              <a:t>E</a:t>
            </a:r>
            <a:r>
              <a:rPr lang="en-US" dirty="0" smtClean="0"/>
              <a:t>.g., if your change slows things down, those who stay may have a great experience, but what about those who left?</a:t>
            </a:r>
          </a:p>
          <a:p>
            <a:pPr marL="274320" indent="-274320" fontAlgn="auto">
              <a:spcAft>
                <a:spcPts val="0"/>
              </a:spcAft>
              <a:buFont typeface="Wingdings 3"/>
              <a:buChar char=""/>
              <a:defRPr/>
            </a:pPr>
            <a:r>
              <a:rPr lang="en-US" dirty="0" smtClean="0"/>
              <a:t>Slicing up the data</a:t>
            </a:r>
          </a:p>
          <a:p>
            <a:pPr marL="548640" lvl="1" indent="-274320" fontAlgn="auto">
              <a:spcAft>
                <a:spcPts val="0"/>
              </a:spcAft>
              <a:buFont typeface="Wingdings 3"/>
              <a:buChar char=""/>
              <a:defRPr/>
            </a:pPr>
            <a:r>
              <a:rPr lang="en-US" dirty="0"/>
              <a:t>C</a:t>
            </a:r>
            <a:r>
              <a:rPr lang="en-US" dirty="0" smtClean="0"/>
              <a:t>ountry, language, browser, etc.</a:t>
            </a:r>
          </a:p>
          <a:p>
            <a:pPr marL="548640" lvl="1" indent="-274320" fontAlgn="auto">
              <a:spcAft>
                <a:spcPts val="0"/>
              </a:spcAft>
              <a:buFont typeface="Wingdings 3"/>
              <a:buChar char=""/>
              <a:defRPr/>
            </a:pPr>
            <a:r>
              <a:rPr lang="en-US" dirty="0" smtClean="0"/>
              <a:t>Great way to understand the effects better </a:t>
            </a:r>
          </a:p>
          <a:p>
            <a:pPr marL="822960" lvl="2" fontAlgn="auto">
              <a:spcAft>
                <a:spcPts val="0"/>
              </a:spcAft>
              <a:buClr>
                <a:schemeClr val="bg1">
                  <a:shade val="50000"/>
                </a:schemeClr>
              </a:buClr>
              <a:buFont typeface="Wingdings 3"/>
              <a:buChar char=""/>
              <a:defRPr/>
            </a:pPr>
            <a:r>
              <a:rPr lang="en-US" dirty="0" smtClean="0"/>
              <a:t>Is most of the change coming from users of browser X; in country Y?</a:t>
            </a:r>
          </a:p>
          <a:p>
            <a:pPr marL="274320" indent="-274320" fontAlgn="auto">
              <a:spcAft>
                <a:spcPts val="0"/>
              </a:spcAft>
              <a:buFont typeface="Wingdings 3"/>
              <a:buChar char=""/>
              <a:defRPr/>
            </a:pPr>
            <a:r>
              <a:rPr lang="en-US" dirty="0"/>
              <a:t>N</a:t>
            </a:r>
            <a:r>
              <a:rPr lang="en-US" dirty="0" smtClean="0"/>
              <a:t>eed to be careful re: mix vs. metric shifts (Simpson’s paradox)</a:t>
            </a:r>
            <a:endParaRPr lang="en-US" dirty="0"/>
          </a:p>
        </p:txBody>
      </p:sp>
      <p:sp>
        <p:nvSpPr>
          <p:cNvPr id="1515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C6A2DC5-6065-4C8F-A4B5-E4F59282103E}" type="slidenum">
              <a:rPr lang="en-US">
                <a:solidFill>
                  <a:schemeClr val="tx2"/>
                </a:solidFill>
              </a:rPr>
              <a:pPr defTabSz="912813" fontAlgn="base">
                <a:spcBef>
                  <a:spcPct val="0"/>
                </a:spcBef>
                <a:spcAft>
                  <a:spcPct val="0"/>
                </a:spcAft>
              </a:pPr>
              <a:t>76</a:t>
            </a:fld>
            <a:endParaRPr lang="en-US">
              <a:solidFill>
                <a:schemeClr val="tx2"/>
              </a:solidFill>
            </a:endParaRPr>
          </a:p>
        </p:txBody>
      </p:sp>
      <p:sp>
        <p:nvSpPr>
          <p:cNvPr id="5" name="TextBox 4"/>
          <p:cNvSpPr txBox="1"/>
          <p:nvPr/>
        </p:nvSpPr>
        <p:spPr>
          <a:xfrm>
            <a:off x="8675420" y="6333992"/>
            <a:ext cx="351366" cy="369332"/>
          </a:xfrm>
          <a:prstGeom prst="rect">
            <a:avLst/>
          </a:prstGeom>
          <a:noFill/>
        </p:spPr>
        <p:txBody>
          <a:bodyPr wrap="none" rtlCol="0">
            <a:spAutoFit/>
          </a:bodyPr>
          <a:lstStyle/>
          <a:p>
            <a:r>
              <a:rPr lang="en-US" dirty="0" smtClean="0"/>
              <a:t>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itle 113"/>
          <p:cNvSpPr>
            <a:spLocks noGrp="1"/>
          </p:cNvSpPr>
          <p:nvPr>
            <p:ph type="title"/>
          </p:nvPr>
        </p:nvSpPr>
        <p:spPr/>
        <p:txBody>
          <a:bodyPr>
            <a:normAutofit fontScale="90000"/>
          </a:bodyPr>
          <a:lstStyle/>
          <a:p>
            <a:pPr fontAlgn="auto">
              <a:spcAft>
                <a:spcPts val="0"/>
              </a:spcAft>
              <a:defRPr/>
            </a:pPr>
            <a:r>
              <a:rPr lang="en-US" dirty="0" smtClean="0">
                <a:latin typeface="Bookman Old Style" pitchFamily="18" charset="0"/>
              </a:rPr>
              <a:t>Simpson’s Paradox: </a:t>
            </a:r>
            <a:br>
              <a:rPr lang="en-US" dirty="0" smtClean="0">
                <a:latin typeface="Bookman Old Style" pitchFamily="18" charset="0"/>
              </a:rPr>
            </a:br>
            <a:r>
              <a:rPr lang="en-US" dirty="0" smtClean="0">
                <a:latin typeface="Bookman Old Style" pitchFamily="18" charset="0"/>
              </a:rPr>
              <a:t>Simultaneous </a:t>
            </a:r>
            <a:r>
              <a:rPr lang="en-US" dirty="0">
                <a:latin typeface="Bookman Old Style" pitchFamily="18" charset="0"/>
              </a:rPr>
              <a:t>M</a:t>
            </a:r>
            <a:r>
              <a:rPr lang="en-US" dirty="0" smtClean="0">
                <a:latin typeface="Bookman Old Style" pitchFamily="18" charset="0"/>
              </a:rPr>
              <a:t>ix and Metric </a:t>
            </a:r>
            <a:r>
              <a:rPr lang="en-US" dirty="0">
                <a:latin typeface="Bookman Old Style" pitchFamily="18" charset="0"/>
              </a:rPr>
              <a:t>C</a:t>
            </a:r>
            <a:r>
              <a:rPr lang="en-US" dirty="0" smtClean="0">
                <a:latin typeface="Bookman Old Style" pitchFamily="18" charset="0"/>
              </a:rPr>
              <a:t>hanges</a:t>
            </a:r>
            <a:endParaRPr lang="en-US" dirty="0">
              <a:latin typeface="Bookman Old Style" pitchFamily="18" charset="0"/>
            </a:endParaRPr>
          </a:p>
        </p:txBody>
      </p:sp>
      <p:sp>
        <p:nvSpPr>
          <p:cNvPr id="1536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724A1204-90A9-45E1-A092-2DA6B0436097}" type="slidenum">
              <a:rPr lang="en-US">
                <a:solidFill>
                  <a:schemeClr val="tx2"/>
                </a:solidFill>
              </a:rPr>
              <a:pPr defTabSz="912813" fontAlgn="base">
                <a:spcBef>
                  <a:spcPct val="0"/>
                </a:spcBef>
                <a:spcAft>
                  <a:spcPct val="0"/>
                </a:spcAft>
              </a:pPr>
              <a:t>77</a:t>
            </a:fld>
            <a:endParaRPr lang="en-US">
              <a:solidFill>
                <a:schemeClr val="tx2"/>
              </a:solidFill>
            </a:endParaRPr>
          </a:p>
        </p:txBody>
      </p:sp>
      <p:sp>
        <p:nvSpPr>
          <p:cNvPr id="153602" name="Rectangle 2"/>
          <p:cNvSpPr>
            <a:spLocks noGrp="1" noChangeArrowheads="1"/>
          </p:cNvSpPr>
          <p:nvPr>
            <p:ph type="body" orient="vert" idx="4294967295"/>
          </p:nvPr>
        </p:nvSpPr>
        <p:spPr>
          <a:xfrm>
            <a:off x="914400" y="1416050"/>
            <a:ext cx="8229600" cy="4910138"/>
          </a:xfrm>
        </p:spPr>
        <p:txBody>
          <a:bodyPr lIns="0" tIns="0" rIns="0" bIns="0"/>
          <a:lstStyle/>
          <a:p>
            <a:pPr marL="0" indent="0">
              <a:lnSpc>
                <a:spcPct val="95000"/>
              </a:lnSpc>
              <a:spcBef>
                <a:spcPct val="0"/>
              </a:spcBef>
              <a:buFont typeface="Wingdings 3" pitchFamily="18" charset="2"/>
              <a:buNone/>
            </a:pPr>
            <a:endParaRPr lang="en-US" sz="2400" dirty="0" smtClean="0">
              <a:solidFill>
                <a:srgbClr val="000000"/>
              </a:solidFill>
              <a:latin typeface="Calibri" pitchFamily="34" charset="0"/>
              <a:cs typeface="Calibri" pitchFamily="34" charset="0"/>
            </a:endParaRPr>
          </a:p>
          <a:p>
            <a:pPr marL="0" indent="0">
              <a:lnSpc>
                <a:spcPct val="95000"/>
              </a:lnSpc>
              <a:spcBef>
                <a:spcPct val="0"/>
              </a:spcBef>
              <a:buFont typeface="Wingdings 3" pitchFamily="18" charset="2"/>
              <a:buNone/>
            </a:pPr>
            <a:endParaRPr lang="en-US" sz="2400" dirty="0" smtClean="0">
              <a:solidFill>
                <a:srgbClr val="000000"/>
              </a:solidFill>
              <a:latin typeface="Calibri" pitchFamily="34" charset="0"/>
              <a:cs typeface="Calibri" pitchFamily="34" charset="0"/>
            </a:endParaRPr>
          </a:p>
          <a:p>
            <a:pPr marL="0" indent="0">
              <a:lnSpc>
                <a:spcPct val="95000"/>
              </a:lnSpc>
              <a:spcBef>
                <a:spcPct val="0"/>
              </a:spcBef>
              <a:buFont typeface="Wingdings 3" pitchFamily="18" charset="2"/>
              <a:buNone/>
            </a:pPr>
            <a:endParaRPr lang="en-US" sz="2400" dirty="0" smtClean="0">
              <a:solidFill>
                <a:srgbClr val="000000"/>
              </a:solidFill>
              <a:latin typeface="Calibri" pitchFamily="34" charset="0"/>
              <a:cs typeface="Calibri" pitchFamily="34" charset="0"/>
            </a:endParaRPr>
          </a:p>
          <a:p>
            <a:pPr marL="0" indent="0">
              <a:lnSpc>
                <a:spcPct val="95000"/>
              </a:lnSpc>
              <a:spcBef>
                <a:spcPct val="0"/>
              </a:spcBef>
              <a:buFont typeface="Wingdings 3" pitchFamily="18" charset="2"/>
              <a:buNone/>
            </a:pPr>
            <a:endParaRPr lang="en-US" sz="2400" dirty="0" smtClean="0">
              <a:solidFill>
                <a:srgbClr val="000000"/>
              </a:solidFill>
              <a:latin typeface="Calibri" pitchFamily="34" charset="0"/>
              <a:cs typeface="Calibri" pitchFamily="34" charset="0"/>
            </a:endParaRPr>
          </a:p>
          <a:p>
            <a:pPr marL="0" indent="0">
              <a:lnSpc>
                <a:spcPct val="95000"/>
              </a:lnSpc>
              <a:spcBef>
                <a:spcPct val="0"/>
              </a:spcBef>
              <a:buFont typeface="Wingdings 3" pitchFamily="18" charset="2"/>
              <a:buNone/>
            </a:pPr>
            <a:endParaRPr lang="en-US" sz="2400" dirty="0" smtClean="0">
              <a:solidFill>
                <a:srgbClr val="000000"/>
              </a:solidFill>
              <a:latin typeface="Calibri" pitchFamily="34" charset="0"/>
              <a:cs typeface="Calibri" pitchFamily="34" charset="0"/>
            </a:endParaRPr>
          </a:p>
          <a:p>
            <a:pPr marL="0" indent="0">
              <a:lnSpc>
                <a:spcPct val="95000"/>
              </a:lnSpc>
              <a:spcBef>
                <a:spcPct val="0"/>
              </a:spcBef>
              <a:buFont typeface="Wingdings 3" pitchFamily="18" charset="2"/>
              <a:buNone/>
            </a:pPr>
            <a:endParaRPr lang="en-US" sz="2400" dirty="0" smtClean="0">
              <a:solidFill>
                <a:srgbClr val="000000"/>
              </a:solidFill>
              <a:latin typeface="Calibri" pitchFamily="34" charset="0"/>
              <a:cs typeface="Calibri" pitchFamily="34" charset="0"/>
            </a:endParaRPr>
          </a:p>
          <a:p>
            <a:pPr marL="0" indent="0">
              <a:lnSpc>
                <a:spcPct val="95000"/>
              </a:lnSpc>
              <a:spcBef>
                <a:spcPct val="0"/>
              </a:spcBef>
              <a:buFont typeface="Wingdings 3" pitchFamily="18" charset="2"/>
              <a:buNone/>
            </a:pPr>
            <a:endParaRPr lang="en-US" sz="2400" dirty="0" smtClean="0">
              <a:solidFill>
                <a:srgbClr val="000000"/>
              </a:solidFill>
              <a:latin typeface="Calibri" pitchFamily="34" charset="0"/>
              <a:cs typeface="Calibri" pitchFamily="34" charset="0"/>
            </a:endParaRPr>
          </a:p>
          <a:p>
            <a:pPr marL="769938" lvl="2" indent="-255588">
              <a:lnSpc>
                <a:spcPct val="95000"/>
              </a:lnSpc>
              <a:spcBef>
                <a:spcPct val="0"/>
              </a:spcBef>
              <a:buClr>
                <a:srgbClr val="000000"/>
              </a:buClr>
              <a:buSzPct val="80000"/>
              <a:buFont typeface="Courier New" pitchFamily="49" charset="0"/>
              <a:buChar char="o"/>
            </a:pPr>
            <a:endParaRPr lang="en-US" dirty="0" smtClean="0">
              <a:solidFill>
                <a:srgbClr val="000000"/>
              </a:solidFill>
              <a:latin typeface="Calibri" pitchFamily="34" charset="0"/>
              <a:cs typeface="Calibri" pitchFamily="34" charset="0"/>
            </a:endParaRPr>
          </a:p>
          <a:p>
            <a:pPr marL="769938" lvl="2" indent="-255588">
              <a:lnSpc>
                <a:spcPct val="95000"/>
              </a:lnSpc>
              <a:spcBef>
                <a:spcPct val="0"/>
              </a:spcBef>
              <a:buClr>
                <a:srgbClr val="000000"/>
              </a:buClr>
              <a:buSzPct val="80000"/>
              <a:buFont typeface="Wingdings 3" pitchFamily="18" charset="2"/>
              <a:buNone/>
            </a:pPr>
            <a:endParaRPr lang="en-US" dirty="0" smtClean="0">
              <a:solidFill>
                <a:srgbClr val="000000"/>
              </a:solidFill>
              <a:latin typeface="Calibri" pitchFamily="34" charset="0"/>
              <a:cs typeface="Calibri" pitchFamily="34" charset="0"/>
            </a:endParaRPr>
          </a:p>
          <a:p>
            <a:pPr marL="769938" lvl="2" indent="-255588">
              <a:lnSpc>
                <a:spcPct val="95000"/>
              </a:lnSpc>
              <a:spcBef>
                <a:spcPct val="0"/>
              </a:spcBef>
              <a:buClr>
                <a:srgbClr val="000000"/>
              </a:buClr>
              <a:buSzPct val="80000"/>
              <a:buFont typeface="Wingdings 3" pitchFamily="18" charset="2"/>
              <a:buNone/>
            </a:pPr>
            <a:endParaRPr lang="en-US" dirty="0" smtClean="0">
              <a:solidFill>
                <a:srgbClr val="000000"/>
              </a:solidFill>
              <a:latin typeface="Calibri" pitchFamily="34" charset="0"/>
              <a:cs typeface="Calibri" pitchFamily="34" charset="0"/>
            </a:endParaRPr>
          </a:p>
          <a:p>
            <a:pPr marL="769938" lvl="2" indent="-255588">
              <a:lnSpc>
                <a:spcPct val="95000"/>
              </a:lnSpc>
              <a:spcBef>
                <a:spcPct val="0"/>
              </a:spcBef>
              <a:buClr>
                <a:srgbClr val="000000"/>
              </a:buClr>
              <a:buSzPct val="80000"/>
              <a:buFont typeface="Wingdings 3" pitchFamily="18" charset="2"/>
              <a:buNone/>
            </a:pPr>
            <a:r>
              <a:rPr lang="en-US" sz="2400" dirty="0" smtClean="0">
                <a:solidFill>
                  <a:srgbClr val="000000"/>
                </a:solidFill>
                <a:latin typeface="Calibri" pitchFamily="34" charset="0"/>
                <a:cs typeface="Calibri" pitchFamily="34" charset="0"/>
              </a:rPr>
              <a:t>	Changes in mix (denominators) make combined metrics (ratios) inconsistent with yearly metrics</a:t>
            </a:r>
          </a:p>
          <a:p>
            <a:pPr marL="769938" lvl="2" indent="-255588">
              <a:lnSpc>
                <a:spcPct val="95000"/>
              </a:lnSpc>
              <a:spcBef>
                <a:spcPct val="0"/>
              </a:spcBef>
              <a:buClr>
                <a:srgbClr val="000000"/>
              </a:buClr>
              <a:buSzPct val="80000"/>
              <a:buFont typeface="Wingdings 3" pitchFamily="18" charset="2"/>
              <a:buNone/>
            </a:pPr>
            <a:endParaRPr lang="en-US" dirty="0" smtClean="0">
              <a:solidFill>
                <a:srgbClr val="000000"/>
              </a:solidFill>
              <a:latin typeface="Calibri" pitchFamily="34" charset="0"/>
              <a:cs typeface="Calibri" pitchFamily="34" charset="0"/>
            </a:endParaRPr>
          </a:p>
        </p:txBody>
      </p:sp>
      <p:sp>
        <p:nvSpPr>
          <p:cNvPr id="153603" name="TextBox 109"/>
          <p:cNvSpPr txBox="1">
            <a:spLocks noChangeArrowheads="1"/>
          </p:cNvSpPr>
          <p:nvPr/>
        </p:nvSpPr>
        <p:spPr bwMode="auto">
          <a:xfrm>
            <a:off x="2895600" y="1371600"/>
            <a:ext cx="34290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sz="2400" b="1"/>
              <a:t>Batting averages</a:t>
            </a:r>
          </a:p>
        </p:txBody>
      </p:sp>
      <p:graphicFrame>
        <p:nvGraphicFramePr>
          <p:cNvPr id="111" name="Table 110"/>
          <p:cNvGraphicFramePr>
            <a:graphicFrameLocks noGrp="1"/>
          </p:cNvGraphicFramePr>
          <p:nvPr/>
        </p:nvGraphicFramePr>
        <p:xfrm>
          <a:off x="179388" y="2154238"/>
          <a:ext cx="8964612" cy="2093913"/>
        </p:xfrm>
        <a:graphic>
          <a:graphicData uri="http://schemas.openxmlformats.org/drawingml/2006/table">
            <a:tbl>
              <a:tblPr firstRow="1" bandRow="1">
                <a:tableStyleId>{5C22544A-7EE6-4342-B048-85BDC9FD1C3A}</a:tableStyleId>
              </a:tblPr>
              <a:tblGrid>
                <a:gridCol w="2241153"/>
                <a:gridCol w="2241153"/>
                <a:gridCol w="2241153"/>
                <a:gridCol w="2241153"/>
              </a:tblGrid>
              <a:tr h="470325">
                <a:tc>
                  <a:txBody>
                    <a:bodyPr/>
                    <a:lstStyle/>
                    <a:p>
                      <a:endParaRPr lang="en-US" sz="1800" dirty="0"/>
                    </a:p>
                  </a:txBody>
                  <a:tcPr marL="91437" marR="91437" marT="45698" marB="45698"/>
                </a:tc>
                <a:tc>
                  <a:txBody>
                    <a:bodyPr/>
                    <a:lstStyle/>
                    <a:p>
                      <a:r>
                        <a:rPr lang="en-US" sz="1800" dirty="0" smtClean="0"/>
                        <a:t>1995</a:t>
                      </a:r>
                      <a:endParaRPr lang="en-US" sz="1800" dirty="0"/>
                    </a:p>
                  </a:txBody>
                  <a:tcPr marL="91437" marR="91437" marT="45698" marB="45698"/>
                </a:tc>
                <a:tc>
                  <a:txBody>
                    <a:bodyPr/>
                    <a:lstStyle/>
                    <a:p>
                      <a:r>
                        <a:rPr lang="en-US" sz="1800" dirty="0" smtClean="0"/>
                        <a:t>1996</a:t>
                      </a:r>
                      <a:endParaRPr lang="en-US" sz="1800" dirty="0"/>
                    </a:p>
                  </a:txBody>
                  <a:tcPr marL="91437" marR="91437" marT="45698" marB="45698"/>
                </a:tc>
                <a:tc>
                  <a:txBody>
                    <a:bodyPr/>
                    <a:lstStyle/>
                    <a:p>
                      <a:r>
                        <a:rPr lang="en-US" sz="1800" dirty="0" smtClean="0"/>
                        <a:t>Combined</a:t>
                      </a:r>
                      <a:endParaRPr lang="en-US" sz="1800" dirty="0"/>
                    </a:p>
                  </a:txBody>
                  <a:tcPr marL="91437" marR="91437" marT="45698" marB="45698"/>
                </a:tc>
              </a:tr>
              <a:tr h="811794">
                <a:tc>
                  <a:txBody>
                    <a:bodyPr/>
                    <a:lstStyle/>
                    <a:p>
                      <a:r>
                        <a:rPr lang="en-US" sz="1800" dirty="0" smtClean="0"/>
                        <a:t>Derek Jeter</a:t>
                      </a:r>
                      <a:endParaRPr lang="en-US" sz="1800" dirty="0"/>
                    </a:p>
                  </a:txBody>
                  <a:tcPr marL="91437" marR="91437" marT="45698" marB="45698"/>
                </a:tc>
                <a:tc>
                  <a:txBody>
                    <a:bodyPr/>
                    <a:lstStyle/>
                    <a:p>
                      <a:r>
                        <a:rPr lang="en-US" sz="1800" dirty="0" smtClean="0"/>
                        <a:t>12/48</a:t>
                      </a:r>
                      <a:br>
                        <a:rPr lang="en-US" sz="1800" dirty="0" smtClean="0"/>
                      </a:br>
                      <a:r>
                        <a:rPr lang="en-US" sz="1800" dirty="0" smtClean="0"/>
                        <a:t>.250</a:t>
                      </a:r>
                      <a:endParaRPr lang="en-US" sz="1800" dirty="0"/>
                    </a:p>
                  </a:txBody>
                  <a:tcPr marL="91437" marR="91437" marT="45698" marB="45698"/>
                </a:tc>
                <a:tc>
                  <a:txBody>
                    <a:bodyPr/>
                    <a:lstStyle/>
                    <a:p>
                      <a:r>
                        <a:rPr lang="en-US" sz="1800" dirty="0" smtClean="0"/>
                        <a:t>183/582</a:t>
                      </a:r>
                      <a:br>
                        <a:rPr lang="en-US" sz="1800" dirty="0" smtClean="0"/>
                      </a:br>
                      <a:r>
                        <a:rPr lang="en-US" sz="1800" dirty="0" smtClean="0"/>
                        <a:t>.314</a:t>
                      </a:r>
                      <a:endParaRPr lang="en-US" sz="1800" dirty="0"/>
                    </a:p>
                  </a:txBody>
                  <a:tcPr marL="91437" marR="91437" marT="45698" marB="45698"/>
                </a:tc>
                <a:tc>
                  <a:txBody>
                    <a:bodyPr/>
                    <a:lstStyle/>
                    <a:p>
                      <a:r>
                        <a:rPr lang="en-US" sz="1800" dirty="0" smtClean="0"/>
                        <a:t>195/630</a:t>
                      </a:r>
                      <a:br>
                        <a:rPr lang="en-US" sz="1800" dirty="0" smtClean="0"/>
                      </a:br>
                      <a:r>
                        <a:rPr lang="en-US" sz="1800" b="1" dirty="0" smtClean="0"/>
                        <a:t>.310</a:t>
                      </a:r>
                      <a:endParaRPr lang="en-US" sz="1800" b="1" dirty="0"/>
                    </a:p>
                  </a:txBody>
                  <a:tcPr marL="91437" marR="91437" marT="45698" marB="45698"/>
                </a:tc>
              </a:tr>
              <a:tr h="811794">
                <a:tc>
                  <a:txBody>
                    <a:bodyPr/>
                    <a:lstStyle/>
                    <a:p>
                      <a:r>
                        <a:rPr lang="en-US" sz="1800" dirty="0" smtClean="0"/>
                        <a:t>David</a:t>
                      </a:r>
                      <a:r>
                        <a:rPr lang="en-US" sz="1800" baseline="0" dirty="0" smtClean="0"/>
                        <a:t> Justice </a:t>
                      </a:r>
                      <a:endParaRPr lang="en-US" sz="1800" dirty="0"/>
                    </a:p>
                  </a:txBody>
                  <a:tcPr marL="91437" marR="91437" marT="45698" marB="45698"/>
                </a:tc>
                <a:tc>
                  <a:txBody>
                    <a:bodyPr/>
                    <a:lstStyle/>
                    <a:p>
                      <a:r>
                        <a:rPr lang="en-US" sz="1800" dirty="0" smtClean="0"/>
                        <a:t>104/411</a:t>
                      </a:r>
                      <a:br>
                        <a:rPr lang="en-US" sz="1800" dirty="0" smtClean="0"/>
                      </a:br>
                      <a:r>
                        <a:rPr lang="en-US" sz="1800" b="1" dirty="0" smtClean="0"/>
                        <a:t>.253</a:t>
                      </a:r>
                      <a:endParaRPr lang="en-US" sz="1800" b="1" dirty="0"/>
                    </a:p>
                  </a:txBody>
                  <a:tcPr marL="91437" marR="91437" marT="45698" marB="45698"/>
                </a:tc>
                <a:tc>
                  <a:txBody>
                    <a:bodyPr/>
                    <a:lstStyle/>
                    <a:p>
                      <a:r>
                        <a:rPr lang="en-US" sz="1800" dirty="0" smtClean="0"/>
                        <a:t>45/140</a:t>
                      </a:r>
                      <a:br>
                        <a:rPr lang="en-US" sz="1800" dirty="0" smtClean="0"/>
                      </a:br>
                      <a:r>
                        <a:rPr lang="en-US" sz="1800" b="1" dirty="0" smtClean="0"/>
                        <a:t>.321</a:t>
                      </a:r>
                      <a:endParaRPr lang="en-US" sz="1800" b="1" dirty="0"/>
                    </a:p>
                  </a:txBody>
                  <a:tcPr marL="91437" marR="91437" marT="45698" marB="45698"/>
                </a:tc>
                <a:tc>
                  <a:txBody>
                    <a:bodyPr/>
                    <a:lstStyle/>
                    <a:p>
                      <a:r>
                        <a:rPr lang="en-US" sz="1800" dirty="0" smtClean="0"/>
                        <a:t>149/551</a:t>
                      </a:r>
                      <a:br>
                        <a:rPr lang="en-US" sz="1800" dirty="0" smtClean="0"/>
                      </a:br>
                      <a:r>
                        <a:rPr lang="en-US" sz="1800" dirty="0" smtClean="0"/>
                        <a:t>.270</a:t>
                      </a:r>
                      <a:endParaRPr lang="en-US" sz="1800" dirty="0"/>
                    </a:p>
                  </a:txBody>
                  <a:tcPr marL="91437" marR="91437" marT="45698" marB="45698"/>
                </a:tc>
              </a:tr>
            </a:tbl>
          </a:graphicData>
        </a:graphic>
      </p:graphicFrame>
      <p:sp>
        <p:nvSpPr>
          <p:cNvPr id="7" name="TextBox 6"/>
          <p:cNvSpPr txBox="1"/>
          <p:nvPr/>
        </p:nvSpPr>
        <p:spPr>
          <a:xfrm>
            <a:off x="8660120" y="6333992"/>
            <a:ext cx="351366" cy="369332"/>
          </a:xfrm>
          <a:prstGeom prst="rect">
            <a:avLst/>
          </a:prstGeom>
          <a:noFill/>
        </p:spPr>
        <p:txBody>
          <a:bodyPr wrap="none" rtlCol="0">
            <a:spAutoFit/>
          </a:bodyPr>
          <a:lstStyle/>
          <a:p>
            <a:r>
              <a:rPr lang="en-US" dirty="0" smtClean="0"/>
              <a:t>D</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dirty="0" smtClean="0">
                <a:latin typeface="Bookman Old Style" pitchFamily="18" charset="0"/>
              </a:rPr>
              <a:t>More on Simpson’s Paradox</a:t>
            </a:r>
          </a:p>
        </p:txBody>
      </p:sp>
      <p:sp>
        <p:nvSpPr>
          <p:cNvPr id="3" name="Content Placeholder 2"/>
          <p:cNvSpPr>
            <a:spLocks noGrp="1"/>
          </p:cNvSpPr>
          <p:nvPr>
            <p:ph sz="quarter" idx="1"/>
          </p:nvPr>
        </p:nvSpPr>
        <p:spPr/>
        <p:txBody>
          <a:bodyPr>
            <a:normAutofit/>
          </a:bodyPr>
          <a:lstStyle/>
          <a:p>
            <a:pPr marL="274320" indent="-274320" fontAlgn="auto">
              <a:spcAft>
                <a:spcPts val="0"/>
              </a:spcAft>
              <a:buFont typeface="Wingdings 3"/>
              <a:buChar char=""/>
              <a:defRPr/>
            </a:pPr>
            <a:r>
              <a:rPr lang="en-US" dirty="0"/>
              <a:t>Neither the individual data (the yearly metrics) or the combined data is inherently more correct</a:t>
            </a:r>
          </a:p>
          <a:p>
            <a:pPr marL="548958" lvl="1" indent="-274320" fontAlgn="auto">
              <a:spcAft>
                <a:spcPts val="0"/>
              </a:spcAft>
              <a:buFont typeface="Wingdings 3"/>
              <a:buChar char=""/>
              <a:defRPr/>
            </a:pPr>
            <a:r>
              <a:rPr lang="en-US" dirty="0"/>
              <a:t>It depends, of course, on what your hypothesis is</a:t>
            </a:r>
          </a:p>
          <a:p>
            <a:pPr marL="274320" indent="-274320" fontAlgn="auto">
              <a:spcAft>
                <a:spcPts val="0"/>
              </a:spcAft>
              <a:buFont typeface="Wingdings 3"/>
              <a:buChar char=""/>
              <a:defRPr/>
            </a:pPr>
            <a:r>
              <a:rPr lang="en-US" dirty="0"/>
              <a:t>Once you have mix changes (changes to the denominators across subgroups), all metrics (changes to the ratios) are suspect</a:t>
            </a:r>
          </a:p>
          <a:p>
            <a:pPr marL="548958" lvl="1" indent="-274320" fontAlgn="auto">
              <a:spcAft>
                <a:spcPts val="0"/>
              </a:spcAft>
              <a:buFont typeface="Wingdings 3"/>
              <a:buChar char=""/>
              <a:defRPr/>
            </a:pPr>
            <a:r>
              <a:rPr lang="en-US" b="1" dirty="0"/>
              <a:t>Always</a:t>
            </a:r>
            <a:r>
              <a:rPr lang="en-US" dirty="0"/>
              <a:t> compare your denominators across samples</a:t>
            </a:r>
          </a:p>
          <a:p>
            <a:pPr marL="548958" lvl="1" indent="-274320" fontAlgn="auto">
              <a:spcAft>
                <a:spcPts val="0"/>
              </a:spcAft>
              <a:buFont typeface="Wingdings 3"/>
              <a:buChar char=""/>
              <a:defRPr/>
            </a:pPr>
            <a:r>
              <a:rPr lang="en-US" dirty="0"/>
              <a:t>Maybe the point of the experiment was to produce a mix change</a:t>
            </a:r>
          </a:p>
          <a:p>
            <a:pPr marL="548958" lvl="1" indent="-274320" fontAlgn="auto">
              <a:spcAft>
                <a:spcPts val="0"/>
              </a:spcAft>
              <a:buFont typeface="Wingdings 3"/>
              <a:buChar char=""/>
              <a:defRPr/>
            </a:pPr>
            <a:r>
              <a:rPr lang="en-US" dirty="0"/>
              <a:t>Can you restrict analysis to the data not impacted by the mix change (the subset that didn't change)?</a:t>
            </a:r>
          </a:p>
          <a:p>
            <a:pPr marL="548958" lvl="1" indent="-274320" fontAlgn="auto">
              <a:spcAft>
                <a:spcPts val="0"/>
              </a:spcAft>
              <a:buFont typeface="Wingdings 3"/>
              <a:buChar char=""/>
              <a:defRPr/>
            </a:pPr>
            <a:r>
              <a:rPr lang="en-US" dirty="0"/>
              <a:t>Minimally, be up front about this in any </a:t>
            </a:r>
            <a:r>
              <a:rPr lang="en-US" dirty="0" err="1"/>
              <a:t>writeup</a:t>
            </a:r>
            <a:endParaRPr lang="en-US" dirty="0"/>
          </a:p>
          <a:p>
            <a:pPr marL="274320" indent="-274320" fontAlgn="auto">
              <a:spcAft>
                <a:spcPts val="0"/>
              </a:spcAft>
              <a:buFont typeface="Wingdings 3"/>
              <a:buChar char=""/>
              <a:defRPr/>
            </a:pPr>
            <a:endParaRPr lang="en-US" dirty="0"/>
          </a:p>
        </p:txBody>
      </p:sp>
      <p:sp>
        <p:nvSpPr>
          <p:cNvPr id="1515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C6A2DC5-6065-4C8F-A4B5-E4F59282103E}" type="slidenum">
              <a:rPr lang="en-US">
                <a:solidFill>
                  <a:schemeClr val="tx2"/>
                </a:solidFill>
              </a:rPr>
              <a:pPr defTabSz="912813" fontAlgn="base">
                <a:spcBef>
                  <a:spcPct val="0"/>
                </a:spcBef>
                <a:spcAft>
                  <a:spcPct val="0"/>
                </a:spcAft>
              </a:pPr>
              <a:t>78</a:t>
            </a:fld>
            <a:endParaRPr lang="en-US">
              <a:solidFill>
                <a:schemeClr val="tx2"/>
              </a:solidFill>
            </a:endParaRPr>
          </a:p>
        </p:txBody>
      </p:sp>
      <p:sp>
        <p:nvSpPr>
          <p:cNvPr id="5" name="TextBox 4"/>
          <p:cNvSpPr txBox="1"/>
          <p:nvPr/>
        </p:nvSpPr>
        <p:spPr>
          <a:xfrm>
            <a:off x="8660120" y="6333992"/>
            <a:ext cx="351366" cy="369332"/>
          </a:xfrm>
          <a:prstGeom prst="rect">
            <a:avLst/>
          </a:prstGeom>
          <a:noFill/>
        </p:spPr>
        <p:txBody>
          <a:bodyPr wrap="none" rtlCol="0">
            <a:spAutoFit/>
          </a:bodyPr>
          <a:lstStyle/>
          <a:p>
            <a:r>
              <a:rPr lang="en-US" dirty="0" smtClean="0"/>
              <a:t>D</a:t>
            </a:r>
            <a:endParaRPr lang="en-US" dirty="0"/>
          </a:p>
        </p:txBody>
      </p:sp>
    </p:spTree>
    <p:extLst>
      <p:ext uri="{BB962C8B-B14F-4D97-AF65-F5344CB8AC3E}">
        <p14:creationId xmlns:p14="http://schemas.microsoft.com/office/powerpoint/2010/main" val="959075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bldLvl="2"/>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dirty="0" smtClean="0">
                <a:latin typeface="Bookman Old Style" pitchFamily="18" charset="0"/>
              </a:rPr>
              <a:t>Detailed Analysis </a:t>
            </a:r>
            <a:r>
              <a:rPr lang="en-US" dirty="0">
                <a:solidFill>
                  <a:srgbClr val="000000"/>
                </a:solidFill>
                <a:latin typeface="Bookman Old Style" pitchFamily="18" charset="0"/>
                <a:sym typeface="Wingdings" pitchFamily="2" charset="2"/>
              </a:rPr>
              <a:t></a:t>
            </a:r>
            <a:r>
              <a:rPr lang="en-US" dirty="0" smtClean="0">
                <a:latin typeface="Bookman Old Style" pitchFamily="18" charset="0"/>
              </a:rPr>
              <a:t> Big Picture</a:t>
            </a:r>
          </a:p>
        </p:txBody>
      </p:sp>
      <p:sp>
        <p:nvSpPr>
          <p:cNvPr id="3" name="Content Placeholder 2"/>
          <p:cNvSpPr>
            <a:spLocks noGrp="1"/>
          </p:cNvSpPr>
          <p:nvPr>
            <p:ph sz="quarter" idx="1"/>
          </p:nvPr>
        </p:nvSpPr>
        <p:spPr/>
        <p:txBody>
          <a:bodyPr>
            <a:normAutofit/>
          </a:bodyPr>
          <a:lstStyle/>
          <a:p>
            <a:pPr marL="274320" indent="-274320" fontAlgn="auto">
              <a:spcAft>
                <a:spcPts val="0"/>
              </a:spcAft>
              <a:buFont typeface="Wingdings 3"/>
              <a:buChar char=""/>
              <a:defRPr/>
            </a:pPr>
            <a:r>
              <a:rPr lang="en-US" dirty="0"/>
              <a:t>Not all effects will point the same direction</a:t>
            </a:r>
          </a:p>
          <a:p>
            <a:pPr marL="548958" lvl="1" indent="-274320" fontAlgn="auto">
              <a:spcAft>
                <a:spcPts val="0"/>
              </a:spcAft>
              <a:buFont typeface="Wingdings 3"/>
              <a:buChar char=""/>
              <a:defRPr/>
            </a:pPr>
            <a:r>
              <a:rPr lang="en-US" dirty="0"/>
              <a:t>Take a closer look at the items going in the "wrong" direction</a:t>
            </a:r>
          </a:p>
          <a:p>
            <a:pPr marL="823595" lvl="2" indent="-274320" fontAlgn="auto">
              <a:spcAft>
                <a:spcPts val="0"/>
              </a:spcAft>
              <a:buFont typeface="Wingdings 3"/>
              <a:buChar char=""/>
              <a:defRPr/>
            </a:pPr>
            <a:r>
              <a:rPr lang="en-US" dirty="0"/>
              <a:t>Can you interpret them? </a:t>
            </a:r>
          </a:p>
          <a:p>
            <a:pPr marL="1098233" lvl="3" indent="-274320" fontAlgn="auto">
              <a:spcAft>
                <a:spcPts val="0"/>
              </a:spcAft>
              <a:buFont typeface="Wingdings 3"/>
              <a:buChar char=""/>
              <a:defRPr/>
            </a:pPr>
            <a:r>
              <a:rPr lang="en-US" dirty="0"/>
              <a:t>E.g., people are doing fewer next-pages because they are finding their answer on the first page </a:t>
            </a:r>
          </a:p>
          <a:p>
            <a:pPr marL="823595" lvl="2" indent="-274320" fontAlgn="auto">
              <a:spcAft>
                <a:spcPts val="0"/>
              </a:spcAft>
              <a:buFont typeface="Wingdings 3"/>
              <a:buChar char=""/>
              <a:defRPr/>
            </a:pPr>
            <a:r>
              <a:rPr lang="en-US" dirty="0"/>
              <a:t>Could they be </a:t>
            </a:r>
            <a:r>
              <a:rPr lang="en-US" dirty="0" err="1"/>
              <a:t>artifactual</a:t>
            </a:r>
            <a:r>
              <a:rPr lang="en-US" dirty="0"/>
              <a:t>?</a:t>
            </a:r>
          </a:p>
          <a:p>
            <a:pPr marL="823595" lvl="2" indent="-274320" fontAlgn="auto">
              <a:spcAft>
                <a:spcPts val="0"/>
              </a:spcAft>
              <a:buFont typeface="Wingdings 3"/>
              <a:buChar char=""/>
              <a:defRPr/>
            </a:pPr>
            <a:r>
              <a:rPr lang="en-US" dirty="0"/>
              <a:t>What if they are real? </a:t>
            </a:r>
          </a:p>
          <a:p>
            <a:pPr marL="1098233" lvl="3" indent="-274320" fontAlgn="auto">
              <a:spcAft>
                <a:spcPts val="0"/>
              </a:spcAft>
              <a:buFont typeface="Wingdings 3"/>
              <a:buChar char=""/>
              <a:defRPr/>
            </a:pPr>
            <a:r>
              <a:rPr lang="en-US" dirty="0"/>
              <a:t>What should be the impact on your conclusions? on your decision?</a:t>
            </a:r>
          </a:p>
          <a:p>
            <a:pPr marL="274320" indent="-274320" fontAlgn="auto">
              <a:spcAft>
                <a:spcPts val="0"/>
              </a:spcAft>
              <a:buFont typeface="Wingdings 3"/>
              <a:buChar char=""/>
              <a:defRPr/>
            </a:pPr>
            <a:r>
              <a:rPr lang="en-US" dirty="0"/>
              <a:t>Significance and impact are not the same thing</a:t>
            </a:r>
          </a:p>
          <a:p>
            <a:pPr marL="548958" lvl="1" indent="-274320" fontAlgn="auto">
              <a:spcAft>
                <a:spcPts val="0"/>
              </a:spcAft>
              <a:buFont typeface="Wingdings 3"/>
              <a:buChar char=""/>
              <a:defRPr/>
            </a:pPr>
            <a:r>
              <a:rPr lang="en-US" dirty="0"/>
              <a:t>Couching things in terms of % change vs. absolute change helps</a:t>
            </a:r>
          </a:p>
          <a:p>
            <a:pPr marL="548958" lvl="1" indent="-274320" fontAlgn="auto">
              <a:spcAft>
                <a:spcPts val="0"/>
              </a:spcAft>
              <a:buFont typeface="Wingdings 3"/>
              <a:buChar char=""/>
              <a:defRPr/>
            </a:pPr>
            <a:r>
              <a:rPr lang="en-US" dirty="0"/>
              <a:t>A substantial effect size depends on what you want to do with the data</a:t>
            </a:r>
          </a:p>
        </p:txBody>
      </p:sp>
      <p:sp>
        <p:nvSpPr>
          <p:cNvPr id="1515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C6A2DC5-6065-4C8F-A4B5-E4F59282103E}" type="slidenum">
              <a:rPr lang="en-US">
                <a:solidFill>
                  <a:schemeClr val="tx2"/>
                </a:solidFill>
              </a:rPr>
              <a:pPr defTabSz="912813" fontAlgn="base">
                <a:spcBef>
                  <a:spcPct val="0"/>
                </a:spcBef>
                <a:spcAft>
                  <a:spcPct val="0"/>
                </a:spcAft>
              </a:pPr>
              <a:t>79</a:t>
            </a:fld>
            <a:endParaRPr lang="en-US">
              <a:solidFill>
                <a:schemeClr val="tx2"/>
              </a:solidFill>
            </a:endParaRPr>
          </a:p>
        </p:txBody>
      </p:sp>
      <p:sp>
        <p:nvSpPr>
          <p:cNvPr id="5" name="TextBox 4"/>
          <p:cNvSpPr txBox="1"/>
          <p:nvPr/>
        </p:nvSpPr>
        <p:spPr>
          <a:xfrm>
            <a:off x="8736622" y="6349292"/>
            <a:ext cx="351366" cy="369332"/>
          </a:xfrm>
          <a:prstGeom prst="rect">
            <a:avLst/>
          </a:prstGeom>
          <a:noFill/>
        </p:spPr>
        <p:txBody>
          <a:bodyPr wrap="none" rtlCol="0">
            <a:spAutoFit/>
          </a:bodyPr>
          <a:lstStyle/>
          <a:p>
            <a:r>
              <a:rPr lang="en-US" dirty="0" smtClean="0"/>
              <a:t>D</a:t>
            </a:r>
            <a:endParaRPr lang="en-US" dirty="0"/>
          </a:p>
        </p:txBody>
      </p:sp>
    </p:spTree>
    <p:extLst>
      <p:ext uri="{BB962C8B-B14F-4D97-AF65-F5344CB8AC3E}">
        <p14:creationId xmlns:p14="http://schemas.microsoft.com/office/powerpoint/2010/main" val="38265541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Bookman Old Style" pitchFamily="18" charset="0"/>
              </a:rPr>
              <a:t>Interesting Sources of Log Data</a:t>
            </a:r>
          </a:p>
        </p:txBody>
      </p:sp>
      <p:sp>
        <p:nvSpPr>
          <p:cNvPr id="3" name="Content Placeholder 2"/>
          <p:cNvSpPr>
            <a:spLocks noGrp="1"/>
          </p:cNvSpPr>
          <p:nvPr>
            <p:ph sz="quarter" idx="1"/>
          </p:nvPr>
        </p:nvSpPr>
        <p:spPr>
          <a:xfrm>
            <a:off x="457200" y="1600200"/>
            <a:ext cx="8229600" cy="4525963"/>
          </a:xfrm>
        </p:spPr>
        <p:txBody>
          <a:bodyPr>
            <a:normAutofit fontScale="85000" lnSpcReduction="20000"/>
          </a:bodyPr>
          <a:lstStyle/>
          <a:p>
            <a:pPr marL="274320" indent="-274320" fontAlgn="auto">
              <a:spcAft>
                <a:spcPts val="0"/>
              </a:spcAft>
              <a:buFont typeface="Wingdings 3"/>
              <a:buChar char=""/>
              <a:defRPr/>
            </a:pPr>
            <a:r>
              <a:rPr lang="en-US" dirty="0" smtClean="0"/>
              <a:t>Anyone who runs a Web services</a:t>
            </a:r>
            <a:br>
              <a:rPr lang="en-US" dirty="0" smtClean="0"/>
            </a:br>
            <a:endParaRPr lang="en-US" dirty="0" smtClean="0"/>
          </a:p>
          <a:p>
            <a:pPr marL="274320" indent="-274320" fontAlgn="auto">
              <a:spcAft>
                <a:spcPts val="0"/>
              </a:spcAft>
              <a:buFont typeface="Wingdings 3"/>
              <a:buChar char=""/>
              <a:defRPr/>
            </a:pPr>
            <a:r>
              <a:rPr lang="en-US" dirty="0" smtClean="0"/>
              <a:t>Proxy (or library) logs at your institution</a:t>
            </a:r>
            <a:br>
              <a:rPr lang="en-US" dirty="0" smtClean="0"/>
            </a:br>
            <a:endParaRPr lang="en-US" dirty="0" smtClean="0"/>
          </a:p>
          <a:p>
            <a:pPr marL="274320" indent="-274320" fontAlgn="auto">
              <a:spcAft>
                <a:spcPts val="0"/>
              </a:spcAft>
              <a:buFont typeface="Wingdings 3"/>
              <a:buChar char=""/>
              <a:defRPr/>
            </a:pPr>
            <a:r>
              <a:rPr lang="en-US" dirty="0" smtClean="0"/>
              <a:t>Publically available social resources</a:t>
            </a:r>
          </a:p>
          <a:p>
            <a:pPr marL="548640" lvl="1" indent="-274320" fontAlgn="auto">
              <a:spcAft>
                <a:spcPts val="0"/>
              </a:spcAft>
              <a:buFont typeface="Wingdings 3"/>
              <a:buChar char=""/>
              <a:defRPr/>
            </a:pPr>
            <a:r>
              <a:rPr lang="en-US" dirty="0" smtClean="0"/>
              <a:t>Wikipedia (content, edit history)</a:t>
            </a:r>
          </a:p>
          <a:p>
            <a:pPr marL="548640" lvl="1" indent="-274320" fontAlgn="auto">
              <a:spcAft>
                <a:spcPts val="0"/>
              </a:spcAft>
              <a:buFont typeface="Wingdings 3"/>
              <a:buChar char=""/>
              <a:defRPr/>
            </a:pPr>
            <a:r>
              <a:rPr lang="en-US" dirty="0" smtClean="0"/>
              <a:t>Twitter</a:t>
            </a:r>
          </a:p>
          <a:p>
            <a:pPr marL="548640" lvl="1" indent="-274320" fontAlgn="auto">
              <a:spcAft>
                <a:spcPts val="0"/>
              </a:spcAft>
              <a:buFont typeface="Wingdings 3"/>
              <a:buChar char=""/>
              <a:defRPr/>
            </a:pPr>
            <a:r>
              <a:rPr lang="en-US" dirty="0" smtClean="0"/>
              <a:t>Delicious, </a:t>
            </a:r>
            <a:r>
              <a:rPr lang="en-US" dirty="0" err="1" smtClean="0"/>
              <a:t>Flickr</a:t>
            </a:r>
            <a:endParaRPr lang="en-US" dirty="0" smtClean="0"/>
          </a:p>
          <a:p>
            <a:pPr marL="548640" lvl="1" indent="-274320" fontAlgn="auto">
              <a:spcAft>
                <a:spcPts val="0"/>
              </a:spcAft>
              <a:buFont typeface="Wingdings 3"/>
              <a:buChar char=""/>
              <a:defRPr/>
            </a:pPr>
            <a:r>
              <a:rPr lang="en-US" dirty="0" err="1" smtClean="0"/>
              <a:t>Facebook</a:t>
            </a:r>
            <a:r>
              <a:rPr lang="en-US" dirty="0" smtClean="0"/>
              <a:t> public data?</a:t>
            </a:r>
            <a:br>
              <a:rPr lang="en-US" dirty="0" smtClean="0"/>
            </a:br>
            <a:endParaRPr lang="en-US" dirty="0" smtClean="0"/>
          </a:p>
          <a:p>
            <a:pPr marL="274320" indent="-274320" fontAlgn="auto">
              <a:spcAft>
                <a:spcPts val="0"/>
              </a:spcAft>
              <a:buFont typeface="Wingdings 3"/>
              <a:buChar char=""/>
              <a:defRPr/>
            </a:pPr>
            <a:r>
              <a:rPr lang="en-US" dirty="0" smtClean="0"/>
              <a:t>Others?</a:t>
            </a:r>
          </a:p>
          <a:p>
            <a:pPr marL="548640" lvl="1" indent="-274320" fontAlgn="auto">
              <a:spcAft>
                <a:spcPts val="0"/>
              </a:spcAft>
              <a:buFont typeface="Wingdings 3"/>
              <a:buChar char=""/>
              <a:defRPr/>
            </a:pPr>
            <a:r>
              <a:rPr lang="en-US" dirty="0" smtClean="0"/>
              <a:t>GPS</a:t>
            </a:r>
          </a:p>
          <a:p>
            <a:pPr marL="548640" lvl="1" indent="-274320" fontAlgn="auto">
              <a:spcAft>
                <a:spcPts val="0"/>
              </a:spcAft>
              <a:buFont typeface="Wingdings 3"/>
              <a:buChar char=""/>
              <a:defRPr/>
            </a:pPr>
            <a:r>
              <a:rPr lang="en-US" dirty="0" smtClean="0"/>
              <a:t>Virtual worlds</a:t>
            </a:r>
          </a:p>
          <a:p>
            <a:pPr marL="548640" lvl="1" indent="-274320" fontAlgn="auto">
              <a:spcAft>
                <a:spcPts val="0"/>
              </a:spcAft>
              <a:buFont typeface="Wingdings 3"/>
              <a:buChar char=""/>
              <a:defRPr/>
            </a:pPr>
            <a:r>
              <a:rPr lang="en-US" dirty="0" smtClean="0"/>
              <a:t>Cell call logs </a:t>
            </a:r>
          </a:p>
          <a:p>
            <a:pPr marL="548640" lvl="1" indent="-274320" fontAlgn="auto">
              <a:spcAft>
                <a:spcPts val="0"/>
              </a:spcAft>
              <a:buFont typeface="Wingdings 3"/>
              <a:buChar char=""/>
              <a:defRPr/>
            </a:pPr>
            <a:endParaRPr lang="en-US" dirty="0" smtClean="0"/>
          </a:p>
          <a:p>
            <a:pPr marL="548640" lvl="1" indent="-274320" fontAlgn="auto">
              <a:spcAft>
                <a:spcPts val="0"/>
              </a:spcAft>
              <a:buFont typeface="Wingdings 3"/>
              <a:buNone/>
              <a:defRPr/>
            </a:pPr>
            <a:endParaRPr lang="en-US" dirty="0" smtClean="0"/>
          </a:p>
          <a:p>
            <a:pPr marL="548640" lvl="1" indent="-274320" fontAlgn="auto">
              <a:spcAft>
                <a:spcPts val="0"/>
              </a:spcAft>
              <a:buFont typeface="Wingdings 3"/>
              <a:buNone/>
              <a:defRPr/>
            </a:pPr>
            <a:endParaRPr lang="en-US" dirty="0" smtClean="0"/>
          </a:p>
          <a:p>
            <a:pPr marL="548640" lvl="1" indent="-274320" fontAlgn="auto">
              <a:spcAft>
                <a:spcPts val="0"/>
              </a:spcAft>
              <a:buFont typeface="Wingdings 3"/>
              <a:buNone/>
              <a:defRPr/>
            </a:pPr>
            <a:endParaRPr lang="en-US" dirty="0"/>
          </a:p>
          <a:p>
            <a:pPr marL="274320" indent="-274320" fontAlgn="auto">
              <a:spcAft>
                <a:spcPts val="0"/>
              </a:spcAft>
              <a:buFont typeface="Wingdings 3"/>
              <a:buChar char=""/>
              <a:defRPr/>
            </a:pPr>
            <a:endParaRPr lang="en-US" dirty="0" smtClean="0"/>
          </a:p>
        </p:txBody>
      </p:sp>
      <p:sp>
        <p:nvSpPr>
          <p:cNvPr id="358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90A1707-2982-415E-BFE4-8466FAA49E55}" type="slidenum">
              <a:rPr lang="en-US">
                <a:solidFill>
                  <a:schemeClr val="tx2"/>
                </a:solidFill>
              </a:rPr>
              <a:pPr defTabSz="912813" fontAlgn="base">
                <a:spcBef>
                  <a:spcPct val="0"/>
                </a:spcBef>
                <a:spcAft>
                  <a:spcPct val="0"/>
                </a:spcAft>
              </a:pPr>
              <a:t>8</a:t>
            </a:fld>
            <a:endParaRPr lang="en-US">
              <a:solidFill>
                <a:schemeClr val="tx2"/>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latin typeface="Bookman Old Style" pitchFamily="18" charset="0"/>
              </a:rPr>
              <a:t>Summary: </a:t>
            </a:r>
            <a:br>
              <a:rPr lang="en-US" dirty="0" smtClean="0">
                <a:latin typeface="Bookman Old Style" pitchFamily="18" charset="0"/>
              </a:rPr>
            </a:br>
            <a:r>
              <a:rPr lang="en-US" dirty="0" smtClean="0">
                <a:latin typeface="Bookman Old Style" pitchFamily="18" charset="0"/>
              </a:rPr>
              <a:t>Critical Steps </a:t>
            </a:r>
            <a:r>
              <a:rPr lang="en-US" dirty="0">
                <a:latin typeface="Bookman Old Style" pitchFamily="18" charset="0"/>
              </a:rPr>
              <a:t>W</a:t>
            </a:r>
            <a:r>
              <a:rPr lang="en-US" dirty="0" smtClean="0">
                <a:latin typeface="Bookman Old Style" pitchFamily="18" charset="0"/>
              </a:rPr>
              <a:t>hen </a:t>
            </a:r>
            <a:r>
              <a:rPr lang="en-US" dirty="0">
                <a:latin typeface="Bookman Old Style" pitchFamily="18" charset="0"/>
              </a:rPr>
              <a:t>D</a:t>
            </a:r>
            <a:r>
              <a:rPr lang="en-US" dirty="0" smtClean="0">
                <a:latin typeface="Bookman Old Style" pitchFamily="18" charset="0"/>
              </a:rPr>
              <a:t>esigning </a:t>
            </a:r>
            <a:r>
              <a:rPr lang="en-US" dirty="0">
                <a:latin typeface="Bookman Old Style" pitchFamily="18" charset="0"/>
              </a:rPr>
              <a:t>E</a:t>
            </a:r>
            <a:r>
              <a:rPr lang="en-US" dirty="0" smtClean="0">
                <a:latin typeface="Bookman Old Style" pitchFamily="18" charset="0"/>
              </a:rPr>
              <a:t>xperiments</a:t>
            </a:r>
            <a:endParaRPr lang="en-US" dirty="0">
              <a:latin typeface="Bookman Old Style" pitchFamily="18" charset="0"/>
            </a:endParaRPr>
          </a:p>
        </p:txBody>
      </p:sp>
      <p:sp>
        <p:nvSpPr>
          <p:cNvPr id="159746" name="Content Placeholder 2"/>
          <p:cNvSpPr>
            <a:spLocks noGrp="1"/>
          </p:cNvSpPr>
          <p:nvPr>
            <p:ph sz="quarter" idx="1"/>
          </p:nvPr>
        </p:nvSpPr>
        <p:spPr/>
        <p:txBody>
          <a:bodyPr/>
          <a:lstStyle/>
          <a:p>
            <a:r>
              <a:rPr lang="en-US" dirty="0" smtClean="0"/>
              <a:t>Determine your hypotheses</a:t>
            </a:r>
          </a:p>
          <a:p>
            <a:r>
              <a:rPr lang="en-US" dirty="0" smtClean="0"/>
              <a:t>Decide on which metrics </a:t>
            </a:r>
          </a:p>
          <a:p>
            <a:r>
              <a:rPr lang="en-US" dirty="0" smtClean="0"/>
              <a:t>Size your experiment</a:t>
            </a:r>
          </a:p>
          <a:p>
            <a:pPr lvl="1"/>
            <a:r>
              <a:rPr lang="en-US" sz="2400" dirty="0" smtClean="0"/>
              <a:t>Take the triggering fraction into account</a:t>
            </a:r>
          </a:p>
          <a:p>
            <a:pPr lvl="2"/>
            <a:r>
              <a:rPr lang="en-US" sz="2400" dirty="0" smtClean="0"/>
              <a:t>If at all possible, identify the counterfactual events in the control</a:t>
            </a:r>
          </a:p>
          <a:p>
            <a:r>
              <a:rPr lang="en-US" dirty="0" smtClean="0"/>
              <a:t>Sanity check your data</a:t>
            </a:r>
          </a:p>
          <a:p>
            <a:r>
              <a:rPr lang="en-US" dirty="0" smtClean="0"/>
              <a:t>Make sure you have enough power to not miss effects of interest; look for converging evidence to keep from acting on spuriously significant results</a:t>
            </a:r>
          </a:p>
          <a:p>
            <a:r>
              <a:rPr lang="en-US" dirty="0" smtClean="0"/>
              <a:t>Don’t get bit by Simpson’s Paradox</a:t>
            </a:r>
          </a:p>
        </p:txBody>
      </p:sp>
      <p:sp>
        <p:nvSpPr>
          <p:cNvPr id="1597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7D92DCAE-C24B-4976-A43A-A8C31746C9A9}" type="slidenum">
              <a:rPr lang="en-US">
                <a:solidFill>
                  <a:schemeClr val="tx2"/>
                </a:solidFill>
              </a:rPr>
              <a:pPr defTabSz="912813" fontAlgn="base">
                <a:spcBef>
                  <a:spcPct val="0"/>
                </a:spcBef>
                <a:spcAft>
                  <a:spcPct val="0"/>
                </a:spcAft>
              </a:pPr>
              <a:t>80</a:t>
            </a:fld>
            <a:endParaRPr lang="en-US">
              <a:solidFill>
                <a:schemeClr val="tx2"/>
              </a:solidFill>
            </a:endParaRPr>
          </a:p>
        </p:txBody>
      </p:sp>
      <p:sp>
        <p:nvSpPr>
          <p:cNvPr id="5" name="TextBox 4"/>
          <p:cNvSpPr txBox="1"/>
          <p:nvPr/>
        </p:nvSpPr>
        <p:spPr>
          <a:xfrm>
            <a:off x="8690721" y="6333992"/>
            <a:ext cx="351378" cy="369332"/>
          </a:xfrm>
          <a:prstGeom prst="rect">
            <a:avLst/>
          </a:prstGeom>
          <a:noFill/>
        </p:spPr>
        <p:txBody>
          <a:bodyPr wrap="none" rtlCol="0">
            <a:spAutoFit/>
          </a:bodyPr>
          <a:lstStyle/>
          <a:p>
            <a:r>
              <a:rPr lang="en-US" smtClean="0"/>
              <a:t>R</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7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74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974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974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974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974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97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ctrTitle"/>
          </p:nvPr>
        </p:nvSpPr>
        <p:spPr/>
        <p:txBody>
          <a:bodyPr/>
          <a:lstStyle/>
          <a:p>
            <a:r>
              <a:rPr lang="en-US" dirty="0" smtClean="0"/>
              <a:t>Discussion</a:t>
            </a:r>
          </a:p>
        </p:txBody>
      </p:sp>
      <p:sp>
        <p:nvSpPr>
          <p:cNvPr id="3" name="Subtitle 2"/>
          <p:cNvSpPr>
            <a:spLocks noGrp="1"/>
          </p:cNvSpPr>
          <p:nvPr>
            <p:ph type="subTitle" idx="1"/>
          </p:nvPr>
        </p:nvSpPr>
        <p:spPr/>
        <p:txBody>
          <a:bodyPr>
            <a:normAutofit/>
          </a:bodyPr>
          <a:lstStyle/>
          <a:p>
            <a:pPr fontAlgn="auto">
              <a:spcAft>
                <a:spcPts val="0"/>
              </a:spcAft>
              <a:buFont typeface="Wingdings 3"/>
              <a:buNone/>
              <a:defRPr/>
            </a:pPr>
            <a:r>
              <a:rPr lang="en-US" dirty="0" smtClean="0"/>
              <a:t>All</a:t>
            </a:r>
            <a:endParaRPr lang="en-US" dirty="0"/>
          </a:p>
        </p:txBody>
      </p:sp>
      <p:sp>
        <p:nvSpPr>
          <p:cNvPr id="1617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36513428-441F-44D8-BEF2-B71C05208DDA}" type="slidenum">
              <a:rPr lang="en-US">
                <a:solidFill>
                  <a:schemeClr val="tx2"/>
                </a:solidFill>
              </a:rPr>
              <a:pPr defTabSz="912813" fontAlgn="base">
                <a:spcBef>
                  <a:spcPct val="0"/>
                </a:spcBef>
                <a:spcAft>
                  <a:spcPct val="0"/>
                </a:spcAft>
              </a:pPr>
              <a:t>81</a:t>
            </a:fld>
            <a:endParaRPr lang="en-US">
              <a:solidFill>
                <a:schemeClr val="tx2"/>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1999" y="3813174"/>
            <a:ext cx="6505075" cy="251543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4" name="Rectangle 3"/>
          <p:cNvSpPr/>
          <p:nvPr/>
        </p:nvSpPr>
        <p:spPr>
          <a:xfrm>
            <a:off x="747712" y="2211388"/>
            <a:ext cx="6507329" cy="1600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163843" name="Title 1"/>
          <p:cNvSpPr>
            <a:spLocks noGrp="1"/>
          </p:cNvSpPr>
          <p:nvPr>
            <p:ph type="title"/>
          </p:nvPr>
        </p:nvSpPr>
        <p:spPr/>
        <p:txBody>
          <a:bodyPr lIns="82295" tIns="41148" rIns="82295" bIns="41148"/>
          <a:lstStyle/>
          <a:p>
            <a:r>
              <a:rPr lang="en-US" dirty="0" smtClean="0">
                <a:latin typeface="Bookman Old Style" pitchFamily="18" charset="0"/>
              </a:rPr>
              <a:t>Our story to this point…</a:t>
            </a:r>
          </a:p>
        </p:txBody>
      </p:sp>
      <p:sp>
        <p:nvSpPr>
          <p:cNvPr id="39939" name="Content Placeholder 2"/>
          <p:cNvSpPr>
            <a:spLocks noGrp="1"/>
          </p:cNvSpPr>
          <p:nvPr>
            <p:ph sz="quarter" idx="1"/>
          </p:nvPr>
        </p:nvSpPr>
        <p:spPr>
          <a:xfrm>
            <a:off x="442913" y="1601788"/>
            <a:ext cx="8229600" cy="4937125"/>
          </a:xfrm>
        </p:spPr>
        <p:txBody>
          <a:bodyPr lIns="82295" tIns="41148" rIns="82295" bIns="41148">
            <a:normAutofit/>
          </a:bodyPr>
          <a:lstStyle/>
          <a:p>
            <a:pPr marL="274317" indent="-274317" fontAlgn="auto">
              <a:spcAft>
                <a:spcPts val="0"/>
              </a:spcAft>
              <a:buFont typeface="Wingdings 3"/>
              <a:buChar char=""/>
              <a:defRPr/>
            </a:pPr>
            <a:r>
              <a:rPr lang="en-US" sz="3200" dirty="0" smtClean="0">
                <a:latin typeface="Calibri" pitchFamily="34" charset="0"/>
                <a:cs typeface="Calibri" pitchFamily="34" charset="0"/>
              </a:rPr>
              <a:t>Perspectives on log analysis </a:t>
            </a:r>
          </a:p>
          <a:p>
            <a:pPr marL="731518" lvl="1" indent="-457200" fontAlgn="auto">
              <a:spcAft>
                <a:spcPts val="0"/>
              </a:spcAft>
              <a:buFont typeface="Wingdings 3"/>
              <a:buChar char=""/>
              <a:defRPr/>
            </a:pPr>
            <a:r>
              <a:rPr lang="en-US" dirty="0" smtClean="0">
                <a:latin typeface="Calibri" pitchFamily="34" charset="0"/>
                <a:cs typeface="Calibri" pitchFamily="34" charset="0"/>
              </a:rPr>
              <a:t>Understanding user behavior                 </a:t>
            </a:r>
            <a:r>
              <a:rPr lang="en-US" b="1" i="1" dirty="0" smtClean="0">
                <a:solidFill>
                  <a:srgbClr val="0070C0"/>
                </a:solidFill>
                <a:latin typeface="Calibri" pitchFamily="34" charset="0"/>
                <a:cs typeface="Calibri" pitchFamily="34" charset="0"/>
              </a:rPr>
              <a:t>Jaime</a:t>
            </a:r>
          </a:p>
          <a:p>
            <a:pPr marL="1005835" lvl="2" indent="-457200" fontAlgn="auto">
              <a:spcAft>
                <a:spcPts val="0"/>
              </a:spcAft>
              <a:buClr>
                <a:schemeClr val="bg1">
                  <a:shade val="50000"/>
                </a:schemeClr>
              </a:buClr>
              <a:buFont typeface="Wingdings 3"/>
              <a:buChar char=""/>
              <a:defRPr/>
            </a:pPr>
            <a:r>
              <a:rPr lang="en-US" dirty="0" smtClean="0">
                <a:latin typeface="Calibri" pitchFamily="34" charset="0"/>
                <a:cs typeface="Calibri" pitchFamily="34" charset="0"/>
              </a:rPr>
              <a:t>What you can / cannot learn from logs </a:t>
            </a:r>
          </a:p>
          <a:p>
            <a:pPr marL="1005835" lvl="2" indent="-457200" fontAlgn="auto">
              <a:spcAft>
                <a:spcPts val="0"/>
              </a:spcAft>
              <a:buClr>
                <a:schemeClr val="bg1">
                  <a:shade val="50000"/>
                </a:schemeClr>
              </a:buClr>
              <a:buFont typeface="Wingdings 3"/>
              <a:buChar char=""/>
              <a:defRPr/>
            </a:pPr>
            <a:r>
              <a:rPr lang="en-US" dirty="0" smtClean="0">
                <a:latin typeface="Calibri" pitchFamily="34" charset="0"/>
                <a:cs typeface="Calibri" pitchFamily="34" charset="0"/>
              </a:rPr>
              <a:t>Observations vs. experiments </a:t>
            </a:r>
          </a:p>
          <a:p>
            <a:pPr marL="1005835" lvl="2" indent="-457200" fontAlgn="auto">
              <a:spcAft>
                <a:spcPts val="0"/>
              </a:spcAft>
              <a:buClr>
                <a:schemeClr val="bg1">
                  <a:shade val="50000"/>
                </a:schemeClr>
              </a:buClr>
              <a:buFont typeface="Wingdings 3"/>
              <a:buChar char=""/>
              <a:defRPr/>
            </a:pPr>
            <a:r>
              <a:rPr lang="en-US" dirty="0" smtClean="0">
                <a:latin typeface="Calibri" pitchFamily="34" charset="0"/>
                <a:cs typeface="Calibri" pitchFamily="34" charset="0"/>
              </a:rPr>
              <a:t>Different kinds of logs</a:t>
            </a:r>
            <a:br>
              <a:rPr lang="en-US" dirty="0" smtClean="0">
                <a:latin typeface="Calibri" pitchFamily="34" charset="0"/>
                <a:cs typeface="Calibri" pitchFamily="34" charset="0"/>
              </a:rPr>
            </a:br>
            <a:r>
              <a:rPr lang="en-US" dirty="0" smtClean="0">
                <a:latin typeface="Calibri" pitchFamily="34" charset="0"/>
                <a:cs typeface="Calibri" pitchFamily="34" charset="0"/>
              </a:rPr>
              <a:t> </a:t>
            </a:r>
          </a:p>
          <a:p>
            <a:pPr marL="731518" lvl="1" indent="-457200" fontAlgn="auto">
              <a:spcAft>
                <a:spcPts val="0"/>
              </a:spcAft>
              <a:buFont typeface="Wingdings 3"/>
              <a:buChar char=""/>
              <a:defRPr/>
            </a:pPr>
            <a:r>
              <a:rPr lang="en-US" dirty="0" smtClean="0">
                <a:latin typeface="Calibri" pitchFamily="34" charset="0"/>
                <a:cs typeface="Calibri" pitchFamily="34" charset="0"/>
              </a:rPr>
              <a:t>How to design / analyze large logs  </a:t>
            </a:r>
            <a:r>
              <a:rPr lang="en-US" b="1" i="1" dirty="0" smtClean="0">
                <a:solidFill>
                  <a:srgbClr val="0070C0"/>
                </a:solidFill>
                <a:latin typeface="Calibri" pitchFamily="34" charset="0"/>
                <a:cs typeface="Calibri" pitchFamily="34" charset="0"/>
              </a:rPr>
              <a:t>Robin &amp; Diane</a:t>
            </a:r>
            <a:endParaRPr lang="en-US" dirty="0" smtClean="0">
              <a:solidFill>
                <a:srgbClr val="0070C0"/>
              </a:solidFill>
              <a:latin typeface="Calibri" pitchFamily="34" charset="0"/>
              <a:cs typeface="Calibri" pitchFamily="34" charset="0"/>
            </a:endParaRPr>
          </a:p>
          <a:p>
            <a:pPr marL="1005835" lvl="2" indent="-457200" fontAlgn="auto">
              <a:spcAft>
                <a:spcPts val="0"/>
              </a:spcAft>
              <a:buClr>
                <a:schemeClr val="bg1">
                  <a:shade val="50000"/>
                </a:schemeClr>
              </a:buClr>
              <a:buFont typeface="Wingdings 3"/>
              <a:buChar char=""/>
              <a:defRPr/>
            </a:pPr>
            <a:r>
              <a:rPr lang="en-US" dirty="0" smtClean="0">
                <a:latin typeface="Calibri" pitchFamily="34" charset="0"/>
                <a:cs typeface="Calibri" pitchFamily="34" charset="0"/>
              </a:rPr>
              <a:t>Selecting populations </a:t>
            </a:r>
          </a:p>
          <a:p>
            <a:pPr marL="1005835" lvl="2" indent="-457200" fontAlgn="auto">
              <a:spcAft>
                <a:spcPts val="0"/>
              </a:spcAft>
              <a:buClr>
                <a:schemeClr val="bg1">
                  <a:shade val="50000"/>
                </a:schemeClr>
              </a:buClr>
              <a:buFont typeface="Wingdings 3"/>
              <a:buChar char=""/>
              <a:defRPr/>
            </a:pPr>
            <a:r>
              <a:rPr lang="en-US" dirty="0" smtClean="0">
                <a:latin typeface="Calibri" pitchFamily="34" charset="0"/>
                <a:cs typeface="Calibri" pitchFamily="34" charset="0"/>
              </a:rPr>
              <a:t>Statistical Power </a:t>
            </a:r>
          </a:p>
          <a:p>
            <a:pPr marL="1005835" lvl="2" indent="-457200" fontAlgn="auto">
              <a:spcAft>
                <a:spcPts val="0"/>
              </a:spcAft>
              <a:buClr>
                <a:schemeClr val="bg1">
                  <a:shade val="50000"/>
                </a:schemeClr>
              </a:buClr>
              <a:buFont typeface="Wingdings 3"/>
              <a:buChar char=""/>
              <a:defRPr/>
            </a:pPr>
            <a:r>
              <a:rPr lang="en-US" dirty="0" smtClean="0">
                <a:latin typeface="Calibri" pitchFamily="34" charset="0"/>
                <a:cs typeface="Calibri" pitchFamily="34" charset="0"/>
              </a:rPr>
              <a:t>Treatments </a:t>
            </a:r>
          </a:p>
          <a:p>
            <a:pPr marL="1005835" lvl="2" indent="-457200" fontAlgn="auto">
              <a:spcAft>
                <a:spcPts val="0"/>
              </a:spcAft>
              <a:buClr>
                <a:schemeClr val="bg1">
                  <a:shade val="50000"/>
                </a:schemeClr>
              </a:buClr>
              <a:buFont typeface="Wingdings 3"/>
              <a:buChar char=""/>
              <a:defRPr/>
            </a:pPr>
            <a:r>
              <a:rPr lang="en-US" dirty="0" smtClean="0">
                <a:latin typeface="Calibri" pitchFamily="34" charset="0"/>
                <a:cs typeface="Calibri" pitchFamily="34" charset="0"/>
              </a:rPr>
              <a:t>Controls</a:t>
            </a:r>
          </a:p>
          <a:p>
            <a:pPr marL="1005835" lvl="2" indent="-457200" fontAlgn="auto">
              <a:spcAft>
                <a:spcPts val="0"/>
              </a:spcAft>
              <a:buClr>
                <a:schemeClr val="bg1">
                  <a:shade val="50000"/>
                </a:schemeClr>
              </a:buClr>
              <a:buFont typeface="Wingdings 3"/>
              <a:buChar char=""/>
              <a:defRPr/>
            </a:pPr>
            <a:r>
              <a:rPr lang="en-US" dirty="0" smtClean="0">
                <a:latin typeface="Calibri" pitchFamily="34" charset="0"/>
                <a:cs typeface="Calibri" pitchFamily="34" charset="0"/>
              </a:rPr>
              <a:t>Experimental error </a:t>
            </a:r>
          </a:p>
          <a:p>
            <a:pPr marL="822952" lvl="2" indent="-228597" fontAlgn="auto">
              <a:spcAft>
                <a:spcPts val="0"/>
              </a:spcAft>
              <a:buClr>
                <a:schemeClr val="bg1">
                  <a:shade val="50000"/>
                </a:schemeClr>
              </a:buClr>
              <a:buFont typeface="Wingdings 3"/>
              <a:buChar char=""/>
              <a:defRPr/>
            </a:pPr>
            <a:endParaRPr lang="en-US" dirty="0" smtClean="0">
              <a:latin typeface="Calibri" pitchFamily="34" charset="0"/>
              <a:cs typeface="Calibri" pitchFamily="34" charset="0"/>
            </a:endParaRPr>
          </a:p>
          <a:p>
            <a:pPr marL="274317" indent="-274317" fontAlgn="auto">
              <a:spcAft>
                <a:spcPts val="0"/>
              </a:spcAft>
              <a:buFont typeface="Wingdings 3"/>
              <a:buChar char=""/>
              <a:defRPr/>
            </a:pPr>
            <a:endParaRPr lang="en-US" dirty="0" smtClean="0">
              <a:latin typeface="Calibri" pitchFamily="34" charset="0"/>
              <a:cs typeface="Calibri" pitchFamily="34" charset="0"/>
            </a:endParaRPr>
          </a:p>
          <a:p>
            <a:pPr marL="274317" indent="-274317" fontAlgn="auto">
              <a:spcAft>
                <a:spcPts val="0"/>
              </a:spcAft>
              <a:buFont typeface="Wingdings 3"/>
              <a:buChar char=""/>
              <a:defRPr/>
            </a:pPr>
            <a:endParaRPr lang="en-US" dirty="0" smtClean="0">
              <a:latin typeface="Calibri" pitchFamily="34" charset="0"/>
              <a:cs typeface="Calibri" pitchFamily="34" charset="0"/>
            </a:endParaRPr>
          </a:p>
        </p:txBody>
      </p:sp>
      <p:sp>
        <p:nvSpPr>
          <p:cNvPr id="1638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AE12A88-C599-4BAF-9E2E-CFEAA68BCD3B}" type="slidenum">
              <a:rPr lang="en-US">
                <a:solidFill>
                  <a:schemeClr val="tx2"/>
                </a:solidFill>
              </a:rPr>
              <a:pPr defTabSz="912813" fontAlgn="base">
                <a:spcBef>
                  <a:spcPct val="0"/>
                </a:spcBef>
                <a:spcAft>
                  <a:spcPct val="0"/>
                </a:spcAft>
              </a:pPr>
              <a:t>82</a:t>
            </a:fld>
            <a:endParaRPr lang="en-US">
              <a:solidFill>
                <a:schemeClr val="tx2"/>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r>
              <a:rPr lang="en-US" dirty="0" smtClean="0">
                <a:latin typeface="Bookman Old Style" pitchFamily="18" charset="0"/>
              </a:rPr>
              <a:t>Discussion</a:t>
            </a:r>
          </a:p>
        </p:txBody>
      </p:sp>
      <p:sp>
        <p:nvSpPr>
          <p:cNvPr id="3" name="Content Placeholder 2"/>
          <p:cNvSpPr>
            <a:spLocks noGrp="1"/>
          </p:cNvSpPr>
          <p:nvPr>
            <p:ph sz="quarter" idx="1"/>
          </p:nvPr>
        </p:nvSpPr>
        <p:spPr/>
        <p:txBody>
          <a:bodyPr>
            <a:normAutofit/>
          </a:bodyPr>
          <a:lstStyle/>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r>
              <a:rPr lang="en-US" dirty="0" smtClean="0"/>
              <a:t>How might you use logs analysis in your research? </a:t>
            </a:r>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r>
              <a:rPr lang="en-US" dirty="0" smtClean="0"/>
              <a:t>What other things might you use large data set analysis to learn? </a:t>
            </a:r>
          </a:p>
          <a:p>
            <a:pPr marL="548640" lvl="1" indent="-274320" fontAlgn="auto">
              <a:spcAft>
                <a:spcPts val="0"/>
              </a:spcAft>
              <a:buFont typeface="Wingdings 3"/>
              <a:buChar char=""/>
              <a:defRPr/>
            </a:pPr>
            <a:r>
              <a:rPr lang="en-US" dirty="0" smtClean="0"/>
              <a:t>Time-based data vs. non-time data </a:t>
            </a:r>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r>
              <a:rPr lang="en-US" dirty="0" smtClean="0"/>
              <a:t>Large vs. small data sets?  </a:t>
            </a:r>
          </a:p>
          <a:p>
            <a:pPr marL="274320" indent="-274320" fontAlgn="auto">
              <a:spcAft>
                <a:spcPts val="0"/>
              </a:spcAft>
              <a:buFont typeface="Wingdings 3"/>
              <a:buChar char=""/>
              <a:defRPr/>
            </a:pPr>
            <a:endParaRPr lang="en-US" dirty="0" smtClean="0"/>
          </a:p>
        </p:txBody>
      </p:sp>
      <p:sp>
        <p:nvSpPr>
          <p:cNvPr id="1658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CFE30852-49A3-4A3C-9902-08F153897539}" type="slidenum">
              <a:rPr lang="en-US">
                <a:solidFill>
                  <a:schemeClr val="tx2"/>
                </a:solidFill>
              </a:rPr>
              <a:pPr defTabSz="912813" fontAlgn="base">
                <a:spcBef>
                  <a:spcPct val="0"/>
                </a:spcBef>
                <a:spcAft>
                  <a:spcPct val="0"/>
                </a:spcAft>
              </a:pPr>
              <a:t>83</a:t>
            </a:fld>
            <a:endParaRPr lang="en-US">
              <a:solidFill>
                <a:schemeClr val="tx2"/>
              </a:solidFill>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fontAlgn="auto">
              <a:spcAft>
                <a:spcPts val="0"/>
              </a:spcAft>
              <a:defRPr/>
            </a:pPr>
            <a:r>
              <a:rPr lang="en-US" dirty="0" smtClean="0"/>
              <a:t>Section 3: Practical Considerations for Log Analysis</a:t>
            </a:r>
            <a:endParaRPr lang="en-US" dirty="0"/>
          </a:p>
        </p:txBody>
      </p:sp>
      <p:sp>
        <p:nvSpPr>
          <p:cNvPr id="3" name="Subtitle 2"/>
          <p:cNvSpPr>
            <a:spLocks noGrp="1"/>
          </p:cNvSpPr>
          <p:nvPr>
            <p:ph type="subTitle" idx="1"/>
          </p:nvPr>
        </p:nvSpPr>
        <p:spPr/>
        <p:txBody>
          <a:bodyPr>
            <a:normAutofit/>
          </a:bodyPr>
          <a:lstStyle/>
          <a:p>
            <a:pPr fontAlgn="auto">
              <a:spcAft>
                <a:spcPts val="0"/>
              </a:spcAft>
              <a:buFont typeface="Wingdings 3"/>
              <a:buNone/>
              <a:defRPr/>
            </a:pPr>
            <a:endParaRPr lang="en-US" dirty="0"/>
          </a:p>
        </p:txBody>
      </p:sp>
      <p:sp>
        <p:nvSpPr>
          <p:cNvPr id="1669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B4BFD62-B613-45E2-8FD9-5A257602BBC8}" type="slidenum">
              <a:rPr lang="en-US">
                <a:solidFill>
                  <a:schemeClr val="tx2"/>
                </a:solidFill>
              </a:rPr>
              <a:pPr defTabSz="912813" fontAlgn="base">
                <a:spcBef>
                  <a:spcPct val="0"/>
                </a:spcBef>
                <a:spcAft>
                  <a:spcPct val="0"/>
                </a:spcAft>
              </a:pPr>
              <a:t>84</a:t>
            </a:fld>
            <a:endParaRPr lang="en-US">
              <a:solidFill>
                <a:schemeClr val="tx2"/>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p:txBody>
          <a:bodyPr/>
          <a:lstStyle/>
          <a:p>
            <a:r>
              <a:rPr lang="en-US" dirty="0" smtClean="0">
                <a:latin typeface="Bookman Old Style" pitchFamily="18" charset="0"/>
              </a:rPr>
              <a:t>Overview</a:t>
            </a:r>
          </a:p>
        </p:txBody>
      </p:sp>
      <p:sp>
        <p:nvSpPr>
          <p:cNvPr id="3" name="Content Placeholder 2"/>
          <p:cNvSpPr>
            <a:spLocks noGrp="1"/>
          </p:cNvSpPr>
          <p:nvPr>
            <p:ph sz="quarter" idx="1"/>
          </p:nvPr>
        </p:nvSpPr>
        <p:spPr>
          <a:xfrm>
            <a:off x="457200" y="1600200"/>
            <a:ext cx="8470900" cy="4525963"/>
          </a:xfrm>
        </p:spPr>
        <p:txBody>
          <a:bodyPr>
            <a:normAutofit/>
          </a:bodyPr>
          <a:lstStyle/>
          <a:p>
            <a:pPr marL="274320" indent="-274320" fontAlgn="auto">
              <a:spcAft>
                <a:spcPts val="0"/>
              </a:spcAft>
              <a:buFont typeface="Wingdings 3"/>
              <a:buChar char=""/>
              <a:defRPr/>
            </a:pPr>
            <a:r>
              <a:rPr lang="en-US" dirty="0" smtClean="0"/>
              <a:t>Data collection and storage  </a:t>
            </a:r>
            <a:r>
              <a:rPr lang="en-US" sz="2400" dirty="0" smtClean="0">
                <a:solidFill>
                  <a:schemeClr val="bg1">
                    <a:lumMod val="50000"/>
                  </a:schemeClr>
                </a:solidFill>
              </a:rPr>
              <a:t>[Susan Dumais]</a:t>
            </a:r>
            <a:endParaRPr lang="en-US" dirty="0" smtClean="0">
              <a:solidFill>
                <a:schemeClr val="bg1">
                  <a:lumMod val="50000"/>
                </a:schemeClr>
              </a:solidFill>
            </a:endParaRPr>
          </a:p>
          <a:p>
            <a:pPr marL="548640" lvl="1" indent="-274320" fontAlgn="auto">
              <a:spcAft>
                <a:spcPts val="0"/>
              </a:spcAft>
              <a:buFont typeface="Wingdings 3"/>
              <a:buChar char=""/>
              <a:defRPr/>
            </a:pPr>
            <a:r>
              <a:rPr lang="en-US" dirty="0" smtClean="0"/>
              <a:t>Logging the data</a:t>
            </a:r>
          </a:p>
          <a:p>
            <a:pPr marL="548640" lvl="1" indent="-274320" fontAlgn="auto">
              <a:spcAft>
                <a:spcPts val="0"/>
              </a:spcAft>
              <a:buFont typeface="Wingdings 3"/>
              <a:buChar char=""/>
              <a:defRPr/>
            </a:pPr>
            <a:r>
              <a:rPr lang="en-US" dirty="0" smtClean="0"/>
              <a:t>Storing the data</a:t>
            </a:r>
          </a:p>
          <a:p>
            <a:pPr marL="548640" lvl="1" indent="-274320" fontAlgn="auto">
              <a:spcAft>
                <a:spcPts val="0"/>
              </a:spcAft>
              <a:buFont typeface="Wingdings 3"/>
              <a:buChar char=""/>
              <a:defRPr/>
            </a:pPr>
            <a:r>
              <a:rPr lang="en-US" dirty="0" smtClean="0"/>
              <a:t>Using the data responsibly</a:t>
            </a:r>
          </a:p>
          <a:p>
            <a:pPr marL="548640" lvl="1"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r>
              <a:rPr lang="en-US" dirty="0" smtClean="0"/>
              <a:t>Data analysis  </a:t>
            </a:r>
            <a:r>
              <a:rPr lang="en-US" sz="2400" dirty="0" smtClean="0">
                <a:solidFill>
                  <a:schemeClr val="bg1">
                    <a:lumMod val="50000"/>
                  </a:schemeClr>
                </a:solidFill>
              </a:rPr>
              <a:t>[Daniel M. Russell]</a:t>
            </a:r>
            <a:endParaRPr lang="en-US" dirty="0" smtClean="0">
              <a:solidFill>
                <a:schemeClr val="bg1">
                  <a:lumMod val="50000"/>
                </a:schemeClr>
              </a:solidFill>
            </a:endParaRPr>
          </a:p>
          <a:p>
            <a:pPr marL="548640" lvl="1" indent="-274320" fontAlgn="auto">
              <a:spcAft>
                <a:spcPts val="0"/>
              </a:spcAft>
              <a:buFont typeface="Wingdings 3"/>
              <a:buChar char=""/>
              <a:defRPr/>
            </a:pPr>
            <a:r>
              <a:rPr lang="en-US" dirty="0" smtClean="0"/>
              <a:t>How to clean the data</a:t>
            </a:r>
          </a:p>
          <a:p>
            <a:pPr marL="548640" lvl="1" indent="-274320" fontAlgn="auto">
              <a:spcAft>
                <a:spcPts val="0"/>
              </a:spcAft>
              <a:buFont typeface="Wingdings 3"/>
              <a:buNone/>
              <a:defRPr/>
            </a:pPr>
            <a:endParaRPr lang="en-US" dirty="0" smtClean="0"/>
          </a:p>
          <a:p>
            <a:pPr marL="274320" indent="-274320" fontAlgn="auto">
              <a:spcAft>
                <a:spcPts val="0"/>
              </a:spcAft>
              <a:buFont typeface="Wingdings 3"/>
              <a:buChar char=""/>
              <a:defRPr/>
            </a:pPr>
            <a:r>
              <a:rPr lang="en-US" dirty="0" smtClean="0"/>
              <a:t>Discussion: Log analysis and the HCI community</a:t>
            </a:r>
          </a:p>
          <a:p>
            <a:pPr marL="274320" indent="-274320" fontAlgn="auto">
              <a:spcAft>
                <a:spcPts val="0"/>
              </a:spcAft>
              <a:buFont typeface="Wingdings 3"/>
              <a:buChar char=""/>
              <a:defRPr/>
            </a:pPr>
            <a:endParaRPr lang="en-US" dirty="0"/>
          </a:p>
        </p:txBody>
      </p:sp>
      <p:sp>
        <p:nvSpPr>
          <p:cNvPr id="1689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B7F0133C-3897-49B6-A139-6CE31BD58509}" type="slidenum">
              <a:rPr lang="en-US">
                <a:solidFill>
                  <a:schemeClr val="tx2"/>
                </a:solidFill>
              </a:rPr>
              <a:pPr defTabSz="912813" fontAlgn="base">
                <a:spcBef>
                  <a:spcPct val="0"/>
                </a:spcBef>
                <a:spcAft>
                  <a:spcPct val="0"/>
                </a:spcAft>
              </a:pPr>
              <a:t>85</a:t>
            </a:fld>
            <a:endParaRPr lang="en-US">
              <a:solidFill>
                <a:schemeClr val="tx2"/>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fontAlgn="auto">
              <a:spcAft>
                <a:spcPts val="0"/>
              </a:spcAft>
              <a:defRPr/>
            </a:pPr>
            <a:r>
              <a:rPr lang="en-US" dirty="0" smtClean="0"/>
              <a:t>Section 3A:</a:t>
            </a:r>
            <a:br>
              <a:rPr lang="en-US" dirty="0" smtClean="0"/>
            </a:br>
            <a:r>
              <a:rPr lang="en-US" dirty="0" smtClean="0"/>
              <a:t>Data Collection, Storage and Use</a:t>
            </a:r>
            <a:endParaRPr lang="en-US" dirty="0"/>
          </a:p>
        </p:txBody>
      </p:sp>
      <p:sp>
        <p:nvSpPr>
          <p:cNvPr id="3" name="Subtitle 2"/>
          <p:cNvSpPr>
            <a:spLocks noGrp="1"/>
          </p:cNvSpPr>
          <p:nvPr>
            <p:ph type="subTitle" idx="1"/>
          </p:nvPr>
        </p:nvSpPr>
        <p:spPr/>
        <p:txBody>
          <a:bodyPr>
            <a:normAutofit fontScale="70000" lnSpcReduction="20000"/>
          </a:bodyPr>
          <a:lstStyle/>
          <a:p>
            <a:pPr fontAlgn="auto">
              <a:spcAft>
                <a:spcPts val="0"/>
              </a:spcAft>
              <a:buFont typeface="Wingdings 3"/>
              <a:buNone/>
              <a:defRPr/>
            </a:pPr>
            <a:r>
              <a:rPr lang="en-US" dirty="0" smtClean="0"/>
              <a:t>Susan Dumais and Jaime Teevan</a:t>
            </a:r>
          </a:p>
          <a:p>
            <a:pPr fontAlgn="auto">
              <a:spcAft>
                <a:spcPts val="0"/>
              </a:spcAft>
              <a:buFont typeface="Wingdings 3"/>
              <a:buNone/>
              <a:defRPr/>
            </a:pPr>
            <a:r>
              <a:rPr lang="en-US" dirty="0" smtClean="0"/>
              <a:t>Microsoft Research</a:t>
            </a:r>
            <a:endParaRPr lang="en-US" dirty="0"/>
          </a:p>
        </p:txBody>
      </p:sp>
      <p:sp>
        <p:nvSpPr>
          <p:cNvPr id="1710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D3551BD-14FF-47C8-A6F4-36BD39143F2A}" type="slidenum">
              <a:rPr lang="en-US">
                <a:solidFill>
                  <a:schemeClr val="tx2"/>
                </a:solidFill>
              </a:rPr>
              <a:pPr defTabSz="912813" fontAlgn="base">
                <a:spcBef>
                  <a:spcPct val="0"/>
                </a:spcBef>
                <a:spcAft>
                  <a:spcPct val="0"/>
                </a:spcAft>
              </a:pPr>
              <a:t>86</a:t>
            </a:fld>
            <a:endParaRPr lang="en-US">
              <a:solidFill>
                <a:schemeClr val="tx2"/>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p:txBody>
          <a:bodyPr/>
          <a:lstStyle/>
          <a:p>
            <a:r>
              <a:rPr lang="en-US" dirty="0" smtClean="0">
                <a:latin typeface="Bookman Old Style" pitchFamily="18" charset="0"/>
              </a:rPr>
              <a:t>Overview</a:t>
            </a:r>
          </a:p>
        </p:txBody>
      </p:sp>
      <p:sp>
        <p:nvSpPr>
          <p:cNvPr id="173058" name="Content Placeholder 2"/>
          <p:cNvSpPr>
            <a:spLocks noGrp="1"/>
          </p:cNvSpPr>
          <p:nvPr>
            <p:ph sz="quarter" idx="1"/>
          </p:nvPr>
        </p:nvSpPr>
        <p:spPr>
          <a:xfrm>
            <a:off x="457200" y="1606550"/>
            <a:ext cx="8229600" cy="4549775"/>
          </a:xfrm>
        </p:spPr>
        <p:txBody>
          <a:bodyPr/>
          <a:lstStyle/>
          <a:p>
            <a:r>
              <a:rPr lang="en-US" dirty="0" smtClean="0"/>
              <a:t>Logging the data</a:t>
            </a:r>
          </a:p>
          <a:p>
            <a:r>
              <a:rPr lang="en-US" dirty="0" smtClean="0"/>
              <a:t>Storing the data</a:t>
            </a:r>
          </a:p>
          <a:p>
            <a:r>
              <a:rPr lang="en-US" dirty="0" smtClean="0"/>
              <a:t>Using the data responsibly</a:t>
            </a:r>
          </a:p>
          <a:p>
            <a:r>
              <a:rPr lang="en-US" dirty="0" smtClean="0"/>
              <a:t>Building large-scale systems out-of-scope</a:t>
            </a:r>
          </a:p>
          <a:p>
            <a:pPr>
              <a:buFont typeface="Wingdings 3" pitchFamily="18" charset="2"/>
              <a:buNone/>
            </a:pPr>
            <a:endParaRPr lang="en-US" dirty="0" smtClean="0"/>
          </a:p>
          <a:p>
            <a:endParaRPr lang="en-US" dirty="0" smtClean="0"/>
          </a:p>
        </p:txBody>
      </p:sp>
      <p:sp>
        <p:nvSpPr>
          <p:cNvPr id="173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5CDC5244-ECF7-4D44-9C1F-D31CBA03C2CB}" type="slidenum">
              <a:rPr lang="en-US">
                <a:solidFill>
                  <a:schemeClr val="tx2"/>
                </a:solidFill>
              </a:rPr>
              <a:pPr defTabSz="912813" fontAlgn="base">
                <a:spcBef>
                  <a:spcPct val="0"/>
                </a:spcBef>
                <a:spcAft>
                  <a:spcPct val="0"/>
                </a:spcAft>
              </a:pPr>
              <a:t>87</a:t>
            </a:fld>
            <a:endParaRPr lang="en-US">
              <a:solidFill>
                <a:schemeClr val="tx2"/>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3"/>
          <p:cNvGrpSpPr>
            <a:grpSpLocks/>
          </p:cNvGrpSpPr>
          <p:nvPr/>
        </p:nvGrpSpPr>
        <p:grpSpPr bwMode="auto">
          <a:xfrm>
            <a:off x="838200" y="2590800"/>
            <a:ext cx="1219200" cy="985838"/>
            <a:chOff x="381000" y="3047999"/>
            <a:chExt cx="2347913" cy="2629979"/>
          </a:xfrm>
        </p:grpSpPr>
        <p:sp>
          <p:nvSpPr>
            <p:cNvPr id="107" name="Rounded Rectangle 106"/>
            <p:cNvSpPr/>
            <p:nvPr/>
          </p:nvSpPr>
          <p:spPr>
            <a:xfrm>
              <a:off x="381000" y="3047999"/>
              <a:ext cx="2210341" cy="2629979"/>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914391" fontAlgn="auto">
                <a:spcBef>
                  <a:spcPts val="0"/>
                </a:spcBef>
                <a:spcAft>
                  <a:spcPts val="0"/>
                </a:spcAft>
                <a:defRPr/>
              </a:pPr>
              <a:endParaRPr lang="en-US"/>
            </a:p>
          </p:txBody>
        </p:sp>
        <p:sp>
          <p:nvSpPr>
            <p:cNvPr id="174123" name="TextBox 107"/>
            <p:cNvSpPr txBox="1">
              <a:spLocks noChangeArrowheads="1"/>
            </p:cNvSpPr>
            <p:nvPr/>
          </p:nvSpPr>
          <p:spPr bwMode="auto">
            <a:xfrm>
              <a:off x="1255713" y="3063424"/>
              <a:ext cx="1473200" cy="61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sz="1000" b="1" i="1">
                  <a:solidFill>
                    <a:srgbClr val="1E4164"/>
                  </a:solidFill>
                </a:rPr>
                <a:t>dumais</a:t>
              </a:r>
            </a:p>
          </p:txBody>
        </p:sp>
        <p:pic>
          <p:nvPicPr>
            <p:cNvPr id="174124" name="Picture 26"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33400" y="3544379"/>
              <a:ext cx="17700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3"/>
          <p:cNvGrpSpPr>
            <a:grpSpLocks/>
          </p:cNvGrpSpPr>
          <p:nvPr/>
        </p:nvGrpSpPr>
        <p:grpSpPr bwMode="auto">
          <a:xfrm>
            <a:off x="990600" y="2895600"/>
            <a:ext cx="1219200" cy="985838"/>
            <a:chOff x="381000" y="3047999"/>
            <a:chExt cx="2347913" cy="2629979"/>
          </a:xfrm>
        </p:grpSpPr>
        <p:sp>
          <p:nvSpPr>
            <p:cNvPr id="111" name="Rounded Rectangle 110"/>
            <p:cNvSpPr/>
            <p:nvPr/>
          </p:nvSpPr>
          <p:spPr>
            <a:xfrm>
              <a:off x="381000" y="3047999"/>
              <a:ext cx="2210341" cy="2629979"/>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914391" fontAlgn="auto">
                <a:spcBef>
                  <a:spcPts val="0"/>
                </a:spcBef>
                <a:spcAft>
                  <a:spcPts val="0"/>
                </a:spcAft>
                <a:defRPr/>
              </a:pPr>
              <a:endParaRPr lang="en-US"/>
            </a:p>
          </p:txBody>
        </p:sp>
        <p:sp>
          <p:nvSpPr>
            <p:cNvPr id="174120" name="TextBox 111"/>
            <p:cNvSpPr txBox="1">
              <a:spLocks noChangeArrowheads="1"/>
            </p:cNvSpPr>
            <p:nvPr/>
          </p:nvSpPr>
          <p:spPr bwMode="auto">
            <a:xfrm>
              <a:off x="1255713" y="3063424"/>
              <a:ext cx="1473200" cy="6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sz="1000" b="1" i="1">
                  <a:solidFill>
                    <a:srgbClr val="1E4164"/>
                  </a:solidFill>
                </a:rPr>
                <a:t>beijing</a:t>
              </a:r>
            </a:p>
          </p:txBody>
        </p:sp>
        <p:pic>
          <p:nvPicPr>
            <p:cNvPr id="174121" name="Picture 26"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33400" y="3544379"/>
              <a:ext cx="17700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3"/>
          <p:cNvGrpSpPr>
            <a:grpSpLocks/>
          </p:cNvGrpSpPr>
          <p:nvPr/>
        </p:nvGrpSpPr>
        <p:grpSpPr bwMode="auto">
          <a:xfrm>
            <a:off x="1143000" y="3200400"/>
            <a:ext cx="1219200" cy="985838"/>
            <a:chOff x="381000" y="3047999"/>
            <a:chExt cx="2347913" cy="2629979"/>
          </a:xfrm>
        </p:grpSpPr>
        <p:sp>
          <p:nvSpPr>
            <p:cNvPr id="115" name="Rounded Rectangle 114"/>
            <p:cNvSpPr/>
            <p:nvPr/>
          </p:nvSpPr>
          <p:spPr>
            <a:xfrm>
              <a:off x="381000" y="3047999"/>
              <a:ext cx="2210341" cy="2629979"/>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914391" fontAlgn="auto">
                <a:spcBef>
                  <a:spcPts val="0"/>
                </a:spcBef>
                <a:spcAft>
                  <a:spcPts val="0"/>
                </a:spcAft>
                <a:defRPr/>
              </a:pPr>
              <a:endParaRPr lang="en-US"/>
            </a:p>
          </p:txBody>
        </p:sp>
        <p:sp>
          <p:nvSpPr>
            <p:cNvPr id="174117" name="TextBox 115"/>
            <p:cNvSpPr txBox="1">
              <a:spLocks noChangeArrowheads="1"/>
            </p:cNvSpPr>
            <p:nvPr/>
          </p:nvSpPr>
          <p:spPr bwMode="auto">
            <a:xfrm>
              <a:off x="1255713" y="3063424"/>
              <a:ext cx="1473200" cy="6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sz="1000" b="1" i="1">
                  <a:solidFill>
                    <a:srgbClr val="1E4164"/>
                  </a:solidFill>
                </a:rPr>
                <a:t>sigir 2011</a:t>
              </a:r>
            </a:p>
          </p:txBody>
        </p:sp>
        <p:pic>
          <p:nvPicPr>
            <p:cNvPr id="174118" name="Picture 26"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33400" y="3544379"/>
              <a:ext cx="17700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3"/>
          <p:cNvGrpSpPr>
            <a:grpSpLocks/>
          </p:cNvGrpSpPr>
          <p:nvPr/>
        </p:nvGrpSpPr>
        <p:grpSpPr bwMode="auto">
          <a:xfrm>
            <a:off x="1295400" y="3509963"/>
            <a:ext cx="1219200" cy="985837"/>
            <a:chOff x="381000" y="3047999"/>
            <a:chExt cx="2347913" cy="2629979"/>
          </a:xfrm>
        </p:grpSpPr>
        <p:sp>
          <p:nvSpPr>
            <p:cNvPr id="119" name="Rounded Rectangle 118"/>
            <p:cNvSpPr/>
            <p:nvPr/>
          </p:nvSpPr>
          <p:spPr>
            <a:xfrm>
              <a:off x="381000" y="3047999"/>
              <a:ext cx="2210341" cy="2629979"/>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914391" fontAlgn="auto">
                <a:spcBef>
                  <a:spcPts val="0"/>
                </a:spcBef>
                <a:spcAft>
                  <a:spcPts val="0"/>
                </a:spcAft>
                <a:defRPr/>
              </a:pPr>
              <a:endParaRPr lang="en-US"/>
            </a:p>
          </p:txBody>
        </p:sp>
        <p:sp>
          <p:nvSpPr>
            <p:cNvPr id="174114" name="TextBox 119"/>
            <p:cNvSpPr txBox="1">
              <a:spLocks noChangeArrowheads="1"/>
            </p:cNvSpPr>
            <p:nvPr/>
          </p:nvSpPr>
          <p:spPr bwMode="auto">
            <a:xfrm>
              <a:off x="1255713" y="3063424"/>
              <a:ext cx="1473200" cy="6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sz="1000" b="1" i="1">
                  <a:solidFill>
                    <a:srgbClr val="1E4164"/>
                  </a:solidFill>
                </a:rPr>
                <a:t>vancouver</a:t>
              </a:r>
            </a:p>
          </p:txBody>
        </p:sp>
        <p:pic>
          <p:nvPicPr>
            <p:cNvPr id="174115" name="Picture 26"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33400" y="3544379"/>
              <a:ext cx="17700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085" name="Title 1"/>
          <p:cNvSpPr>
            <a:spLocks noGrp="1"/>
          </p:cNvSpPr>
          <p:nvPr>
            <p:ph type="title"/>
          </p:nvPr>
        </p:nvSpPr>
        <p:spPr>
          <a:xfrm>
            <a:off x="457200" y="76200"/>
            <a:ext cx="8229600" cy="1143000"/>
          </a:xfrm>
        </p:spPr>
        <p:txBody>
          <a:bodyPr/>
          <a:lstStyle/>
          <a:p>
            <a:r>
              <a:rPr lang="en-US" dirty="0" smtClean="0">
                <a:latin typeface="Bookman Old Style" pitchFamily="18" charset="0"/>
              </a:rPr>
              <a:t>A Simple Example </a:t>
            </a:r>
          </a:p>
        </p:txBody>
      </p:sp>
      <p:sp>
        <p:nvSpPr>
          <p:cNvPr id="174086" name="Content Placeholder 2"/>
          <p:cNvSpPr>
            <a:spLocks noGrp="1"/>
          </p:cNvSpPr>
          <p:nvPr>
            <p:ph sz="quarter" idx="1"/>
          </p:nvPr>
        </p:nvSpPr>
        <p:spPr>
          <a:xfrm>
            <a:off x="533400" y="1524000"/>
            <a:ext cx="8229600" cy="647700"/>
          </a:xfrm>
        </p:spPr>
        <p:txBody>
          <a:bodyPr/>
          <a:lstStyle/>
          <a:p>
            <a:r>
              <a:rPr lang="en-US" smtClean="0"/>
              <a:t>Logging search Queries and Clicked Results</a:t>
            </a:r>
          </a:p>
          <a:p>
            <a:pPr>
              <a:buFont typeface="Wingdings 3" pitchFamily="18" charset="2"/>
              <a:buNone/>
            </a:pPr>
            <a:endParaRPr lang="en-US" smtClean="0"/>
          </a:p>
        </p:txBody>
      </p:sp>
      <p:sp>
        <p:nvSpPr>
          <p:cNvPr id="174102" name="Slide Number Placeholder 4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941DCDDE-3C1A-489B-A434-9BDDEA99692B}" type="slidenum">
              <a:rPr lang="en-US">
                <a:solidFill>
                  <a:schemeClr val="tx2"/>
                </a:solidFill>
              </a:rPr>
              <a:pPr defTabSz="912813" fontAlgn="base">
                <a:spcBef>
                  <a:spcPct val="0"/>
                </a:spcBef>
                <a:spcAft>
                  <a:spcPct val="0"/>
                </a:spcAft>
              </a:pPr>
              <a:t>88</a:t>
            </a:fld>
            <a:endParaRPr lang="en-US">
              <a:solidFill>
                <a:schemeClr val="tx2"/>
              </a:solidFill>
            </a:endParaRPr>
          </a:p>
        </p:txBody>
      </p:sp>
      <p:grpSp>
        <p:nvGrpSpPr>
          <p:cNvPr id="8" name="Group 28"/>
          <p:cNvGrpSpPr>
            <a:grpSpLocks/>
          </p:cNvGrpSpPr>
          <p:nvPr/>
        </p:nvGrpSpPr>
        <p:grpSpPr bwMode="auto">
          <a:xfrm>
            <a:off x="6324600" y="3048000"/>
            <a:ext cx="1524000" cy="776288"/>
            <a:chOff x="3640611" y="1332405"/>
            <a:chExt cx="3398467" cy="2863074"/>
          </a:xfrm>
        </p:grpSpPr>
        <p:sp>
          <p:nvSpPr>
            <p:cNvPr id="53" name="Cloud"/>
            <p:cNvSpPr>
              <a:spLocks noChangeAspect="1" noEditPoints="1" noChangeArrowheads="1"/>
            </p:cNvSpPr>
            <p:nvPr/>
          </p:nvSpPr>
          <p:spPr bwMode="auto">
            <a:xfrm>
              <a:off x="3640611" y="1332405"/>
              <a:ext cx="3398467" cy="286307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defTabSz="914391" fontAlgn="auto">
                <a:spcBef>
                  <a:spcPts val="0"/>
                </a:spcBef>
                <a:spcAft>
                  <a:spcPts val="0"/>
                </a:spcAft>
                <a:defRPr/>
              </a:pPr>
              <a:endParaRPr lang="en-US"/>
            </a:p>
          </p:txBody>
        </p:sp>
        <p:sp>
          <p:nvSpPr>
            <p:cNvPr id="54" name="Flowchart: Magnetic Disk 53"/>
            <p:cNvSpPr/>
            <p:nvPr/>
          </p:nvSpPr>
          <p:spPr>
            <a:xfrm>
              <a:off x="4433587" y="1929610"/>
              <a:ext cx="1837297" cy="1446175"/>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r>
                <a:rPr lang="en-US" sz="800" b="1" dirty="0"/>
                <a:t>Web Service</a:t>
              </a:r>
            </a:p>
          </p:txBody>
        </p:sp>
      </p:grpSp>
      <p:grpSp>
        <p:nvGrpSpPr>
          <p:cNvPr id="9" name="Group 28"/>
          <p:cNvGrpSpPr>
            <a:grpSpLocks/>
          </p:cNvGrpSpPr>
          <p:nvPr/>
        </p:nvGrpSpPr>
        <p:grpSpPr bwMode="auto">
          <a:xfrm>
            <a:off x="6553200" y="3581400"/>
            <a:ext cx="1524000" cy="776288"/>
            <a:chOff x="3640611" y="1332405"/>
            <a:chExt cx="3398467" cy="2863074"/>
          </a:xfrm>
        </p:grpSpPr>
        <p:sp>
          <p:nvSpPr>
            <p:cNvPr id="80" name="Cloud"/>
            <p:cNvSpPr>
              <a:spLocks noChangeAspect="1" noEditPoints="1" noChangeArrowheads="1"/>
            </p:cNvSpPr>
            <p:nvPr/>
          </p:nvSpPr>
          <p:spPr bwMode="auto">
            <a:xfrm>
              <a:off x="3640611" y="1332405"/>
              <a:ext cx="3398467" cy="286307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defTabSz="914391" fontAlgn="auto">
                <a:spcBef>
                  <a:spcPts val="0"/>
                </a:spcBef>
                <a:spcAft>
                  <a:spcPts val="0"/>
                </a:spcAft>
                <a:defRPr/>
              </a:pPr>
              <a:endParaRPr lang="en-US"/>
            </a:p>
          </p:txBody>
        </p:sp>
        <p:sp>
          <p:nvSpPr>
            <p:cNvPr id="81" name="Flowchart: Magnetic Disk 80"/>
            <p:cNvSpPr/>
            <p:nvPr/>
          </p:nvSpPr>
          <p:spPr>
            <a:xfrm>
              <a:off x="4433587" y="1929610"/>
              <a:ext cx="1837297" cy="1446175"/>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r>
                <a:rPr lang="en-US" sz="800" b="1" dirty="0"/>
                <a:t>Web Service</a:t>
              </a:r>
            </a:p>
          </p:txBody>
        </p:sp>
      </p:grpSp>
      <p:grpSp>
        <p:nvGrpSpPr>
          <p:cNvPr id="174089" name="Group 28"/>
          <p:cNvGrpSpPr>
            <a:grpSpLocks/>
          </p:cNvGrpSpPr>
          <p:nvPr/>
        </p:nvGrpSpPr>
        <p:grpSpPr bwMode="auto">
          <a:xfrm>
            <a:off x="6781800" y="4114800"/>
            <a:ext cx="1524000" cy="776288"/>
            <a:chOff x="3640611" y="1332405"/>
            <a:chExt cx="3398467" cy="2863074"/>
          </a:xfrm>
        </p:grpSpPr>
        <p:sp>
          <p:nvSpPr>
            <p:cNvPr id="83" name="Cloud"/>
            <p:cNvSpPr>
              <a:spLocks noChangeAspect="1" noEditPoints="1" noChangeArrowheads="1"/>
            </p:cNvSpPr>
            <p:nvPr/>
          </p:nvSpPr>
          <p:spPr bwMode="auto">
            <a:xfrm>
              <a:off x="3640611" y="1332405"/>
              <a:ext cx="3398467" cy="286307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defTabSz="914391" fontAlgn="auto">
                <a:spcBef>
                  <a:spcPts val="0"/>
                </a:spcBef>
                <a:spcAft>
                  <a:spcPts val="0"/>
                </a:spcAft>
                <a:defRPr/>
              </a:pPr>
              <a:endParaRPr lang="en-US"/>
            </a:p>
          </p:txBody>
        </p:sp>
        <p:sp>
          <p:nvSpPr>
            <p:cNvPr id="84" name="Flowchart: Magnetic Disk 83"/>
            <p:cNvSpPr/>
            <p:nvPr/>
          </p:nvSpPr>
          <p:spPr>
            <a:xfrm>
              <a:off x="4433587" y="1929610"/>
              <a:ext cx="1837297" cy="1446175"/>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r>
                <a:rPr lang="en-US" sz="800" b="1" dirty="0"/>
                <a:t>Web Service</a:t>
              </a:r>
            </a:p>
          </p:txBody>
        </p:sp>
      </p:grpSp>
      <p:grpSp>
        <p:nvGrpSpPr>
          <p:cNvPr id="11" name="Group 95"/>
          <p:cNvGrpSpPr>
            <a:grpSpLocks/>
          </p:cNvGrpSpPr>
          <p:nvPr/>
        </p:nvGrpSpPr>
        <p:grpSpPr bwMode="auto">
          <a:xfrm>
            <a:off x="2759075" y="3438525"/>
            <a:ext cx="850900" cy="257175"/>
            <a:chOff x="1752600" y="2057400"/>
            <a:chExt cx="838201" cy="246222"/>
          </a:xfrm>
        </p:grpSpPr>
        <p:sp>
          <p:nvSpPr>
            <p:cNvPr id="95" name="Rounded Rectangle 94"/>
            <p:cNvSpPr/>
            <p:nvPr/>
          </p:nvSpPr>
          <p:spPr>
            <a:xfrm>
              <a:off x="1829227" y="2057400"/>
              <a:ext cx="684948" cy="22798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43" name="TextBox 42"/>
            <p:cNvSpPr txBox="1"/>
            <p:nvPr/>
          </p:nvSpPr>
          <p:spPr>
            <a:xfrm>
              <a:off x="1752600" y="2057400"/>
              <a:ext cx="838201" cy="246222"/>
            </a:xfrm>
            <a:prstGeom prst="rect">
              <a:avLst/>
            </a:prstGeom>
            <a:noFill/>
            <a:ln>
              <a:noFill/>
            </a:ln>
          </p:spPr>
          <p:txBody>
            <a:bodyPr>
              <a:spAutoFit/>
            </a:bodyPr>
            <a:lstStyle/>
            <a:p>
              <a:pPr algn="ctr" defTabSz="914391" fontAlgn="auto">
                <a:spcBef>
                  <a:spcPts val="0"/>
                </a:spcBef>
                <a:spcAft>
                  <a:spcPts val="0"/>
                </a:spcAft>
                <a:defRPr/>
              </a:pPr>
              <a:r>
                <a:rPr lang="en-US" sz="1000" b="1" dirty="0">
                  <a:solidFill>
                    <a:schemeClr val="accent1">
                      <a:lumMod val="50000"/>
                    </a:schemeClr>
                  </a:solidFill>
                  <a:latin typeface="+mn-lt"/>
                  <a:cs typeface="+mn-cs"/>
                </a:rPr>
                <a:t>“SERP”</a:t>
              </a:r>
            </a:p>
          </p:txBody>
        </p:sp>
      </p:grpSp>
      <p:sp>
        <p:nvSpPr>
          <p:cNvPr id="104" name="Rounded Rectangle 103"/>
          <p:cNvSpPr/>
          <p:nvPr/>
        </p:nvSpPr>
        <p:spPr>
          <a:xfrm>
            <a:off x="5830888" y="4367213"/>
            <a:ext cx="614362" cy="2889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105" name="Rounded Rectangle 104"/>
          <p:cNvSpPr/>
          <p:nvPr/>
        </p:nvSpPr>
        <p:spPr>
          <a:xfrm flipH="1">
            <a:off x="2524125" y="3429000"/>
            <a:ext cx="1390650" cy="1428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grpSp>
        <p:nvGrpSpPr>
          <p:cNvPr id="12" name="Group 131"/>
          <p:cNvGrpSpPr>
            <a:grpSpLocks/>
          </p:cNvGrpSpPr>
          <p:nvPr/>
        </p:nvGrpSpPr>
        <p:grpSpPr bwMode="auto">
          <a:xfrm>
            <a:off x="5602288" y="4343400"/>
            <a:ext cx="1246187" cy="1095375"/>
            <a:chOff x="-976620" y="1367454"/>
            <a:chExt cx="5178176" cy="4853242"/>
          </a:xfrm>
        </p:grpSpPr>
        <p:pic>
          <p:nvPicPr>
            <p:cNvPr id="1741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620" y="1367454"/>
              <a:ext cx="5178176" cy="485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Rectangle 133"/>
            <p:cNvSpPr/>
            <p:nvPr/>
          </p:nvSpPr>
          <p:spPr>
            <a:xfrm>
              <a:off x="2776732" y="5911214"/>
              <a:ext cx="1292895" cy="239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grpSp>
      <p:pic>
        <p:nvPicPr>
          <p:cNvPr id="9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5675" y="3105150"/>
            <a:ext cx="12287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6" name="Straight Arrow Connector 75"/>
          <p:cNvCxnSpPr/>
          <p:nvPr/>
        </p:nvCxnSpPr>
        <p:spPr>
          <a:xfrm flipV="1">
            <a:off x="3390900" y="3581400"/>
            <a:ext cx="533400" cy="228600"/>
          </a:xfrm>
          <a:prstGeom prst="straightConnector1">
            <a:avLst/>
          </a:prstGeom>
          <a:ln w="317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2847975"/>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9" name="Straight Arrow Connector 78"/>
          <p:cNvCxnSpPr/>
          <p:nvPr/>
        </p:nvCxnSpPr>
        <p:spPr>
          <a:xfrm flipV="1">
            <a:off x="4257675" y="3619500"/>
            <a:ext cx="457200" cy="152400"/>
          </a:xfrm>
          <a:prstGeom prst="straightConnector1">
            <a:avLst/>
          </a:prstGeom>
          <a:ln w="317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1471613" y="3829050"/>
            <a:ext cx="1187450" cy="10287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914391" fontAlgn="auto">
              <a:spcBef>
                <a:spcPts val="0"/>
              </a:spcBef>
              <a:spcAft>
                <a:spcPts val="0"/>
              </a:spcAft>
              <a:defRPr/>
            </a:pPr>
            <a:endParaRPr lang="en-US"/>
          </a:p>
        </p:txBody>
      </p:sp>
      <p:pic>
        <p:nvPicPr>
          <p:cNvPr id="174099" name="Picture 26"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24000" y="3962400"/>
            <a:ext cx="9509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66"/>
          <p:cNvSpPr txBox="1">
            <a:spLocks noChangeArrowheads="1"/>
          </p:cNvSpPr>
          <p:nvPr/>
        </p:nvSpPr>
        <p:spPr bwMode="auto">
          <a:xfrm>
            <a:off x="1892300" y="3790950"/>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r>
              <a:rPr lang="en-US" sz="1000" b="1" i="1">
                <a:solidFill>
                  <a:srgbClr val="1E4164"/>
                </a:solidFill>
              </a:rPr>
              <a:t>chi 2011</a:t>
            </a:r>
          </a:p>
          <a:p>
            <a:endParaRPr lang="en-US" sz="1000" b="1" i="1">
              <a:solidFill>
                <a:srgbClr val="1E4164"/>
              </a:solidFill>
            </a:endParaRPr>
          </a:p>
        </p:txBody>
      </p:sp>
      <p:pic>
        <p:nvPicPr>
          <p:cNvPr id="1026" name="Picture 2" descr="C:\Users\sdumais\Pictures\Microsoft Clip Organizer\j0098047.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0800" y="3929063"/>
            <a:ext cx="2286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500"/>
                                  </p:iterate>
                                  <p:childTnLst>
                                    <p:set>
                                      <p:cBhvr>
                                        <p:cTn id="6" dur="1" fill="hold">
                                          <p:stCondLst>
                                            <p:cond delay="0"/>
                                          </p:stCondLst>
                                        </p:cTn>
                                        <p:tgtEl>
                                          <p:spTgt spid="67"/>
                                        </p:tgtEl>
                                        <p:attrNameLst>
                                          <p:attrName>style.visibility</p:attrName>
                                        </p:attrNameLst>
                                      </p:cBhvr>
                                      <p:to>
                                        <p:strVal val="visible"/>
                                      </p:to>
                                    </p:set>
                                  </p:childTnLst>
                                </p:cTn>
                              </p:par>
                            </p:childTnLst>
                          </p:cTn>
                        </p:par>
                        <p:par>
                          <p:cTn id="7" fill="hold" nodeType="afterGroup">
                            <p:stCondLst>
                              <p:cond delay="3001"/>
                            </p:stCondLst>
                            <p:childTnLst>
                              <p:par>
                                <p:cTn id="8" presetID="49" presetClass="path" presetSubtype="0" accel="50000" decel="50000" fill="hold" grpId="1" nodeType="afterEffect">
                                  <p:stCondLst>
                                    <p:cond delay="0"/>
                                  </p:stCondLst>
                                  <p:iterate type="lt">
                                    <p:tmPct val="0"/>
                                  </p:iterate>
                                  <p:childTnLst>
                                    <p:animMotion origin="layout" path="M 1.66667E-6 -5.55112E-17 L 0.42812 0.08819 " pathEditMode="relative" rAng="0" ptsTypes="AA">
                                      <p:cBhvr>
                                        <p:cTn id="9" dur="1999" fill="hold"/>
                                        <p:tgtEl>
                                          <p:spTgt spid="67"/>
                                        </p:tgtEl>
                                        <p:attrNameLst>
                                          <p:attrName>ppt_x</p:attrName>
                                          <p:attrName>ppt_y</p:attrName>
                                        </p:attrNameLst>
                                      </p:cBhvr>
                                      <p:rCtr x="21400" y="4400"/>
                                    </p:animMotion>
                                  </p:childTnLst>
                                </p:cTn>
                              </p:par>
                            </p:childTnLst>
                          </p:cTn>
                        </p:par>
                        <p:par>
                          <p:cTn id="10" fill="hold" nodeType="afterGroup">
                            <p:stCondLst>
                              <p:cond delay="5000"/>
                            </p:stCondLst>
                            <p:childTnLst>
                              <p:par>
                                <p:cTn id="11" presetID="1"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nodeType="afterGroup">
                            <p:stCondLst>
                              <p:cond delay="5000"/>
                            </p:stCondLst>
                            <p:childTnLst>
                              <p:par>
                                <p:cTn id="14" presetID="56" presetClass="path" presetSubtype="0" accel="50000" decel="50000" fill="hold" nodeType="afterEffect">
                                  <p:stCondLst>
                                    <p:cond delay="1000"/>
                                  </p:stCondLst>
                                  <p:childTnLst>
                                    <p:animMotion origin="layout" path="M -0.00069 -0.03611 L -0.32986 -0.09583 " pathEditMode="relative" rAng="0" ptsTypes="AA">
                                      <p:cBhvr>
                                        <p:cTn id="15" dur="2000" fill="hold"/>
                                        <p:tgtEl>
                                          <p:spTgt spid="12"/>
                                        </p:tgtEl>
                                        <p:attrNameLst>
                                          <p:attrName>ppt_x</p:attrName>
                                          <p:attrName>ppt_y</p:attrName>
                                        </p:attrNameLst>
                                      </p:cBhvr>
                                      <p:rCtr x="-16500" y="-3000"/>
                                    </p:animMotion>
                                  </p:childTnLst>
                                </p:cTn>
                              </p:par>
                            </p:childTnLst>
                          </p:cTn>
                        </p:par>
                        <p:par>
                          <p:cTn id="16" fill="hold" nodeType="afterGroup">
                            <p:stCondLst>
                              <p:cond delay="800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ox(in)">
                                      <p:cBhvr>
                                        <p:cTn id="23" dur="500"/>
                                        <p:tgtEl>
                                          <p:spTgt spid="1026"/>
                                        </p:tgtEl>
                                      </p:cBhvr>
                                    </p:animEffect>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79"/>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nodeType="after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9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7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7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01"/>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par>
                          <p:cTn id="55" fill="hold" nodeType="afterGroup">
                            <p:stCondLst>
                              <p:cond delay="0"/>
                            </p:stCondLst>
                            <p:childTnLst>
                              <p:par>
                                <p:cTn id="56" presetID="1" presetClass="entr" presetSubtype="0"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childTnLst>
                                </p:cTn>
                              </p:par>
                            </p:childTnLst>
                          </p:cTn>
                        </p:par>
                        <p:par>
                          <p:cTn id="58" fill="hold" nodeType="afterGroup">
                            <p:stCondLst>
                              <p:cond delay="0"/>
                            </p:stCondLst>
                            <p:childTnLst>
                              <p:par>
                                <p:cTn id="59" presetID="1"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par>
                          <p:cTn id="61" fill="hold" nodeType="afterGroup">
                            <p:stCondLst>
                              <p:cond delay="0"/>
                            </p:stCondLst>
                            <p:childTnLst>
                              <p:par>
                                <p:cTn id="62" presetID="1" presetClass="entr" presetSubtype="0"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childTnLst>
                                </p:cTn>
                              </p:par>
                            </p:childTnLst>
                          </p:cTn>
                        </p:par>
                        <p:par>
                          <p:cTn id="64" fill="hold" nodeType="afterGroup">
                            <p:stCondLst>
                              <p:cond delay="0"/>
                            </p:stCondLst>
                            <p:childTnLst>
                              <p:par>
                                <p:cTn id="65" presetID="1" presetClass="entr" presetSubtype="0"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par>
                          <p:cTn id="67" fill="hold" nodeType="afterGroup">
                            <p:stCondLst>
                              <p:cond delay="0"/>
                            </p:stCondLst>
                            <p:childTnLst>
                              <p:par>
                                <p:cTn id="68" presetID="1" presetClass="entr" presetSubtype="0"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67" grpId="0"/>
      <p:bldP spid="67" grpId="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457200" y="76200"/>
            <a:ext cx="8229600" cy="1143000"/>
          </a:xfrm>
        </p:spPr>
        <p:txBody>
          <a:bodyPr/>
          <a:lstStyle/>
          <a:p>
            <a:r>
              <a:rPr lang="en-US" dirty="0" smtClean="0">
                <a:latin typeface="Bookman Old Style" pitchFamily="18" charset="0"/>
              </a:rPr>
              <a:t>A Simple Example (cont’d) </a:t>
            </a:r>
          </a:p>
        </p:txBody>
      </p:sp>
      <p:sp>
        <p:nvSpPr>
          <p:cNvPr id="3" name="Content Placeholder 2"/>
          <p:cNvSpPr>
            <a:spLocks noGrp="1"/>
          </p:cNvSpPr>
          <p:nvPr>
            <p:ph sz="quarter" idx="1"/>
          </p:nvPr>
        </p:nvSpPr>
        <p:spPr>
          <a:xfrm>
            <a:off x="295275" y="1779588"/>
            <a:ext cx="8229600" cy="4724400"/>
          </a:xfrm>
        </p:spPr>
        <p:txBody>
          <a:bodyPr/>
          <a:lstStyle/>
          <a:p>
            <a:endParaRPr lang="en-US" smtClean="0"/>
          </a:p>
          <a:p>
            <a:endParaRPr lang="en-US" smtClean="0"/>
          </a:p>
          <a:p>
            <a:r>
              <a:rPr lang="en-US" smtClean="0"/>
              <a:t>Logging </a:t>
            </a:r>
            <a:r>
              <a:rPr lang="en-US" i="1" u="sng" smtClean="0"/>
              <a:t>Queries</a:t>
            </a:r>
            <a:endParaRPr lang="en-US" smtClean="0"/>
          </a:p>
          <a:p>
            <a:pPr lvl="1"/>
            <a:r>
              <a:rPr lang="en-US" smtClean="0"/>
              <a:t>Basic data: &lt;query, userID, time&gt;</a:t>
            </a:r>
          </a:p>
          <a:p>
            <a:pPr lvl="2"/>
            <a:r>
              <a:rPr lang="en-US" smtClean="0"/>
              <a:t>Which time?  time</a:t>
            </a:r>
            <a:r>
              <a:rPr lang="en-US" baseline="-25000" smtClean="0"/>
              <a:t>Client.send</a:t>
            </a:r>
            <a:r>
              <a:rPr lang="en-US" smtClean="0"/>
              <a:t>,  time</a:t>
            </a:r>
            <a:r>
              <a:rPr lang="en-US" baseline="-25000" smtClean="0"/>
              <a:t>Server.receive</a:t>
            </a:r>
            <a:r>
              <a:rPr lang="en-US" smtClean="0"/>
              <a:t>, time</a:t>
            </a:r>
            <a:r>
              <a:rPr lang="en-US" baseline="-25000" smtClean="0"/>
              <a:t>Server.send</a:t>
            </a:r>
            <a:r>
              <a:rPr lang="en-US" smtClean="0"/>
              <a:t>, time</a:t>
            </a:r>
            <a:r>
              <a:rPr lang="en-US" baseline="-25000" smtClean="0"/>
              <a:t>Client.receive</a:t>
            </a:r>
          </a:p>
          <a:p>
            <a:pPr lvl="1"/>
            <a:r>
              <a:rPr lang="en-US" smtClean="0"/>
              <a:t>Additional contextual data:</a:t>
            </a:r>
          </a:p>
          <a:p>
            <a:pPr lvl="2"/>
            <a:r>
              <a:rPr lang="en-US" smtClean="0"/>
              <a:t>Where did the query come from?  </a:t>
            </a:r>
          </a:p>
          <a:p>
            <a:pPr lvl="2"/>
            <a:r>
              <a:rPr lang="en-US" smtClean="0"/>
              <a:t>What results were returned?</a:t>
            </a:r>
          </a:p>
          <a:p>
            <a:pPr lvl="2"/>
            <a:r>
              <a:rPr lang="en-US" smtClean="0"/>
              <a:t>What algorithm or presentation was used?</a:t>
            </a:r>
          </a:p>
          <a:p>
            <a:pPr lvl="2"/>
            <a:r>
              <a:rPr lang="en-US" smtClean="0"/>
              <a:t>Other metadata about the state of the system</a:t>
            </a:r>
            <a:endParaRPr lang="en-US" sz="1800" smtClean="0"/>
          </a:p>
        </p:txBody>
      </p:sp>
      <p:sp>
        <p:nvSpPr>
          <p:cNvPr id="176140" name="Slide Number Placeholder 3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ED33EC9F-48C1-4847-A636-4485A1E3D1AF}" type="slidenum">
              <a:rPr lang="en-US">
                <a:solidFill>
                  <a:schemeClr val="tx2"/>
                </a:solidFill>
              </a:rPr>
              <a:pPr defTabSz="912813" fontAlgn="base">
                <a:spcBef>
                  <a:spcPct val="0"/>
                </a:spcBef>
                <a:spcAft>
                  <a:spcPct val="0"/>
                </a:spcAft>
              </a:pPr>
              <a:t>89</a:t>
            </a:fld>
            <a:endParaRPr lang="en-US">
              <a:solidFill>
                <a:schemeClr val="tx2"/>
              </a:solidFill>
            </a:endParaRPr>
          </a:p>
        </p:txBody>
      </p:sp>
      <p:grpSp>
        <p:nvGrpSpPr>
          <p:cNvPr id="4" name="Group 83"/>
          <p:cNvGrpSpPr>
            <a:grpSpLocks/>
          </p:cNvGrpSpPr>
          <p:nvPr/>
        </p:nvGrpSpPr>
        <p:grpSpPr bwMode="auto">
          <a:xfrm>
            <a:off x="5561013" y="4151313"/>
            <a:ext cx="2424112" cy="2125662"/>
            <a:chOff x="4929790" y="1489829"/>
            <a:chExt cx="1452044" cy="1360927"/>
          </a:xfrm>
        </p:grpSpPr>
        <p:grpSp>
          <p:nvGrpSpPr>
            <p:cNvPr id="176158" name="Group 37"/>
            <p:cNvGrpSpPr>
              <a:grpSpLocks/>
            </p:cNvGrpSpPr>
            <p:nvPr/>
          </p:nvGrpSpPr>
          <p:grpSpPr bwMode="auto">
            <a:xfrm>
              <a:off x="4929790" y="1489829"/>
              <a:ext cx="1452044" cy="1360927"/>
              <a:chOff x="5055296" y="-356135"/>
              <a:chExt cx="1452044" cy="1360927"/>
            </a:xfrm>
          </p:grpSpPr>
          <p:pic>
            <p:nvPicPr>
              <p:cNvPr id="17616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5296" y="-356135"/>
                <a:ext cx="1452044" cy="136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Rectangle 94"/>
              <p:cNvSpPr/>
              <p:nvPr/>
            </p:nvSpPr>
            <p:spPr>
              <a:xfrm>
                <a:off x="6087988" y="890958"/>
                <a:ext cx="380365" cy="69114"/>
              </a:xfrm>
              <a:prstGeom prst="rect">
                <a:avLst/>
              </a:prstGeom>
              <a:solidFill>
                <a:srgbClr val="B4B6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grpSp>
        <p:sp>
          <p:nvSpPr>
            <p:cNvPr id="89" name="Rounded Rectangle 88"/>
            <p:cNvSpPr/>
            <p:nvPr/>
          </p:nvSpPr>
          <p:spPr>
            <a:xfrm>
              <a:off x="5220769" y="1940083"/>
              <a:ext cx="611437" cy="731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grpSp>
      <p:grpSp>
        <p:nvGrpSpPr>
          <p:cNvPr id="6" name="Group 95"/>
          <p:cNvGrpSpPr>
            <a:grpSpLocks/>
          </p:cNvGrpSpPr>
          <p:nvPr/>
        </p:nvGrpSpPr>
        <p:grpSpPr bwMode="auto">
          <a:xfrm>
            <a:off x="5656263" y="4181475"/>
            <a:ext cx="2368550" cy="2114550"/>
            <a:chOff x="6584952" y="1606509"/>
            <a:chExt cx="1456567" cy="1365165"/>
          </a:xfrm>
        </p:grpSpPr>
        <p:grpSp>
          <p:nvGrpSpPr>
            <p:cNvPr id="176151" name="Group 34"/>
            <p:cNvGrpSpPr>
              <a:grpSpLocks/>
            </p:cNvGrpSpPr>
            <p:nvPr/>
          </p:nvGrpSpPr>
          <p:grpSpPr bwMode="auto">
            <a:xfrm>
              <a:off x="6584952" y="1606509"/>
              <a:ext cx="1456567" cy="1365165"/>
              <a:chOff x="6388601" y="1172634"/>
              <a:chExt cx="1456567" cy="1365165"/>
            </a:xfrm>
          </p:grpSpPr>
          <p:pic>
            <p:nvPicPr>
              <p:cNvPr id="17615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8601" y="1172634"/>
                <a:ext cx="1456567" cy="136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57"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0908" y="2321012"/>
                <a:ext cx="1331417" cy="17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8" name="Rounded Rectangle 97"/>
            <p:cNvSpPr/>
            <p:nvPr/>
          </p:nvSpPr>
          <p:spPr>
            <a:xfrm>
              <a:off x="6851468" y="1802265"/>
              <a:ext cx="616015" cy="727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99" name="Rounded Rectangle 98"/>
            <p:cNvSpPr/>
            <p:nvPr/>
          </p:nvSpPr>
          <p:spPr>
            <a:xfrm>
              <a:off x="6884661" y="2850736"/>
              <a:ext cx="653112" cy="707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100" name="Rounded Rectangle 99"/>
            <p:cNvSpPr/>
            <p:nvPr/>
          </p:nvSpPr>
          <p:spPr>
            <a:xfrm>
              <a:off x="7279066" y="1913979"/>
              <a:ext cx="251873" cy="594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101" name="Rounded Rectangle 100"/>
            <p:cNvSpPr/>
            <p:nvPr/>
          </p:nvSpPr>
          <p:spPr>
            <a:xfrm>
              <a:off x="6591785" y="2025693"/>
              <a:ext cx="236253" cy="594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grpSp>
      <p:grpSp>
        <p:nvGrpSpPr>
          <p:cNvPr id="8" name="Group 103"/>
          <p:cNvGrpSpPr>
            <a:grpSpLocks/>
          </p:cNvGrpSpPr>
          <p:nvPr/>
        </p:nvGrpSpPr>
        <p:grpSpPr bwMode="auto">
          <a:xfrm>
            <a:off x="5249863" y="4130675"/>
            <a:ext cx="2116137" cy="2095500"/>
            <a:chOff x="-841542" y="1367454"/>
            <a:chExt cx="5178176" cy="4853242"/>
          </a:xfrm>
        </p:grpSpPr>
        <p:pic>
          <p:nvPicPr>
            <p:cNvPr id="17614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542" y="1367454"/>
              <a:ext cx="5178176" cy="485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Rectangle 105"/>
            <p:cNvSpPr/>
            <p:nvPr/>
          </p:nvSpPr>
          <p:spPr>
            <a:xfrm>
              <a:off x="2778909" y="5908178"/>
              <a:ext cx="1293572" cy="242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grpSp>
      <p:grpSp>
        <p:nvGrpSpPr>
          <p:cNvPr id="9" name="Group 59"/>
          <p:cNvGrpSpPr>
            <a:grpSpLocks/>
          </p:cNvGrpSpPr>
          <p:nvPr/>
        </p:nvGrpSpPr>
        <p:grpSpPr bwMode="auto">
          <a:xfrm>
            <a:off x="5130800" y="4229100"/>
            <a:ext cx="3214688" cy="1014413"/>
            <a:chOff x="3414710" y="5357813"/>
            <a:chExt cx="3571875" cy="1143000"/>
          </a:xfrm>
        </p:grpSpPr>
        <p:sp>
          <p:nvSpPr>
            <p:cNvPr id="75" name="Rectangle 74"/>
            <p:cNvSpPr/>
            <p:nvPr/>
          </p:nvSpPr>
          <p:spPr>
            <a:xfrm>
              <a:off x="3414710" y="5357813"/>
              <a:ext cx="3571875" cy="1143000"/>
            </a:xfrm>
            <a:prstGeom prst="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grpSp>
          <p:nvGrpSpPr>
            <p:cNvPr id="10" name="Group 93"/>
            <p:cNvGrpSpPr/>
            <p:nvPr/>
          </p:nvGrpSpPr>
          <p:grpSpPr>
            <a:xfrm>
              <a:off x="3583306" y="5488102"/>
              <a:ext cx="3314288" cy="892093"/>
              <a:chOff x="7194419" y="4343401"/>
              <a:chExt cx="1949581" cy="609599"/>
            </a:xfrm>
            <a:solidFill>
              <a:srgbClr val="FFFFFF"/>
            </a:solidFill>
          </p:grpSpPr>
          <p:pic>
            <p:nvPicPr>
              <p:cNvPr id="81" name="Picture 8"/>
              <p:cNvPicPr>
                <a:picLocks noChangeAspect="1" noChangeArrowheads="1"/>
              </p:cNvPicPr>
              <p:nvPr/>
            </p:nvPicPr>
            <p:blipFill>
              <a:blip r:embed="rId7" cstate="print"/>
              <a:srcRect/>
              <a:stretch>
                <a:fillRect/>
              </a:stretch>
            </p:blipFill>
            <p:spPr bwMode="auto">
              <a:xfrm>
                <a:off x="7194419" y="4343401"/>
                <a:ext cx="1362115" cy="330095"/>
              </a:xfrm>
              <a:prstGeom prst="rect">
                <a:avLst/>
              </a:prstGeom>
              <a:grpFill/>
              <a:ln w="9525">
                <a:solidFill>
                  <a:schemeClr val="bg2">
                    <a:lumMod val="50000"/>
                  </a:schemeClr>
                </a:solidFill>
                <a:miter lim="800000"/>
                <a:headEnd/>
                <a:tailEnd/>
              </a:ln>
            </p:spPr>
          </p:pic>
          <p:pic>
            <p:nvPicPr>
              <p:cNvPr id="82" name="Picture 9"/>
              <p:cNvPicPr>
                <a:picLocks noChangeAspect="1" noChangeArrowheads="1"/>
              </p:cNvPicPr>
              <p:nvPr/>
            </p:nvPicPr>
            <p:blipFill>
              <a:blip r:embed="rId8" cstate="print"/>
              <a:srcRect/>
              <a:stretch>
                <a:fillRect/>
              </a:stretch>
            </p:blipFill>
            <p:spPr bwMode="auto">
              <a:xfrm>
                <a:off x="7956419" y="4495800"/>
                <a:ext cx="1187581" cy="284564"/>
              </a:xfrm>
              <a:prstGeom prst="rect">
                <a:avLst/>
              </a:prstGeom>
              <a:grpFill/>
              <a:ln w="9525">
                <a:solidFill>
                  <a:schemeClr val="bg2">
                    <a:lumMod val="50000"/>
                  </a:schemeClr>
                </a:solidFill>
                <a:miter lim="800000"/>
                <a:headEnd/>
                <a:tailEnd/>
              </a:ln>
            </p:spPr>
          </p:pic>
          <p:pic>
            <p:nvPicPr>
              <p:cNvPr id="83" name="Picture 2" descr="image002"/>
              <p:cNvPicPr>
                <a:picLocks noChangeAspect="1" noChangeArrowheads="1"/>
              </p:cNvPicPr>
              <p:nvPr/>
            </p:nvPicPr>
            <p:blipFill>
              <a:blip r:embed="rId9" cstate="print"/>
              <a:srcRect/>
              <a:stretch>
                <a:fillRect/>
              </a:stretch>
            </p:blipFill>
            <p:spPr bwMode="auto">
              <a:xfrm>
                <a:off x="7194419" y="4793644"/>
                <a:ext cx="1828800" cy="159356"/>
              </a:xfrm>
              <a:prstGeom prst="rect">
                <a:avLst/>
              </a:prstGeom>
              <a:grpFill/>
              <a:ln w="9525">
                <a:solidFill>
                  <a:schemeClr val="bg2">
                    <a:lumMod val="50000"/>
                  </a:schemeClr>
                </a:solidFill>
                <a:miter lim="800000"/>
                <a:headEnd/>
                <a:tailEnd/>
              </a:ln>
            </p:spPr>
          </p:pic>
        </p:grpSp>
      </p:grpSp>
      <p:pic>
        <p:nvPicPr>
          <p:cNvPr id="73"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46950" y="4733925"/>
            <a:ext cx="7969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6" name="Picture 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92325" y="1281113"/>
            <a:ext cx="46164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ounded Rectangle 63"/>
          <p:cNvSpPr/>
          <p:nvPr/>
        </p:nvSpPr>
        <p:spPr>
          <a:xfrm>
            <a:off x="4992688" y="1293813"/>
            <a:ext cx="1804987" cy="13700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grpSp>
        <p:nvGrpSpPr>
          <p:cNvPr id="11" name="Group 111"/>
          <p:cNvGrpSpPr>
            <a:grpSpLocks/>
          </p:cNvGrpSpPr>
          <p:nvPr/>
        </p:nvGrpSpPr>
        <p:grpSpPr bwMode="auto">
          <a:xfrm>
            <a:off x="5907088" y="4219575"/>
            <a:ext cx="1938337" cy="1830388"/>
            <a:chOff x="1009321" y="3462391"/>
            <a:chExt cx="2678106" cy="2302571"/>
          </a:xfrm>
        </p:grpSpPr>
        <p:grpSp>
          <p:nvGrpSpPr>
            <p:cNvPr id="176141" name="Group 8"/>
            <p:cNvGrpSpPr>
              <a:grpSpLocks/>
            </p:cNvGrpSpPr>
            <p:nvPr/>
          </p:nvGrpSpPr>
          <p:grpSpPr bwMode="auto">
            <a:xfrm>
              <a:off x="1009321" y="3462391"/>
              <a:ext cx="2678106" cy="2302571"/>
              <a:chOff x="1009321" y="3462391"/>
              <a:chExt cx="2678106" cy="2302571"/>
            </a:xfrm>
          </p:grpSpPr>
          <p:grpSp>
            <p:nvGrpSpPr>
              <p:cNvPr id="176143" name="Group 3"/>
              <p:cNvGrpSpPr>
                <a:grpSpLocks/>
              </p:cNvGrpSpPr>
              <p:nvPr/>
            </p:nvGrpSpPr>
            <p:grpSpPr bwMode="auto">
              <a:xfrm>
                <a:off x="1034893" y="3482939"/>
                <a:ext cx="2562077" cy="2282023"/>
                <a:chOff x="-976620" y="1367454"/>
                <a:chExt cx="5178176" cy="4853242"/>
              </a:xfrm>
            </p:grpSpPr>
            <p:pic>
              <p:nvPicPr>
                <p:cNvPr id="17614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6620" y="1367454"/>
                  <a:ext cx="5178176" cy="485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Rectangle 117"/>
                <p:cNvSpPr/>
                <p:nvPr/>
              </p:nvSpPr>
              <p:spPr>
                <a:xfrm>
                  <a:off x="2779634" y="5906408"/>
                  <a:ext cx="1294433" cy="242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grpSp>
          <p:sp>
            <p:nvSpPr>
              <p:cNvPr id="116" name="Rectangle 115"/>
              <p:cNvSpPr/>
              <p:nvPr/>
            </p:nvSpPr>
            <p:spPr>
              <a:xfrm>
                <a:off x="1009321" y="3462391"/>
                <a:ext cx="2678106" cy="207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grpSp>
        <p:sp>
          <p:nvSpPr>
            <p:cNvPr id="114" name="Rectangle 113"/>
            <p:cNvSpPr/>
            <p:nvPr/>
          </p:nvSpPr>
          <p:spPr>
            <a:xfrm flipV="1">
              <a:off x="1068541" y="5557271"/>
              <a:ext cx="2460963" cy="173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grpSp>
      <p:pic>
        <p:nvPicPr>
          <p:cNvPr id="119" name="Picture 3"/>
          <p:cNvPicPr>
            <a:picLocks noChangeAspect="1" noChangeArrowheads="1"/>
          </p:cNvPicPr>
          <p:nvPr/>
        </p:nvPicPr>
        <p:blipFill>
          <a:blip r:embed="rId12" cstate="print"/>
          <a:srcRect/>
          <a:stretch>
            <a:fillRect/>
          </a:stretch>
        </p:blipFill>
        <p:spPr bwMode="auto">
          <a:xfrm>
            <a:off x="6783388" y="4148138"/>
            <a:ext cx="1768475" cy="1641475"/>
          </a:xfrm>
          <a:prstGeom prst="rect">
            <a:avLst/>
          </a:prstGeom>
          <a:noFill/>
          <a:ln w="3175">
            <a:solidFill>
              <a:schemeClr val="bg1">
                <a:lumMod val="85000"/>
              </a:schemeClr>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3"/>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8"/>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par>
                          <p:cTn id="61" fill="hold" nodeType="afterGroup">
                            <p:stCondLst>
                              <p:cond delay="0"/>
                            </p:stCondLst>
                            <p:childTnLst>
                              <p:par>
                                <p:cTn id="62" presetID="1" presetClass="entr" presetSubtype="0" fill="hold" nodeType="afterEffect">
                                  <p:stCondLst>
                                    <p:cond delay="500"/>
                                  </p:stCondLst>
                                  <p:childTnLst>
                                    <p:set>
                                      <p:cBhvr>
                                        <p:cTn id="63" dur="1" fill="hold">
                                          <p:stCondLst>
                                            <p:cond delay="0"/>
                                          </p:stCondLst>
                                        </p:cTn>
                                        <p:tgtEl>
                                          <p:spTgt spid="119"/>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childTnLst>
                                </p:cTn>
                              </p:par>
                              <p:par>
                                <p:cTn id="68" presetID="1" presetClass="exit" presetSubtype="0" fill="hold" nodeType="withEffect">
                                  <p:stCondLst>
                                    <p:cond delay="0"/>
                                  </p:stCondLst>
                                  <p:childTnLst>
                                    <p:set>
                                      <p:cBhvr>
                                        <p:cTn id="69" dur="1" fill="hold">
                                          <p:stCondLst>
                                            <p:cond delay="0"/>
                                          </p:stCondLst>
                                        </p:cTn>
                                        <p:tgtEl>
                                          <p:spTgt spid="11"/>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dirty="0" smtClean="0">
                <a:latin typeface="Bookman Old Style" pitchFamily="18" charset="0"/>
              </a:rPr>
              <a:t>Other Kinds of Large </a:t>
            </a:r>
            <a:r>
              <a:rPr lang="en-US" dirty="0">
                <a:latin typeface="Bookman Old Style" pitchFamily="18" charset="0"/>
              </a:rPr>
              <a:t>D</a:t>
            </a:r>
            <a:r>
              <a:rPr lang="en-US" dirty="0" smtClean="0">
                <a:latin typeface="Bookman Old Style" pitchFamily="18" charset="0"/>
              </a:rPr>
              <a:t>ata </a:t>
            </a:r>
            <a:r>
              <a:rPr lang="en-US" dirty="0">
                <a:latin typeface="Bookman Old Style" pitchFamily="18" charset="0"/>
              </a:rPr>
              <a:t>S</a:t>
            </a:r>
            <a:r>
              <a:rPr lang="en-US" dirty="0" smtClean="0">
                <a:latin typeface="Bookman Old Style" pitchFamily="18" charset="0"/>
              </a:rPr>
              <a:t>ets</a:t>
            </a:r>
          </a:p>
        </p:txBody>
      </p:sp>
      <p:sp>
        <p:nvSpPr>
          <p:cNvPr id="36866" name="Content Placeholder 2"/>
          <p:cNvSpPr>
            <a:spLocks noGrp="1"/>
          </p:cNvSpPr>
          <p:nvPr>
            <p:ph sz="quarter" idx="1"/>
          </p:nvPr>
        </p:nvSpPr>
        <p:spPr/>
        <p:txBody>
          <a:bodyPr/>
          <a:lstStyle/>
          <a:p>
            <a:r>
              <a:rPr lang="en-US" smtClean="0"/>
              <a:t>Mechanical Turk (may / may not be truly log-like)</a:t>
            </a:r>
          </a:p>
          <a:p>
            <a:pPr lvl="1"/>
            <a:r>
              <a:rPr lang="en-US" smtClean="0"/>
              <a:t>Other rater panels, particularly ones that generate behavioral logs</a:t>
            </a:r>
            <a:br>
              <a:rPr lang="en-US" smtClean="0"/>
            </a:br>
            <a:endParaRPr lang="en-US" smtClean="0"/>
          </a:p>
          <a:p>
            <a:r>
              <a:rPr lang="en-US" smtClean="0"/>
              <a:t>Medical data sets</a:t>
            </a:r>
            <a:br>
              <a:rPr lang="en-US" smtClean="0"/>
            </a:br>
            <a:endParaRPr lang="en-US" smtClean="0"/>
          </a:p>
          <a:p>
            <a:r>
              <a:rPr lang="en-US" smtClean="0"/>
              <a:t>Temporal records of many kinds… </a:t>
            </a:r>
          </a:p>
          <a:p>
            <a:pPr lvl="1"/>
            <a:r>
              <a:rPr lang="en-US" i="1" smtClean="0"/>
              <a:t>Example: logs from web servers for your web site</a:t>
            </a:r>
          </a:p>
          <a:p>
            <a:pPr lvl="1"/>
            <a:r>
              <a:rPr lang="en-US" i="1" smtClean="0"/>
              <a:t>Example: an app that generates logs </a:t>
            </a:r>
          </a:p>
          <a:p>
            <a:pPr lvl="2"/>
            <a:r>
              <a:rPr lang="en-US" i="1" smtClean="0"/>
              <a:t>a la the “instrumented Sketchup” application </a:t>
            </a:r>
          </a:p>
          <a:p>
            <a:pPr lvl="2"/>
            <a:r>
              <a:rPr lang="en-US" i="1" smtClean="0"/>
              <a:t>Akers, et al., 2009 </a:t>
            </a:r>
          </a:p>
          <a:p>
            <a:pPr lvl="1"/>
            <a:endParaRPr lang="en-US" i="1" smtClean="0"/>
          </a:p>
          <a:p>
            <a:endParaRPr lang="en-US" smtClean="0"/>
          </a:p>
        </p:txBody>
      </p:sp>
      <p:sp>
        <p:nvSpPr>
          <p:cNvPr id="368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171D6840-65CF-4338-95D0-1695B2842BAD}" type="slidenum">
              <a:rPr lang="en-US">
                <a:solidFill>
                  <a:schemeClr val="tx2"/>
                </a:solidFill>
              </a:rPr>
              <a:pPr defTabSz="912813" fontAlgn="base">
                <a:spcBef>
                  <a:spcPct val="0"/>
                </a:spcBef>
                <a:spcAft>
                  <a:spcPct val="0"/>
                </a:spcAft>
              </a:pPr>
              <a:t>9</a:t>
            </a:fld>
            <a:endParaRPr lang="en-US">
              <a:solidFill>
                <a:schemeClr val="tx2"/>
              </a:solidFill>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a:xfrm>
            <a:off x="457200" y="76200"/>
            <a:ext cx="8229600" cy="1143000"/>
          </a:xfrm>
        </p:spPr>
        <p:txBody>
          <a:bodyPr/>
          <a:lstStyle/>
          <a:p>
            <a:r>
              <a:rPr lang="en-US" dirty="0" smtClean="0">
                <a:latin typeface="Bookman Old Style" pitchFamily="18" charset="0"/>
              </a:rPr>
              <a:t>A Simple Example (cont’d)</a:t>
            </a:r>
          </a:p>
        </p:txBody>
      </p:sp>
      <p:sp>
        <p:nvSpPr>
          <p:cNvPr id="3" name="Content Placeholder 2"/>
          <p:cNvSpPr>
            <a:spLocks noGrp="1"/>
          </p:cNvSpPr>
          <p:nvPr>
            <p:ph sz="quarter" idx="1"/>
          </p:nvPr>
        </p:nvSpPr>
        <p:spPr>
          <a:xfrm>
            <a:off x="334963" y="2203797"/>
            <a:ext cx="8531225" cy="4341812"/>
          </a:xfrm>
        </p:spPr>
        <p:txBody>
          <a:bodyPr/>
          <a:lstStyle/>
          <a:p>
            <a:pPr>
              <a:buFont typeface="Wingdings 3" pitchFamily="18" charset="2"/>
              <a:buNone/>
            </a:pPr>
            <a:endParaRPr lang="en-US" sz="2400" dirty="0" smtClean="0"/>
          </a:p>
          <a:p>
            <a:r>
              <a:rPr lang="en-US" sz="2400" dirty="0" smtClean="0"/>
              <a:t>Logging </a:t>
            </a:r>
            <a:r>
              <a:rPr lang="en-US" sz="2400" i="1" u="sng" dirty="0" smtClean="0"/>
              <a:t>Clicked Results</a:t>
            </a:r>
            <a:r>
              <a:rPr lang="en-US" sz="2400" i="1" dirty="0" smtClean="0"/>
              <a:t> </a:t>
            </a:r>
            <a:r>
              <a:rPr lang="en-US" sz="2400" dirty="0" smtClean="0"/>
              <a:t>(on the SERP)</a:t>
            </a:r>
          </a:p>
          <a:p>
            <a:pPr lvl="1"/>
            <a:r>
              <a:rPr lang="en-US" sz="2000" dirty="0" smtClean="0"/>
              <a:t>How can a Web service know which SERP links are clicked?  </a:t>
            </a:r>
          </a:p>
          <a:p>
            <a:pPr lvl="2"/>
            <a:r>
              <a:rPr lang="en-US" sz="1800" dirty="0" smtClean="0"/>
              <a:t>Proxy re-direct  </a:t>
            </a:r>
          </a:p>
          <a:p>
            <a:pPr lvl="2"/>
            <a:r>
              <a:rPr lang="en-US" sz="1800" dirty="0" smtClean="0"/>
              <a:t>Script (e.g., JavaScript)  </a:t>
            </a:r>
          </a:p>
          <a:p>
            <a:pPr lvl="3"/>
            <a:r>
              <a:rPr lang="en-US" sz="1600" dirty="0" smtClean="0"/>
              <a:t>Dom and cross-browser challenges, but can instrument more than link clicks</a:t>
            </a:r>
          </a:p>
          <a:p>
            <a:pPr lvl="2"/>
            <a:r>
              <a:rPr lang="en-US" sz="1800" dirty="0" smtClean="0"/>
              <a:t>No download required; but adds complexity and latency, and may influence user interaction</a:t>
            </a:r>
          </a:p>
          <a:p>
            <a:pPr lvl="1"/>
            <a:r>
              <a:rPr lang="en-US" sz="2000" dirty="0" smtClean="0"/>
              <a:t>What happened after the result was clicked?</a:t>
            </a:r>
          </a:p>
          <a:p>
            <a:pPr lvl="2"/>
            <a:r>
              <a:rPr lang="en-US" sz="1800" dirty="0" smtClean="0"/>
              <a:t>What happens beyond the SERP is difficult to capture</a:t>
            </a:r>
          </a:p>
          <a:p>
            <a:pPr lvl="2"/>
            <a:r>
              <a:rPr lang="en-US" sz="1800" dirty="0" smtClean="0"/>
              <a:t>Browser actions (back, open in new tab, etc.) are difficult to capture</a:t>
            </a:r>
          </a:p>
          <a:p>
            <a:pPr lvl="2"/>
            <a:r>
              <a:rPr lang="en-US" sz="1800" dirty="0" smtClean="0"/>
              <a:t>To better interpret user behavior,  need richer client instrumentation</a:t>
            </a:r>
          </a:p>
        </p:txBody>
      </p:sp>
      <p:sp>
        <p:nvSpPr>
          <p:cNvPr id="17818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4FA9E40-EDAF-4C64-A46D-DD462852D32A}" type="slidenum">
              <a:rPr lang="en-US">
                <a:solidFill>
                  <a:schemeClr val="tx2"/>
                </a:solidFill>
              </a:rPr>
              <a:pPr defTabSz="912813" fontAlgn="base">
                <a:spcBef>
                  <a:spcPct val="0"/>
                </a:spcBef>
                <a:spcAft>
                  <a:spcPct val="0"/>
                </a:spcAft>
              </a:pPr>
              <a:t>90</a:t>
            </a:fld>
            <a:endParaRPr lang="en-US">
              <a:solidFill>
                <a:schemeClr val="tx2"/>
              </a:solidFill>
            </a:endParaRPr>
          </a:p>
        </p:txBody>
      </p:sp>
      <p:pic>
        <p:nvPicPr>
          <p:cNvPr id="178179"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750" y="1231832"/>
            <a:ext cx="48545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34"/>
          <p:cNvSpPr/>
          <p:nvPr/>
        </p:nvSpPr>
        <p:spPr>
          <a:xfrm>
            <a:off x="2028825" y="1262063"/>
            <a:ext cx="2395538" cy="13922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6" name="TextBox 5"/>
          <p:cNvSpPr txBox="1"/>
          <p:nvPr/>
        </p:nvSpPr>
        <p:spPr>
          <a:xfrm>
            <a:off x="3333750" y="3435695"/>
            <a:ext cx="5578475" cy="738187"/>
          </a:xfrm>
          <a:prstGeom prst="rect">
            <a:avLst/>
          </a:prstGeom>
          <a:solidFill>
            <a:schemeClr val="bg1">
              <a:lumMod val="95000"/>
            </a:schemeClr>
          </a:solidFill>
          <a:ln w="28575">
            <a:solidFill>
              <a:srgbClr val="3BABFF"/>
            </a:solidFill>
          </a:ln>
        </p:spPr>
        <p:txBody>
          <a:bodyPr>
            <a:spAutoFit/>
          </a:bodyPr>
          <a:lstStyle/>
          <a:p>
            <a:pPr defTabSz="914391" fontAlgn="auto">
              <a:spcBef>
                <a:spcPts val="0"/>
              </a:spcBef>
              <a:spcAft>
                <a:spcPts val="0"/>
              </a:spcAft>
              <a:defRPr/>
            </a:pPr>
            <a:r>
              <a:rPr lang="en-US" sz="1400" dirty="0">
                <a:latin typeface="+mn-lt"/>
                <a:cs typeface="+mn-cs"/>
              </a:rPr>
              <a:t>http://www.chi2011.org  vs.                  http://redir.service.com/?q=chi2011&amp;url=http://www.chi2011.org/&amp;pos=3&amp;log=DiFVYj1tRQZtv6e1FF7kltj02Z30eatB2jr8tJUFR</a:t>
            </a:r>
          </a:p>
        </p:txBody>
      </p:sp>
      <p:sp>
        <p:nvSpPr>
          <p:cNvPr id="7" name="TextBox 6"/>
          <p:cNvSpPr txBox="1"/>
          <p:nvPr/>
        </p:nvSpPr>
        <p:spPr>
          <a:xfrm>
            <a:off x="3472656" y="3435695"/>
            <a:ext cx="5300662" cy="1385888"/>
          </a:xfrm>
          <a:prstGeom prst="rect">
            <a:avLst/>
          </a:prstGeom>
          <a:solidFill>
            <a:schemeClr val="bg1">
              <a:lumMod val="95000"/>
            </a:schemeClr>
          </a:solidFill>
          <a:ln w="28575">
            <a:solidFill>
              <a:srgbClr val="3BABFF"/>
            </a:solidFill>
          </a:ln>
        </p:spPr>
        <p:txBody>
          <a:bodyPr>
            <a:spAutoFit/>
          </a:bodyPr>
          <a:lstStyle/>
          <a:p>
            <a:pPr defTabSz="914391" fontAlgn="auto">
              <a:spcBef>
                <a:spcPts val="0"/>
              </a:spcBef>
              <a:spcAft>
                <a:spcPts val="0"/>
              </a:spcAft>
              <a:defRPr/>
            </a:pPr>
            <a:r>
              <a:rPr lang="en-US" sz="1400" dirty="0">
                <a:latin typeface="+mn-lt"/>
                <a:cs typeface="+mn-cs"/>
              </a:rPr>
              <a:t>&lt;</a:t>
            </a:r>
            <a:r>
              <a:rPr lang="en-US" sz="1400" dirty="0" err="1">
                <a:latin typeface="+mn-lt"/>
                <a:cs typeface="+mn-cs"/>
              </a:rPr>
              <a:t>img</a:t>
            </a:r>
            <a:r>
              <a:rPr lang="en-US" sz="1400" dirty="0">
                <a:latin typeface="+mn-lt"/>
                <a:cs typeface="+mn-cs"/>
              </a:rPr>
              <a:t> border="0" id="</a:t>
            </a:r>
            <a:r>
              <a:rPr lang="en-US" sz="1400" dirty="0" err="1">
                <a:latin typeface="+mn-lt"/>
                <a:cs typeface="+mn-cs"/>
              </a:rPr>
              <a:t>imgC</a:t>
            </a:r>
            <a:r>
              <a:rPr lang="en-US" sz="1400" dirty="0">
                <a:latin typeface="+mn-lt"/>
                <a:cs typeface="+mn-cs"/>
              </a:rPr>
              <a:t>" </a:t>
            </a:r>
            <a:r>
              <a:rPr lang="en-US" sz="1400" dirty="0" err="1">
                <a:latin typeface="+mn-lt"/>
                <a:cs typeface="+mn-cs"/>
              </a:rPr>
              <a:t>src</a:t>
            </a:r>
            <a:r>
              <a:rPr lang="en-US" sz="1400" dirty="0">
                <a:latin typeface="+mn-lt"/>
                <a:cs typeface="+mn-cs"/>
              </a:rPr>
              <a:t>=“image.gif" width="198" height="202" </a:t>
            </a:r>
            <a:r>
              <a:rPr lang="en-US" sz="1400" b="1" dirty="0" err="1">
                <a:latin typeface="+mn-lt"/>
                <a:cs typeface="+mn-cs"/>
              </a:rPr>
              <a:t>onmouseover</a:t>
            </a:r>
            <a:r>
              <a:rPr lang="en-US" sz="1400" dirty="0">
                <a:latin typeface="+mn-lt"/>
                <a:cs typeface="+mn-cs"/>
              </a:rPr>
              <a:t>="</a:t>
            </a:r>
            <a:r>
              <a:rPr lang="en-US" sz="1400" dirty="0" err="1">
                <a:latin typeface="+mn-lt"/>
                <a:cs typeface="+mn-cs"/>
              </a:rPr>
              <a:t>changeImage</a:t>
            </a:r>
            <a:r>
              <a:rPr lang="en-US" sz="1400" dirty="0">
                <a:latin typeface="+mn-lt"/>
                <a:cs typeface="+mn-cs"/>
              </a:rPr>
              <a:t>()" </a:t>
            </a:r>
            <a:r>
              <a:rPr lang="en-US" sz="1400" b="1" dirty="0" err="1">
                <a:latin typeface="+mn-lt"/>
                <a:cs typeface="+mn-cs"/>
              </a:rPr>
              <a:t>onmouseout</a:t>
            </a:r>
            <a:r>
              <a:rPr lang="en-US" sz="1400" dirty="0">
                <a:latin typeface="+mn-lt"/>
                <a:cs typeface="+mn-cs"/>
              </a:rPr>
              <a:t>="</a:t>
            </a:r>
            <a:r>
              <a:rPr lang="en-US" sz="1400" dirty="0" err="1">
                <a:latin typeface="+mn-lt"/>
                <a:cs typeface="+mn-cs"/>
              </a:rPr>
              <a:t>backImage</a:t>
            </a:r>
            <a:r>
              <a:rPr lang="en-US" sz="1400" dirty="0">
                <a:latin typeface="+mn-lt"/>
                <a:cs typeface="+mn-cs"/>
              </a:rPr>
              <a:t>()"&gt;</a:t>
            </a:r>
            <a:br>
              <a:rPr lang="en-US" sz="1400" dirty="0">
                <a:latin typeface="+mn-lt"/>
                <a:cs typeface="+mn-cs"/>
              </a:rPr>
            </a:br>
            <a:r>
              <a:rPr lang="en-US" sz="1400" dirty="0">
                <a:latin typeface="+mn-lt"/>
                <a:cs typeface="+mn-cs"/>
              </a:rPr>
              <a:t>&lt;script </a:t>
            </a:r>
            <a:r>
              <a:rPr lang="en-US" sz="1400" dirty="0" err="1">
                <a:latin typeface="+mn-lt"/>
                <a:cs typeface="+mn-cs"/>
              </a:rPr>
              <a:t>lang</a:t>
            </a:r>
            <a:r>
              <a:rPr lang="en-US" sz="1400" dirty="0">
                <a:latin typeface="+mn-lt"/>
                <a:cs typeface="+mn-cs"/>
              </a:rPr>
              <a:t>="text/</a:t>
            </a:r>
            <a:r>
              <a:rPr lang="en-US" sz="1400" dirty="0" err="1">
                <a:latin typeface="+mn-lt"/>
                <a:cs typeface="+mn-cs"/>
              </a:rPr>
              <a:t>javascript</a:t>
            </a:r>
            <a:r>
              <a:rPr lang="en-US" sz="1400" dirty="0">
                <a:latin typeface="+mn-lt"/>
                <a:cs typeface="+mn-cs"/>
              </a:rPr>
              <a:t>"&gt;</a:t>
            </a:r>
            <a:br>
              <a:rPr lang="en-US" sz="1400" dirty="0">
                <a:latin typeface="+mn-lt"/>
                <a:cs typeface="+mn-cs"/>
              </a:rPr>
            </a:br>
            <a:r>
              <a:rPr lang="en-US" sz="1400" dirty="0">
                <a:latin typeface="+mn-lt"/>
                <a:cs typeface="+mn-cs"/>
              </a:rPr>
              <a:t> function </a:t>
            </a:r>
            <a:r>
              <a:rPr lang="en-US" sz="1400" dirty="0" err="1">
                <a:latin typeface="+mn-lt"/>
                <a:cs typeface="+mn-cs"/>
              </a:rPr>
              <a:t>changeImage</a:t>
            </a:r>
            <a:r>
              <a:rPr lang="en-US" sz="1400" dirty="0">
                <a:latin typeface="+mn-lt"/>
                <a:cs typeface="+mn-cs"/>
              </a:rPr>
              <a:t>(){ </a:t>
            </a:r>
            <a:r>
              <a:rPr lang="en-US" sz="1400" dirty="0" err="1">
                <a:latin typeface="+mn-lt"/>
                <a:cs typeface="+mn-cs"/>
              </a:rPr>
              <a:t>document.imgC.src</a:t>
            </a:r>
            <a:r>
              <a:rPr lang="en-US" sz="1400" dirty="0">
                <a:latin typeface="+mn-lt"/>
                <a:cs typeface="+mn-cs"/>
              </a:rPr>
              <a:t>="</a:t>
            </a:r>
            <a:r>
              <a:rPr lang="en-US" sz="1400" dirty="0" err="1">
                <a:latin typeface="+mn-lt"/>
                <a:cs typeface="+mn-cs"/>
              </a:rPr>
              <a:t>thank_you</a:t>
            </a:r>
            <a:r>
              <a:rPr lang="en-US" sz="1400" dirty="0">
                <a:latin typeface="+mn-lt"/>
                <a:cs typeface="+mn-cs"/>
              </a:rPr>
              <a:t>..gif “; }</a:t>
            </a:r>
            <a:br>
              <a:rPr lang="en-US" sz="1400" dirty="0">
                <a:latin typeface="+mn-lt"/>
                <a:cs typeface="+mn-cs"/>
              </a:rPr>
            </a:br>
            <a:r>
              <a:rPr lang="en-US" sz="1400" dirty="0">
                <a:latin typeface="+mn-lt"/>
                <a:cs typeface="+mn-cs"/>
              </a:rPr>
              <a:t> function </a:t>
            </a:r>
            <a:r>
              <a:rPr lang="en-US" sz="1400" dirty="0" err="1">
                <a:latin typeface="+mn-lt"/>
                <a:cs typeface="+mn-cs"/>
              </a:rPr>
              <a:t>backImage</a:t>
            </a:r>
            <a:r>
              <a:rPr lang="en-US" sz="1400" dirty="0">
                <a:latin typeface="+mn-lt"/>
                <a:cs typeface="+mn-cs"/>
              </a:rPr>
              <a:t>(){ </a:t>
            </a:r>
            <a:r>
              <a:rPr lang="en-US" sz="1400" dirty="0" err="1">
                <a:latin typeface="+mn-lt"/>
                <a:cs typeface="+mn-cs"/>
              </a:rPr>
              <a:t>document.imgC.src</a:t>
            </a:r>
            <a:r>
              <a:rPr lang="en-US" sz="1400" dirty="0">
                <a:latin typeface="+mn-lt"/>
                <a:cs typeface="+mn-cs"/>
              </a:rPr>
              <a:t>=“image.gif"; }</a:t>
            </a:r>
            <a:br>
              <a:rPr lang="en-US" sz="1400" dirty="0">
                <a:latin typeface="+mn-lt"/>
                <a:cs typeface="+mn-cs"/>
              </a:rPr>
            </a:br>
            <a:r>
              <a:rPr lang="en-US" sz="1400" dirty="0">
                <a:latin typeface="+mn-lt"/>
                <a:cs typeface="+mn-cs"/>
              </a:rPr>
              <a:t>&lt;/script&gt;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p:txBody>
          <a:bodyPr/>
          <a:lstStyle/>
          <a:p>
            <a:r>
              <a:rPr lang="en-US" dirty="0" smtClean="0">
                <a:latin typeface="Bookman Old Style" pitchFamily="18" charset="0"/>
              </a:rPr>
              <a:t>Browsers, Tabs and Time</a:t>
            </a:r>
          </a:p>
        </p:txBody>
      </p:sp>
      <p:sp>
        <p:nvSpPr>
          <p:cNvPr id="180226" name="Content Placeholder 2"/>
          <p:cNvSpPr>
            <a:spLocks noGrp="1"/>
          </p:cNvSpPr>
          <p:nvPr>
            <p:ph sz="quarter" idx="1"/>
          </p:nvPr>
        </p:nvSpPr>
        <p:spPr>
          <a:xfrm>
            <a:off x="457200" y="1143000"/>
            <a:ext cx="8229600" cy="685800"/>
          </a:xfrm>
        </p:spPr>
        <p:txBody>
          <a:bodyPr/>
          <a:lstStyle/>
          <a:p>
            <a:r>
              <a:rPr lang="en-US" sz="2800" smtClean="0"/>
              <a:t>Interpreting what happens on the SERP</a:t>
            </a:r>
          </a:p>
        </p:txBody>
      </p:sp>
      <p:sp>
        <p:nvSpPr>
          <p:cNvPr id="180236"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73B175AC-BC28-4EDB-9C2B-D7B14AACF950}" type="slidenum">
              <a:rPr lang="en-US">
                <a:solidFill>
                  <a:schemeClr val="tx2"/>
                </a:solidFill>
              </a:rPr>
              <a:pPr defTabSz="912813" fontAlgn="base">
                <a:spcBef>
                  <a:spcPct val="0"/>
                </a:spcBef>
                <a:spcAft>
                  <a:spcPct val="0"/>
                </a:spcAft>
              </a:pPr>
              <a:t>91</a:t>
            </a:fld>
            <a:endParaRPr lang="en-US">
              <a:solidFill>
                <a:schemeClr val="tx2"/>
              </a:solidFill>
            </a:endParaRPr>
          </a:p>
        </p:txBody>
      </p:sp>
      <p:sp>
        <p:nvSpPr>
          <p:cNvPr id="8" name="Content Placeholder 2"/>
          <p:cNvSpPr txBox="1">
            <a:spLocks/>
          </p:cNvSpPr>
          <p:nvPr/>
        </p:nvSpPr>
        <p:spPr>
          <a:xfrm>
            <a:off x="835025" y="1611313"/>
            <a:ext cx="4495800" cy="3657600"/>
          </a:xfrm>
          <a:prstGeom prst="rect">
            <a:avLst/>
          </a:prstGeom>
        </p:spPr>
        <p:txBody>
          <a:bodyPr/>
          <a:lstStyle/>
          <a:p>
            <a:pPr marL="342900" indent="-342900" defTabSz="914400" fontAlgn="auto">
              <a:spcBef>
                <a:spcPct val="20000"/>
              </a:spcBef>
              <a:spcAft>
                <a:spcPts val="0"/>
              </a:spcAft>
              <a:buFont typeface="Arial" pitchFamily="34" charset="0"/>
              <a:buChar char="•"/>
              <a:defRPr/>
            </a:pPr>
            <a:r>
              <a:rPr lang="en-US" sz="2000" dirty="0">
                <a:latin typeface="+mn-lt"/>
                <a:cs typeface="+mn-cs"/>
              </a:rPr>
              <a:t>Scenario 1:</a:t>
            </a:r>
          </a:p>
          <a:p>
            <a:pPr marL="800100" lvl="1" indent="-342900" defTabSz="914391" fontAlgn="auto">
              <a:spcBef>
                <a:spcPts val="0"/>
              </a:spcBef>
              <a:spcAft>
                <a:spcPts val="0"/>
              </a:spcAft>
              <a:buFont typeface="Arial" pitchFamily="34" charset="0"/>
              <a:buChar char="•"/>
              <a:defRPr/>
            </a:pPr>
            <a:r>
              <a:rPr lang="en-US" dirty="0">
                <a:latin typeface="+mn-lt"/>
                <a:cs typeface="+mn-cs"/>
              </a:rPr>
              <a:t>7:12 SERP shown</a:t>
            </a:r>
          </a:p>
          <a:p>
            <a:pPr marL="800100" lvl="1" indent="-342900" defTabSz="914391" fontAlgn="auto">
              <a:spcBef>
                <a:spcPts val="0"/>
              </a:spcBef>
              <a:spcAft>
                <a:spcPts val="0"/>
              </a:spcAft>
              <a:buFont typeface="Arial" pitchFamily="34" charset="0"/>
              <a:buChar char="•"/>
              <a:defRPr/>
            </a:pPr>
            <a:r>
              <a:rPr lang="en-US" dirty="0">
                <a:latin typeface="+mn-lt"/>
                <a:cs typeface="+mn-cs"/>
              </a:rPr>
              <a:t>7:13 click R1 </a:t>
            </a:r>
          </a:p>
          <a:p>
            <a:pPr marL="800100" lvl="1" indent="-342900" defTabSz="914391" fontAlgn="auto">
              <a:spcBef>
                <a:spcPts val="0"/>
              </a:spcBef>
              <a:spcAft>
                <a:spcPts val="0"/>
              </a:spcAft>
              <a:defRPr/>
            </a:pPr>
            <a:r>
              <a:rPr lang="en-US" dirty="0">
                <a:solidFill>
                  <a:schemeClr val="accent3">
                    <a:lumMod val="60000"/>
                    <a:lumOff val="40000"/>
                  </a:schemeClr>
                </a:solidFill>
                <a:latin typeface="+mn-lt"/>
                <a:cs typeface="+mn-cs"/>
              </a:rPr>
              <a:t>	</a:t>
            </a:r>
            <a:r>
              <a:rPr lang="en-US" dirty="0">
                <a:solidFill>
                  <a:srgbClr val="FF0000"/>
                </a:solidFill>
                <a:latin typeface="+mn-lt"/>
                <a:cs typeface="+mn-cs"/>
              </a:rPr>
              <a:t>&lt;“</a:t>
            </a:r>
            <a:r>
              <a:rPr lang="en-US" i="1" dirty="0">
                <a:solidFill>
                  <a:srgbClr val="FF0000"/>
                </a:solidFill>
                <a:latin typeface="+mn-lt"/>
                <a:cs typeface="+mn-cs"/>
              </a:rPr>
              <a:t>back</a:t>
            </a:r>
            <a:r>
              <a:rPr lang="en-US" dirty="0">
                <a:solidFill>
                  <a:srgbClr val="FF0000"/>
                </a:solidFill>
                <a:latin typeface="+mn-lt"/>
                <a:cs typeface="+mn-cs"/>
              </a:rPr>
              <a:t>” to SERP&gt;</a:t>
            </a:r>
          </a:p>
          <a:p>
            <a:pPr marL="800100" lvl="1" indent="-342900" defTabSz="914391" fontAlgn="auto">
              <a:spcBef>
                <a:spcPts val="0"/>
              </a:spcBef>
              <a:spcAft>
                <a:spcPts val="0"/>
              </a:spcAft>
              <a:buFont typeface="Arial" pitchFamily="34" charset="0"/>
              <a:buChar char="•"/>
              <a:defRPr/>
            </a:pPr>
            <a:r>
              <a:rPr lang="en-US" dirty="0">
                <a:latin typeface="+mn-lt"/>
                <a:cs typeface="+mn-cs"/>
              </a:rPr>
              <a:t>7:14 click R5</a:t>
            </a:r>
          </a:p>
          <a:p>
            <a:pPr marL="800100" lvl="1" indent="-342900" defTabSz="914391" fontAlgn="auto">
              <a:spcBef>
                <a:spcPts val="0"/>
              </a:spcBef>
              <a:spcAft>
                <a:spcPts val="0"/>
              </a:spcAft>
              <a:defRPr/>
            </a:pPr>
            <a:r>
              <a:rPr lang="en-US" dirty="0">
                <a:solidFill>
                  <a:schemeClr val="bg1">
                    <a:lumMod val="65000"/>
                  </a:schemeClr>
                </a:solidFill>
                <a:latin typeface="+mn-lt"/>
                <a:cs typeface="+mn-cs"/>
              </a:rPr>
              <a:t>	</a:t>
            </a:r>
            <a:r>
              <a:rPr lang="en-US" dirty="0">
                <a:solidFill>
                  <a:srgbClr val="FF0000"/>
                </a:solidFill>
                <a:latin typeface="+mn-lt"/>
                <a:cs typeface="+mn-cs"/>
              </a:rPr>
              <a:t>&lt;“</a:t>
            </a:r>
            <a:r>
              <a:rPr lang="en-US" i="1" dirty="0">
                <a:solidFill>
                  <a:srgbClr val="FF0000"/>
                </a:solidFill>
                <a:latin typeface="+mn-lt"/>
                <a:cs typeface="+mn-cs"/>
              </a:rPr>
              <a:t>back</a:t>
            </a:r>
            <a:r>
              <a:rPr lang="en-US" dirty="0">
                <a:solidFill>
                  <a:srgbClr val="FF0000"/>
                </a:solidFill>
                <a:latin typeface="+mn-lt"/>
                <a:cs typeface="+mn-cs"/>
              </a:rPr>
              <a:t>” to SERP&gt;</a:t>
            </a:r>
          </a:p>
          <a:p>
            <a:pPr marL="800100" lvl="1" indent="-342900" defTabSz="914391" fontAlgn="auto">
              <a:spcBef>
                <a:spcPts val="0"/>
              </a:spcBef>
              <a:spcAft>
                <a:spcPts val="0"/>
              </a:spcAft>
              <a:buFont typeface="Arial" pitchFamily="34" charset="0"/>
              <a:buChar char="•"/>
              <a:defRPr/>
            </a:pPr>
            <a:r>
              <a:rPr lang="en-US" dirty="0">
                <a:latin typeface="+mn-lt"/>
                <a:cs typeface="+mn-cs"/>
              </a:rPr>
              <a:t>7:15 click RS1</a:t>
            </a:r>
          </a:p>
          <a:p>
            <a:pPr marL="800100" lvl="1" indent="-342900" defTabSz="914391" fontAlgn="auto">
              <a:spcBef>
                <a:spcPts val="0"/>
              </a:spcBef>
              <a:spcAft>
                <a:spcPts val="0"/>
              </a:spcAft>
              <a:defRPr/>
            </a:pPr>
            <a:r>
              <a:rPr lang="en-US" dirty="0">
                <a:solidFill>
                  <a:schemeClr val="bg1">
                    <a:lumMod val="65000"/>
                  </a:schemeClr>
                </a:solidFill>
                <a:latin typeface="+mn-lt"/>
                <a:cs typeface="+mn-cs"/>
              </a:rPr>
              <a:t>	</a:t>
            </a:r>
            <a:r>
              <a:rPr lang="en-US" dirty="0">
                <a:solidFill>
                  <a:srgbClr val="FF0000"/>
                </a:solidFill>
                <a:latin typeface="+mn-lt"/>
                <a:cs typeface="+mn-cs"/>
              </a:rPr>
              <a:t>&lt;“</a:t>
            </a:r>
            <a:r>
              <a:rPr lang="en-US" i="1" dirty="0">
                <a:solidFill>
                  <a:srgbClr val="FF0000"/>
                </a:solidFill>
                <a:latin typeface="+mn-lt"/>
                <a:cs typeface="+mn-cs"/>
              </a:rPr>
              <a:t>back</a:t>
            </a:r>
            <a:r>
              <a:rPr lang="en-US" dirty="0">
                <a:solidFill>
                  <a:srgbClr val="FF0000"/>
                </a:solidFill>
                <a:latin typeface="+mn-lt"/>
                <a:cs typeface="+mn-cs"/>
              </a:rPr>
              <a:t>” to SERP&gt;</a:t>
            </a:r>
          </a:p>
          <a:p>
            <a:pPr marL="800100" lvl="1" indent="-342900" defTabSz="914391" fontAlgn="auto">
              <a:spcBef>
                <a:spcPts val="0"/>
              </a:spcBef>
              <a:spcAft>
                <a:spcPts val="0"/>
              </a:spcAft>
              <a:buFont typeface="Arial" pitchFamily="34" charset="0"/>
              <a:buChar char="•"/>
              <a:defRPr/>
            </a:pPr>
            <a:r>
              <a:rPr lang="en-US" dirty="0">
                <a:solidFill>
                  <a:srgbClr val="FF0000"/>
                </a:solidFill>
                <a:latin typeface="+mn-lt"/>
                <a:cs typeface="+mn-cs"/>
              </a:rPr>
              <a:t>7:16 go to new search engine</a:t>
            </a:r>
          </a:p>
        </p:txBody>
      </p:sp>
      <p:sp>
        <p:nvSpPr>
          <p:cNvPr id="9" name="Content Placeholder 2"/>
          <p:cNvSpPr txBox="1">
            <a:spLocks/>
          </p:cNvSpPr>
          <p:nvPr/>
        </p:nvSpPr>
        <p:spPr bwMode="auto">
          <a:xfrm>
            <a:off x="4343400" y="1568450"/>
            <a:ext cx="358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Gill Sans MT"/>
                <a:cs typeface="Arial" pitchFamily="34" charset="0"/>
              </a:defRPr>
            </a:lvl1pPr>
            <a:lvl2pPr marL="800100" indent="-342900">
              <a:defRPr>
                <a:solidFill>
                  <a:schemeClr val="tx1"/>
                </a:solidFill>
                <a:latin typeface="Gill Sans MT"/>
                <a:cs typeface="Arial" pitchFamily="34" charset="0"/>
              </a:defRPr>
            </a:lvl2pPr>
            <a:lvl3pPr marL="1257300" indent="-3429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fontAlgn="base">
              <a:spcBef>
                <a:spcPct val="0"/>
              </a:spcBef>
              <a:spcAft>
                <a:spcPct val="0"/>
              </a:spcAft>
              <a:defRPr>
                <a:solidFill>
                  <a:schemeClr val="tx1"/>
                </a:solidFill>
                <a:latin typeface="Gill Sans MT"/>
                <a:cs typeface="Arial" pitchFamily="34" charset="0"/>
              </a:defRPr>
            </a:lvl6pPr>
            <a:lvl7pPr marL="2971800" indent="-228600" fontAlgn="base">
              <a:spcBef>
                <a:spcPct val="0"/>
              </a:spcBef>
              <a:spcAft>
                <a:spcPct val="0"/>
              </a:spcAft>
              <a:defRPr>
                <a:solidFill>
                  <a:schemeClr val="tx1"/>
                </a:solidFill>
                <a:latin typeface="Gill Sans MT"/>
                <a:cs typeface="Arial" pitchFamily="34" charset="0"/>
              </a:defRPr>
            </a:lvl7pPr>
            <a:lvl8pPr marL="3429000" indent="-228600" fontAlgn="base">
              <a:spcBef>
                <a:spcPct val="0"/>
              </a:spcBef>
              <a:spcAft>
                <a:spcPct val="0"/>
              </a:spcAft>
              <a:defRPr>
                <a:solidFill>
                  <a:schemeClr val="tx1"/>
                </a:solidFill>
                <a:latin typeface="Gill Sans MT"/>
                <a:cs typeface="Arial" pitchFamily="34" charset="0"/>
              </a:defRPr>
            </a:lvl8pPr>
            <a:lvl9pPr marL="3886200" indent="-228600" fontAlgn="base">
              <a:spcBef>
                <a:spcPct val="0"/>
              </a:spcBef>
              <a:spcAft>
                <a:spcPct val="0"/>
              </a:spcAft>
              <a:defRPr>
                <a:solidFill>
                  <a:schemeClr val="tx1"/>
                </a:solidFill>
                <a:latin typeface="Gill Sans MT"/>
                <a:cs typeface="Arial" pitchFamily="34" charset="0"/>
              </a:defRPr>
            </a:lvl9pPr>
          </a:lstStyle>
          <a:p>
            <a:pPr defTabSz="914400">
              <a:buFont typeface="Arial" pitchFamily="34" charset="0"/>
              <a:buChar char="•"/>
            </a:pPr>
            <a:r>
              <a:rPr lang="en-US" sz="2000"/>
              <a:t>Scenario 2</a:t>
            </a:r>
          </a:p>
          <a:p>
            <a:pPr lvl="1" defTabSz="914400">
              <a:buFont typeface="Arial" pitchFamily="34" charset="0"/>
              <a:buChar char="•"/>
            </a:pPr>
            <a:r>
              <a:rPr lang="en-US"/>
              <a:t>7:12 SERP shown</a:t>
            </a:r>
          </a:p>
          <a:p>
            <a:pPr lvl="1" defTabSz="914400">
              <a:buFont typeface="Arial" pitchFamily="34" charset="0"/>
              <a:buChar char="•"/>
            </a:pPr>
            <a:r>
              <a:rPr lang="en-US"/>
              <a:t>7:13 click R1 </a:t>
            </a:r>
          </a:p>
          <a:p>
            <a:pPr lvl="2" defTabSz="914400"/>
            <a:r>
              <a:rPr lang="en-US">
                <a:solidFill>
                  <a:srgbClr val="92D050"/>
                </a:solidFill>
              </a:rPr>
              <a:t>&lt;“</a:t>
            </a:r>
            <a:r>
              <a:rPr lang="en-US" i="1">
                <a:solidFill>
                  <a:srgbClr val="92D050"/>
                </a:solidFill>
              </a:rPr>
              <a:t>open in new tab</a:t>
            </a:r>
            <a:r>
              <a:rPr lang="en-US">
                <a:solidFill>
                  <a:srgbClr val="92D050"/>
                </a:solidFill>
              </a:rPr>
              <a:t>”&gt;</a:t>
            </a:r>
          </a:p>
          <a:p>
            <a:pPr lvl="1" defTabSz="914400">
              <a:buFont typeface="Arial" pitchFamily="34" charset="0"/>
              <a:buChar char="•"/>
            </a:pPr>
            <a:r>
              <a:rPr lang="en-US"/>
              <a:t>7:14 click R5</a:t>
            </a:r>
          </a:p>
          <a:p>
            <a:pPr lvl="2" defTabSz="914400"/>
            <a:r>
              <a:rPr lang="en-US">
                <a:solidFill>
                  <a:srgbClr val="92D050"/>
                </a:solidFill>
              </a:rPr>
              <a:t>&lt;“</a:t>
            </a:r>
            <a:r>
              <a:rPr lang="en-US" i="1">
                <a:solidFill>
                  <a:srgbClr val="92D050"/>
                </a:solidFill>
              </a:rPr>
              <a:t>open in new tab</a:t>
            </a:r>
            <a:r>
              <a:rPr lang="en-US">
                <a:solidFill>
                  <a:srgbClr val="92D050"/>
                </a:solidFill>
              </a:rPr>
              <a:t>”&gt;</a:t>
            </a:r>
          </a:p>
          <a:p>
            <a:pPr lvl="1" defTabSz="914400">
              <a:buFont typeface="Arial" pitchFamily="34" charset="0"/>
              <a:buChar char="•"/>
            </a:pPr>
            <a:r>
              <a:rPr lang="en-US"/>
              <a:t>7:15 click RS1</a:t>
            </a:r>
          </a:p>
          <a:p>
            <a:pPr lvl="2" defTabSz="914400"/>
            <a:r>
              <a:rPr lang="en-US">
                <a:solidFill>
                  <a:srgbClr val="92D050"/>
                </a:solidFill>
              </a:rPr>
              <a:t>&lt;“</a:t>
            </a:r>
            <a:r>
              <a:rPr lang="en-US" i="1">
                <a:solidFill>
                  <a:srgbClr val="92D050"/>
                </a:solidFill>
              </a:rPr>
              <a:t>open in new tab</a:t>
            </a:r>
            <a:r>
              <a:rPr lang="en-US">
                <a:solidFill>
                  <a:srgbClr val="92D050"/>
                </a:solidFill>
              </a:rPr>
              <a:t>”&gt;</a:t>
            </a:r>
          </a:p>
          <a:p>
            <a:pPr lvl="1" defTabSz="914400">
              <a:buFont typeface="Arial" pitchFamily="34" charset="0"/>
              <a:buChar char="•"/>
            </a:pPr>
            <a:r>
              <a:rPr lang="en-US">
                <a:solidFill>
                  <a:srgbClr val="92D050"/>
                </a:solidFill>
              </a:rPr>
              <a:t>  7:16 read R1</a:t>
            </a:r>
          </a:p>
          <a:p>
            <a:pPr lvl="1" defTabSz="914400">
              <a:buFont typeface="Arial" pitchFamily="34" charset="0"/>
              <a:buChar char="•"/>
            </a:pPr>
            <a:r>
              <a:rPr lang="en-US">
                <a:solidFill>
                  <a:srgbClr val="92D050"/>
                </a:solidFill>
              </a:rPr>
              <a:t>10:21 read R5</a:t>
            </a:r>
          </a:p>
          <a:p>
            <a:pPr lvl="1" defTabSz="914400">
              <a:buFont typeface="Arial" pitchFamily="34" charset="0"/>
              <a:buChar char="•"/>
            </a:pPr>
            <a:r>
              <a:rPr lang="en-US">
                <a:solidFill>
                  <a:srgbClr val="92D050"/>
                </a:solidFill>
              </a:rPr>
              <a:t>13:26 copies links to doc</a:t>
            </a:r>
          </a:p>
        </p:txBody>
      </p:sp>
      <p:pic>
        <p:nvPicPr>
          <p:cNvPr id="3077" name="Picture 5" descr="C:\Users\sdumais\Pictures\Microsoft Clip Organizer\j042446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5250" y="4200525"/>
            <a:ext cx="5794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C:\Users\sdumais\Pictures\Microsoft Clip Organizer\j0424468.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700" y="4176713"/>
            <a:ext cx="5334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381000" y="4781550"/>
            <a:ext cx="87630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Gill Sans MT"/>
                <a:cs typeface="Arial" pitchFamily="34" charset="0"/>
              </a:defRPr>
            </a:lvl1pPr>
            <a:lvl2pPr marL="800100" indent="-34290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fontAlgn="base">
              <a:spcBef>
                <a:spcPct val="0"/>
              </a:spcBef>
              <a:spcAft>
                <a:spcPct val="0"/>
              </a:spcAft>
              <a:defRPr>
                <a:solidFill>
                  <a:schemeClr val="tx1"/>
                </a:solidFill>
                <a:latin typeface="Gill Sans MT"/>
                <a:cs typeface="Arial" pitchFamily="34" charset="0"/>
              </a:defRPr>
            </a:lvl6pPr>
            <a:lvl7pPr marL="2971800" indent="-228600" fontAlgn="base">
              <a:spcBef>
                <a:spcPct val="0"/>
              </a:spcBef>
              <a:spcAft>
                <a:spcPct val="0"/>
              </a:spcAft>
              <a:defRPr>
                <a:solidFill>
                  <a:schemeClr val="tx1"/>
                </a:solidFill>
                <a:latin typeface="Gill Sans MT"/>
                <a:cs typeface="Arial" pitchFamily="34" charset="0"/>
              </a:defRPr>
            </a:lvl7pPr>
            <a:lvl8pPr marL="3429000" indent="-228600" fontAlgn="base">
              <a:spcBef>
                <a:spcPct val="0"/>
              </a:spcBef>
              <a:spcAft>
                <a:spcPct val="0"/>
              </a:spcAft>
              <a:defRPr>
                <a:solidFill>
                  <a:schemeClr val="tx1"/>
                </a:solidFill>
                <a:latin typeface="Gill Sans MT"/>
                <a:cs typeface="Arial" pitchFamily="34" charset="0"/>
              </a:defRPr>
            </a:lvl8pPr>
            <a:lvl9pPr marL="3886200" indent="-228600" fontAlgn="base">
              <a:spcBef>
                <a:spcPct val="0"/>
              </a:spcBef>
              <a:spcAft>
                <a:spcPct val="0"/>
              </a:spcAft>
              <a:defRPr>
                <a:solidFill>
                  <a:schemeClr val="tx1"/>
                </a:solidFill>
                <a:latin typeface="Gill Sans MT"/>
                <a:cs typeface="Arial" pitchFamily="34" charset="0"/>
              </a:defRPr>
            </a:lvl9pPr>
          </a:lstStyle>
          <a:p>
            <a:pPr defTabSz="914400">
              <a:spcBef>
                <a:spcPct val="20000"/>
              </a:spcBef>
              <a:buFont typeface="Arial" pitchFamily="34" charset="0"/>
              <a:buChar char="•"/>
            </a:pPr>
            <a:r>
              <a:rPr lang="en-US" sz="2400"/>
              <a:t>Both look the same, if all you capture is clicks on result links</a:t>
            </a:r>
          </a:p>
          <a:p>
            <a:pPr defTabSz="914400">
              <a:spcBef>
                <a:spcPct val="20000"/>
              </a:spcBef>
              <a:buFont typeface="Arial" pitchFamily="34" charset="0"/>
              <a:buChar char="•"/>
            </a:pPr>
            <a:r>
              <a:rPr lang="en-US" sz="2400"/>
              <a:t>Important to distinguish to interpret user behavior</a:t>
            </a:r>
          </a:p>
          <a:p>
            <a:pPr lvl="1" defTabSz="914400">
              <a:spcBef>
                <a:spcPct val="20000"/>
              </a:spcBef>
              <a:buFont typeface="Arial" pitchFamily="34" charset="0"/>
              <a:buChar char="•"/>
            </a:pPr>
            <a:r>
              <a:rPr lang="en-US" sz="2000"/>
              <a:t>Tabbed browsing accounted for 10.5% of clicks  </a:t>
            </a:r>
            <a:r>
              <a:rPr lang="en-US"/>
              <a:t>[Weinreich et al. 2006]</a:t>
            </a:r>
            <a:endParaRPr lang="en-US" sz="2000"/>
          </a:p>
          <a:p>
            <a:pPr lvl="1" defTabSz="914400">
              <a:spcBef>
                <a:spcPct val="20000"/>
              </a:spcBef>
              <a:buFont typeface="Arial" pitchFamily="34" charset="0"/>
              <a:buChar char="•"/>
            </a:pPr>
            <a:r>
              <a:rPr lang="en-US" sz="2000"/>
              <a:t>81% of observed search sequences are ambiguous  </a:t>
            </a:r>
            <a:r>
              <a:rPr lang="en-US"/>
              <a:t>[Viermetz et al. 2006]</a:t>
            </a:r>
            <a:endParaRPr lang="en-US" sz="2000"/>
          </a:p>
        </p:txBody>
      </p:sp>
      <p:pic>
        <p:nvPicPr>
          <p:cNvPr id="3075" name="Picture 3"/>
          <p:cNvPicPr>
            <a:picLocks noChangeAspect="1" noChangeArrowheads="1"/>
          </p:cNvPicPr>
          <p:nvPr/>
        </p:nvPicPr>
        <p:blipFill>
          <a:blip r:embed="rId5" cstate="print"/>
          <a:srcRect/>
          <a:stretch>
            <a:fillRect/>
          </a:stretch>
        </p:blipFill>
        <p:spPr bwMode="auto">
          <a:xfrm>
            <a:off x="7131050" y="1336675"/>
            <a:ext cx="1558925" cy="1447800"/>
          </a:xfrm>
          <a:prstGeom prst="rect">
            <a:avLst/>
          </a:prstGeom>
          <a:noFill/>
          <a:ln w="3175">
            <a:solidFill>
              <a:schemeClr val="bg1">
                <a:lumMod val="85000"/>
              </a:schemeClr>
            </a:solidFill>
            <a:miter lim="800000"/>
            <a:headEnd/>
            <a:tailEnd/>
          </a:ln>
        </p:spPr>
      </p:pic>
      <p:pic>
        <p:nvPicPr>
          <p:cNvPr id="14" name="Picture 2" descr="C:\Users\sdumais\Pictures\Microsoft Clip Organizer\j0098047.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0863" y="1620838"/>
            <a:ext cx="2921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C:\Users\sdumais\Pictures\Microsoft Clip Organizer\j0098047.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4088" y="2184400"/>
            <a:ext cx="2921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Users\sdumais\Pictures\Microsoft Clip Organizer\j0098047.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683500" y="1555750"/>
            <a:ext cx="3079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par>
                          <p:cTn id="8" fill="hold" nodeType="afterGroup">
                            <p:stCondLst>
                              <p:cond delay="2000"/>
                            </p:stCondLst>
                            <p:childTnLst>
                              <p:par>
                                <p:cTn id="9" presetID="8" presetClass="entr" presetSubtype="16" fill="hold" nodeType="after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diamond(in)">
                                      <p:cBhvr>
                                        <p:cTn id="11" dur="2000"/>
                                        <p:tgtEl>
                                          <p:spTgt spid="19"/>
                                        </p:tgtEl>
                                      </p:cBhvr>
                                    </p:animEffect>
                                  </p:childTnLst>
                                </p:cTn>
                              </p:par>
                            </p:childTnLst>
                          </p:cTn>
                        </p:par>
                        <p:par>
                          <p:cTn id="12" fill="hold" nodeType="afterGroup">
                            <p:stCondLst>
                              <p:cond delay="4500"/>
                            </p:stCondLst>
                            <p:childTnLst>
                              <p:par>
                                <p:cTn id="13" presetID="8" presetClass="entr" presetSubtype="16" fill="hold"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diamond(in)">
                                      <p:cBhvr>
                                        <p:cTn id="15" dur="20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8">
                                            <p:txEl>
                                              <p:pRg st="5" end="5"/>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8">
                                            <p:txEl>
                                              <p:pRg st="7" end="7"/>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3078"/>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9">
                                            <p:txEl>
                                              <p:pRg st="3" end="3"/>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
                                            <p:txEl>
                                              <p:pRg st="5" end="5"/>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9">
                                            <p:txEl>
                                              <p:pRg st="7" end="7"/>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9">
                                            <p:txEl>
                                              <p:pRg st="8" end="8"/>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
                                            <p:txEl>
                                              <p:pRg st="9" end="9"/>
                                            </p:txEl>
                                          </p:spTgt>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0"/>
                                          </p:stCondLst>
                                        </p:cTn>
                                        <p:tgtEl>
                                          <p:spTgt spid="3077"/>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p:nvPr>
        </p:nvSpPr>
        <p:spPr/>
        <p:txBody>
          <a:bodyPr/>
          <a:lstStyle/>
          <a:p>
            <a:r>
              <a:rPr lang="en-US" dirty="0" smtClean="0">
                <a:latin typeface="Bookman Old Style" pitchFamily="18" charset="0"/>
              </a:rPr>
              <a:t>Richer Client Instrumentation</a:t>
            </a:r>
          </a:p>
        </p:txBody>
      </p:sp>
      <p:sp>
        <p:nvSpPr>
          <p:cNvPr id="3" name="Content Placeholder 2"/>
          <p:cNvSpPr>
            <a:spLocks noGrp="1"/>
          </p:cNvSpPr>
          <p:nvPr>
            <p:ph sz="quarter" idx="1"/>
          </p:nvPr>
        </p:nvSpPr>
        <p:spPr>
          <a:xfrm>
            <a:off x="457200" y="1371600"/>
            <a:ext cx="8229600" cy="5105400"/>
          </a:xfrm>
        </p:spPr>
        <p:txBody>
          <a:bodyPr>
            <a:normAutofit lnSpcReduction="10000"/>
          </a:bodyPr>
          <a:lstStyle/>
          <a:p>
            <a:pPr marL="274320" indent="-274320" fontAlgn="auto">
              <a:spcAft>
                <a:spcPts val="0"/>
              </a:spcAft>
              <a:buFont typeface="Wingdings 3"/>
              <a:buChar char=""/>
              <a:defRPr/>
            </a:pPr>
            <a:r>
              <a:rPr lang="en-US" dirty="0" smtClean="0"/>
              <a:t>Toolbar (or other client code)</a:t>
            </a:r>
          </a:p>
          <a:p>
            <a:pPr marL="548640" lvl="1" indent="-274320" fontAlgn="auto">
              <a:spcAft>
                <a:spcPts val="0"/>
              </a:spcAft>
              <a:buFont typeface="Wingdings 3"/>
              <a:buChar char=""/>
              <a:defRPr/>
            </a:pPr>
            <a:r>
              <a:rPr lang="en-US" dirty="0" smtClean="0"/>
              <a:t>Richer logging (e.g., browser events, mouse/keyboard events, screen capture, eye-tracking, etc.)</a:t>
            </a:r>
          </a:p>
          <a:p>
            <a:pPr marL="548640" lvl="1" indent="-274320" fontAlgn="auto">
              <a:spcAft>
                <a:spcPts val="0"/>
              </a:spcAft>
              <a:buFont typeface="Wingdings 3"/>
              <a:buChar char=""/>
              <a:defRPr/>
            </a:pPr>
            <a:r>
              <a:rPr lang="en-US" dirty="0" smtClean="0"/>
              <a:t>Several HCI studies of this type [e.g., </a:t>
            </a:r>
            <a:r>
              <a:rPr lang="en-US" dirty="0" err="1" smtClean="0"/>
              <a:t>Kellar</a:t>
            </a:r>
            <a:r>
              <a:rPr lang="en-US" dirty="0" smtClean="0"/>
              <a:t> et al., Cutrell et al.]</a:t>
            </a:r>
          </a:p>
          <a:p>
            <a:pPr marL="548640" lvl="1" indent="-274320" fontAlgn="auto">
              <a:spcAft>
                <a:spcPts val="0"/>
              </a:spcAft>
              <a:buFont typeface="Wingdings 3"/>
              <a:buChar char=""/>
              <a:defRPr/>
            </a:pPr>
            <a:r>
              <a:rPr lang="en-US" dirty="0" smtClean="0"/>
              <a:t>Importance of robust software, and data agreements</a:t>
            </a:r>
          </a:p>
          <a:p>
            <a:pPr marL="274320" indent="-274320" fontAlgn="auto">
              <a:spcAft>
                <a:spcPts val="0"/>
              </a:spcAft>
              <a:buFont typeface="Wingdings 3"/>
              <a:buChar char=""/>
              <a:defRPr/>
            </a:pPr>
            <a:r>
              <a:rPr lang="en-US" dirty="0" smtClean="0"/>
              <a:t>Instrumented panel</a:t>
            </a:r>
          </a:p>
          <a:p>
            <a:pPr marL="548640" lvl="1" indent="-274320" fontAlgn="auto">
              <a:spcAft>
                <a:spcPts val="0"/>
              </a:spcAft>
              <a:buFont typeface="Wingdings 3"/>
              <a:buChar char=""/>
              <a:defRPr/>
            </a:pPr>
            <a:r>
              <a:rPr lang="en-US" dirty="0" smtClean="0"/>
              <a:t>A group of people who use client code regularly;  may also involve subsequent follow-up interviews</a:t>
            </a:r>
          </a:p>
          <a:p>
            <a:pPr marL="548640" lvl="1" indent="-274320" fontAlgn="auto">
              <a:spcAft>
                <a:spcPts val="0"/>
              </a:spcAft>
              <a:buFont typeface="Wingdings 3"/>
              <a:buChar char=""/>
              <a:defRPr/>
            </a:pPr>
            <a:r>
              <a:rPr lang="en-US" dirty="0" smtClean="0"/>
              <a:t>Nice mix of </a:t>
            </a:r>
            <a:r>
              <a:rPr lang="en-US" i="1" dirty="0" smtClean="0"/>
              <a:t>in situ </a:t>
            </a:r>
            <a:r>
              <a:rPr lang="en-US" dirty="0" smtClean="0"/>
              <a:t>use (the what) and support for further probing (the why)</a:t>
            </a:r>
          </a:p>
          <a:p>
            <a:pPr marL="548640" lvl="1" indent="-274320" fontAlgn="auto">
              <a:spcAft>
                <a:spcPts val="0"/>
              </a:spcAft>
              <a:buFont typeface="Wingdings 3"/>
              <a:buChar char=""/>
              <a:defRPr/>
            </a:pPr>
            <a:r>
              <a:rPr lang="en-US" dirty="0" smtClean="0"/>
              <a:t>E.g., Curious Browser [Fox et al., next slide]</a:t>
            </a:r>
          </a:p>
          <a:p>
            <a:pPr marL="274320" indent="-274320" fontAlgn="auto">
              <a:spcAft>
                <a:spcPts val="0"/>
              </a:spcAft>
              <a:buFont typeface="Wingdings 3"/>
              <a:buChar char=""/>
              <a:defRPr/>
            </a:pPr>
            <a:r>
              <a:rPr lang="en-US" dirty="0" smtClean="0"/>
              <a:t>Data typically recorded on the client</a:t>
            </a:r>
          </a:p>
          <a:p>
            <a:pPr marL="548640" lvl="1" indent="-274320" fontAlgn="auto">
              <a:spcAft>
                <a:spcPts val="0"/>
              </a:spcAft>
              <a:buFont typeface="Wingdings 3"/>
              <a:buChar char=""/>
              <a:defRPr/>
            </a:pPr>
            <a:r>
              <a:rPr lang="en-US" dirty="0" smtClean="0"/>
              <a:t>Still needs to get logged centrally on a server</a:t>
            </a:r>
          </a:p>
        </p:txBody>
      </p:sp>
      <p:sp>
        <p:nvSpPr>
          <p:cNvPr id="1822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20282E3B-3C6E-4CFF-A5CD-B6DA057C114E}" type="slidenum">
              <a:rPr lang="en-US">
                <a:solidFill>
                  <a:schemeClr val="tx2"/>
                </a:solidFill>
              </a:rPr>
              <a:pPr defTabSz="912813" fontAlgn="base">
                <a:spcBef>
                  <a:spcPct val="0"/>
                </a:spcBef>
                <a:spcAft>
                  <a:spcPct val="0"/>
                </a:spcAft>
              </a:pPr>
              <a:t>92</a:t>
            </a:fld>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dirty="0" smtClean="0">
                <a:latin typeface="Bookman Old Style" pitchFamily="18" charset="0"/>
              </a:rPr>
              <a:t>Example: Curious Browser </a:t>
            </a:r>
            <a:r>
              <a:rPr lang="en-US" sz="2400" dirty="0" smtClean="0">
                <a:latin typeface="Bookman Old Style" pitchFamily="18" charset="0"/>
              </a:rPr>
              <a:t>[Fox et al. 2005]</a:t>
            </a:r>
            <a:endParaRPr lang="en-US" dirty="0" smtClean="0">
              <a:latin typeface="Bookman Old Style" pitchFamily="18" charset="0"/>
            </a:endParaRPr>
          </a:p>
        </p:txBody>
      </p:sp>
      <p:sp>
        <p:nvSpPr>
          <p:cNvPr id="3" name="Content Placeholder 2"/>
          <p:cNvSpPr>
            <a:spLocks noGrp="1"/>
          </p:cNvSpPr>
          <p:nvPr>
            <p:ph sz="quarter" idx="1"/>
          </p:nvPr>
        </p:nvSpPr>
        <p:spPr>
          <a:xfrm>
            <a:off x="296863" y="1219200"/>
            <a:ext cx="8686800" cy="5062538"/>
          </a:xfrm>
        </p:spPr>
        <p:txBody>
          <a:bodyPr/>
          <a:lstStyle/>
          <a:p>
            <a:r>
              <a:rPr lang="en-US" sz="2000" smtClean="0"/>
              <a:t>Browser plug-in to examine relationship between implicit and explicit behavior</a:t>
            </a:r>
          </a:p>
          <a:p>
            <a:pPr lvl="1"/>
            <a:r>
              <a:rPr lang="en-US" sz="1800" smtClean="0"/>
              <a:t>Capture many implicit actions (e.g., click, click position, dwell time, scroll)</a:t>
            </a:r>
          </a:p>
          <a:p>
            <a:pPr lvl="1"/>
            <a:r>
              <a:rPr lang="en-US" sz="1800" smtClean="0"/>
              <a:t>Probe for explicit user judgments of relevance of a page to the query</a:t>
            </a:r>
          </a:p>
          <a:p>
            <a:r>
              <a:rPr lang="en-US" sz="2000" smtClean="0"/>
              <a:t>Deployed to ~4k people in US and Japan</a:t>
            </a:r>
          </a:p>
          <a:p>
            <a:r>
              <a:rPr lang="en-US" sz="2000" smtClean="0"/>
              <a:t>Learned models to predict explicit judgments from implicit indicators</a:t>
            </a:r>
          </a:p>
          <a:p>
            <a:pPr lvl="1"/>
            <a:r>
              <a:rPr lang="en-US" sz="1800" smtClean="0"/>
              <a:t>45% accuracy  w/ just click;  75% accuracy w/ click + dwell + session</a:t>
            </a:r>
          </a:p>
          <a:p>
            <a:r>
              <a:rPr lang="en-US" sz="2000" smtClean="0"/>
              <a:t>Used to identify important features; then apply model in open loop setting</a:t>
            </a:r>
          </a:p>
        </p:txBody>
      </p:sp>
      <p:sp>
        <p:nvSpPr>
          <p:cNvPr id="184329"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228F5F2E-E196-4EF7-B9DC-DB5C97A5F6EA}" type="slidenum">
              <a:rPr lang="en-US">
                <a:solidFill>
                  <a:schemeClr val="tx2"/>
                </a:solidFill>
              </a:rPr>
              <a:pPr defTabSz="912813" fontAlgn="base">
                <a:spcBef>
                  <a:spcPct val="0"/>
                </a:spcBef>
                <a:spcAft>
                  <a:spcPct val="0"/>
                </a:spcAft>
              </a:pPr>
              <a:t>93</a:t>
            </a:fld>
            <a:endParaRPr lang="en-US">
              <a:solidFill>
                <a:schemeClr val="tx2"/>
              </a:solidFill>
            </a:endParaRPr>
          </a:p>
        </p:txBody>
      </p:sp>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088" y="3981450"/>
            <a:ext cx="2398712"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525" y="4724400"/>
            <a:ext cx="16811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7"/>
          <p:cNvSpPr>
            <a:spLocks noChangeShapeType="1"/>
          </p:cNvSpPr>
          <p:nvPr/>
        </p:nvSpPr>
        <p:spPr bwMode="auto">
          <a:xfrm flipV="1">
            <a:off x="4090988" y="4481513"/>
            <a:ext cx="531812" cy="255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8"/>
          <p:cNvSpPr>
            <a:spLocks noChangeShapeType="1"/>
          </p:cNvSpPr>
          <p:nvPr/>
        </p:nvSpPr>
        <p:spPr bwMode="auto">
          <a:xfrm flipV="1">
            <a:off x="4119563" y="5022850"/>
            <a:ext cx="531812" cy="255588"/>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pic>
        <p:nvPicPr>
          <p:cNvPr id="1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8225" y="5175250"/>
            <a:ext cx="15779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1"/>
          <p:cNvGrpSpPr>
            <a:grpSpLocks/>
          </p:cNvGrpSpPr>
          <p:nvPr/>
        </p:nvGrpSpPr>
        <p:grpSpPr bwMode="auto">
          <a:xfrm>
            <a:off x="1352550" y="3886200"/>
            <a:ext cx="2655888" cy="2755900"/>
            <a:chOff x="742858" y="2834118"/>
            <a:chExt cx="3371942" cy="3649231"/>
          </a:xfrm>
        </p:grpSpPr>
        <p:pic>
          <p:nvPicPr>
            <p:cNvPr id="18433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858" y="2834118"/>
              <a:ext cx="3371942" cy="364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1" name="Oval 10"/>
            <p:cNvSpPr>
              <a:spLocks noChangeArrowheads="1"/>
            </p:cNvSpPr>
            <p:nvPr/>
          </p:nvSpPr>
          <p:spPr bwMode="auto">
            <a:xfrm>
              <a:off x="3084444" y="3124200"/>
              <a:ext cx="228600" cy="167579"/>
            </a:xfrm>
            <a:prstGeom prst="ellipse">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Gill Sans M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a:xfrm>
            <a:off x="457200" y="76200"/>
            <a:ext cx="8229600" cy="1143000"/>
          </a:xfrm>
        </p:spPr>
        <p:txBody>
          <a:bodyPr/>
          <a:lstStyle/>
          <a:p>
            <a:r>
              <a:rPr lang="en-US" dirty="0" smtClean="0">
                <a:latin typeface="Bookman Old Style" pitchFamily="18" charset="0"/>
              </a:rPr>
              <a:t>A (Not-So-) Simple Example </a:t>
            </a:r>
          </a:p>
        </p:txBody>
      </p:sp>
      <p:sp>
        <p:nvSpPr>
          <p:cNvPr id="186370" name="Content Placeholder 2"/>
          <p:cNvSpPr>
            <a:spLocks noGrp="1"/>
          </p:cNvSpPr>
          <p:nvPr>
            <p:ph sz="quarter" idx="1"/>
          </p:nvPr>
        </p:nvSpPr>
        <p:spPr>
          <a:xfrm>
            <a:off x="533400" y="1411288"/>
            <a:ext cx="8229600" cy="647700"/>
          </a:xfrm>
        </p:spPr>
        <p:txBody>
          <a:bodyPr/>
          <a:lstStyle/>
          <a:p>
            <a:r>
              <a:rPr lang="en-US" smtClean="0"/>
              <a:t>Logging: Queries, Clicked Results, and Beyond</a:t>
            </a:r>
          </a:p>
          <a:p>
            <a:pPr>
              <a:buFont typeface="Wingdings 3" pitchFamily="18" charset="2"/>
              <a:buNone/>
            </a:pPr>
            <a:endParaRPr lang="en-US" smtClean="0"/>
          </a:p>
        </p:txBody>
      </p:sp>
      <p:sp>
        <p:nvSpPr>
          <p:cNvPr id="18637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46F8EFB-C8B0-49D5-91DF-F15DA229A3D3}" type="slidenum">
              <a:rPr lang="en-US">
                <a:solidFill>
                  <a:schemeClr val="tx2"/>
                </a:solidFill>
              </a:rPr>
              <a:pPr defTabSz="912813" fontAlgn="base">
                <a:spcBef>
                  <a:spcPct val="0"/>
                </a:spcBef>
                <a:spcAft>
                  <a:spcPct val="0"/>
                </a:spcAft>
              </a:pPr>
              <a:t>94</a:t>
            </a:fld>
            <a:endParaRPr lang="en-US">
              <a:solidFill>
                <a:schemeClr val="tx2"/>
              </a:solidFill>
            </a:endParaRPr>
          </a:p>
        </p:txBody>
      </p:sp>
      <p:pic>
        <p:nvPicPr>
          <p:cNvPr id="1863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913" y="2408238"/>
            <a:ext cx="6894512"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ounded Rectangle 45"/>
          <p:cNvSpPr/>
          <p:nvPr/>
        </p:nvSpPr>
        <p:spPr>
          <a:xfrm>
            <a:off x="5159375" y="4165600"/>
            <a:ext cx="2579688" cy="19907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47" name="Rounded Rectangle 46"/>
          <p:cNvSpPr/>
          <p:nvPr/>
        </p:nvSpPr>
        <p:spPr>
          <a:xfrm>
            <a:off x="965200" y="3952875"/>
            <a:ext cx="3079750" cy="2266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49" name="Rounded Rectangle 48"/>
          <p:cNvSpPr/>
          <p:nvPr/>
        </p:nvSpPr>
        <p:spPr>
          <a:xfrm>
            <a:off x="3157538" y="2225675"/>
            <a:ext cx="2579687" cy="19923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r>
              <a:rPr lang="en-US" dirty="0" smtClean="0">
                <a:latin typeface="Bookman Old Style" pitchFamily="18" charset="0"/>
              </a:rPr>
              <a:t>Setting Up Server-side Logging</a:t>
            </a:r>
          </a:p>
        </p:txBody>
      </p:sp>
      <p:sp>
        <p:nvSpPr>
          <p:cNvPr id="3" name="Content Placeholder 2"/>
          <p:cNvSpPr>
            <a:spLocks noGrp="1"/>
          </p:cNvSpPr>
          <p:nvPr>
            <p:ph sz="quarter" idx="1"/>
          </p:nvPr>
        </p:nvSpPr>
        <p:spPr>
          <a:xfrm>
            <a:off x="457200" y="1447800"/>
            <a:ext cx="8458200" cy="4953000"/>
          </a:xfrm>
        </p:spPr>
        <p:txBody>
          <a:bodyPr>
            <a:normAutofit lnSpcReduction="10000"/>
          </a:bodyPr>
          <a:lstStyle/>
          <a:p>
            <a:pPr marL="274320" indent="-274320" fontAlgn="auto">
              <a:spcAft>
                <a:spcPts val="0"/>
              </a:spcAft>
              <a:buFont typeface="Wingdings 3"/>
              <a:buChar char=""/>
              <a:defRPr/>
            </a:pPr>
            <a:r>
              <a:rPr lang="en-US" dirty="0" smtClean="0"/>
              <a:t>What to log?</a:t>
            </a:r>
          </a:p>
          <a:p>
            <a:pPr marL="548640" lvl="1" indent="-274320" fontAlgn="auto">
              <a:spcAft>
                <a:spcPts val="0"/>
              </a:spcAft>
              <a:buFont typeface="Wingdings 3"/>
              <a:buChar char=""/>
              <a:defRPr/>
            </a:pPr>
            <a:r>
              <a:rPr lang="en-US" dirty="0" smtClean="0"/>
              <a:t>Log as much as possible</a:t>
            </a:r>
          </a:p>
          <a:p>
            <a:pPr marL="548640" lvl="1" indent="-274320" fontAlgn="auto">
              <a:spcAft>
                <a:spcPts val="0"/>
              </a:spcAft>
              <a:buFont typeface="Wingdings 3"/>
              <a:buChar char=""/>
              <a:defRPr/>
            </a:pPr>
            <a:r>
              <a:rPr lang="en-US" dirty="0" smtClean="0"/>
              <a:t>But … make reasonable choices</a:t>
            </a:r>
          </a:p>
          <a:p>
            <a:pPr marL="822960" lvl="2" fontAlgn="auto">
              <a:spcAft>
                <a:spcPts val="0"/>
              </a:spcAft>
              <a:buClr>
                <a:schemeClr val="bg1">
                  <a:shade val="50000"/>
                </a:schemeClr>
              </a:buClr>
              <a:buFont typeface="Wingdings 3"/>
              <a:buChar char=""/>
              <a:defRPr/>
            </a:pPr>
            <a:r>
              <a:rPr lang="en-US" dirty="0" smtClean="0"/>
              <a:t>Richly instrumented client experiments can provide some guidance</a:t>
            </a:r>
          </a:p>
          <a:p>
            <a:pPr marL="822960" lvl="2" fontAlgn="auto">
              <a:spcAft>
                <a:spcPts val="0"/>
              </a:spcAft>
              <a:buClr>
                <a:schemeClr val="bg1">
                  <a:shade val="50000"/>
                </a:schemeClr>
              </a:buClr>
              <a:buFont typeface="Wingdings 3"/>
              <a:buChar char=""/>
              <a:defRPr/>
            </a:pPr>
            <a:r>
              <a:rPr lang="en-US" dirty="0" smtClean="0"/>
              <a:t>Pragmatics about amount of data, storage required will also guide</a:t>
            </a:r>
          </a:p>
          <a:p>
            <a:pPr marL="274320" indent="-274320" fontAlgn="auto">
              <a:spcAft>
                <a:spcPts val="0"/>
              </a:spcAft>
              <a:buFont typeface="Wingdings 3"/>
              <a:buChar char=""/>
              <a:defRPr/>
            </a:pPr>
            <a:r>
              <a:rPr lang="en-US" dirty="0" smtClean="0"/>
              <a:t>What to do with the data?</a:t>
            </a:r>
          </a:p>
          <a:p>
            <a:pPr marL="548640" lvl="1" indent="-274320" fontAlgn="auto">
              <a:spcAft>
                <a:spcPts val="0"/>
              </a:spcAft>
              <a:buFont typeface="Wingdings 3"/>
              <a:buChar char=""/>
              <a:defRPr/>
            </a:pPr>
            <a:r>
              <a:rPr lang="en-US" dirty="0" smtClean="0"/>
              <a:t>The data is a large collection of events, often keyed w/ time</a:t>
            </a:r>
          </a:p>
          <a:p>
            <a:pPr marL="822960" lvl="2" fontAlgn="auto">
              <a:spcAft>
                <a:spcPts val="0"/>
              </a:spcAft>
              <a:buClr>
                <a:schemeClr val="bg1">
                  <a:shade val="50000"/>
                </a:schemeClr>
              </a:buClr>
              <a:buFont typeface="Wingdings 3"/>
              <a:buChar char=""/>
              <a:defRPr/>
            </a:pPr>
            <a:r>
              <a:rPr lang="en-US" dirty="0" smtClean="0"/>
              <a:t>E.g., &lt;time, </a:t>
            </a:r>
            <a:r>
              <a:rPr lang="en-US" dirty="0" err="1" smtClean="0"/>
              <a:t>userID</a:t>
            </a:r>
            <a:r>
              <a:rPr lang="en-US" dirty="0" smtClean="0"/>
              <a:t>, action, value, context&gt;</a:t>
            </a:r>
          </a:p>
          <a:p>
            <a:pPr marL="548640" lvl="1" indent="-274320" fontAlgn="auto">
              <a:spcAft>
                <a:spcPts val="0"/>
              </a:spcAft>
              <a:buFont typeface="Wingdings 3"/>
              <a:buChar char=""/>
              <a:defRPr/>
            </a:pPr>
            <a:r>
              <a:rPr lang="en-US" dirty="0" smtClean="0"/>
              <a:t>Keep as much raw data as possible (and allowable)</a:t>
            </a:r>
          </a:p>
          <a:p>
            <a:pPr marL="548640" lvl="1" indent="-274320" fontAlgn="auto">
              <a:spcAft>
                <a:spcPts val="0"/>
              </a:spcAft>
              <a:buFont typeface="Wingdings 3"/>
              <a:buChar char=""/>
              <a:defRPr/>
            </a:pPr>
            <a:r>
              <a:rPr lang="en-US" dirty="0" smtClean="0"/>
              <a:t>Post-process data to put into a more usable form</a:t>
            </a:r>
          </a:p>
          <a:p>
            <a:pPr marL="822960" lvl="2" fontAlgn="auto">
              <a:spcAft>
                <a:spcPts val="0"/>
              </a:spcAft>
              <a:buClr>
                <a:schemeClr val="bg1">
                  <a:shade val="50000"/>
                </a:schemeClr>
              </a:buClr>
              <a:buFont typeface="Wingdings 3"/>
              <a:buChar char=""/>
              <a:defRPr/>
            </a:pPr>
            <a:r>
              <a:rPr lang="en-US" dirty="0" smtClean="0"/>
              <a:t>Integrating across servers to organize the data by time, </a:t>
            </a:r>
            <a:r>
              <a:rPr lang="en-US" dirty="0" err="1" smtClean="0"/>
              <a:t>userID</a:t>
            </a:r>
            <a:r>
              <a:rPr lang="en-US" dirty="0" smtClean="0"/>
              <a:t>, etc.</a:t>
            </a:r>
          </a:p>
          <a:p>
            <a:pPr marL="822960" lvl="2" fontAlgn="auto">
              <a:spcAft>
                <a:spcPts val="0"/>
              </a:spcAft>
              <a:buClr>
                <a:schemeClr val="bg1">
                  <a:shade val="50000"/>
                </a:schemeClr>
              </a:buClr>
              <a:buFont typeface="Wingdings 3"/>
              <a:buChar char=""/>
              <a:defRPr/>
            </a:pPr>
            <a:r>
              <a:rPr lang="en-US" dirty="0" smtClean="0"/>
              <a:t>Normalizing time, URLs, etc.</a:t>
            </a:r>
          </a:p>
          <a:p>
            <a:pPr marL="822960" lvl="2" fontAlgn="auto">
              <a:spcAft>
                <a:spcPts val="0"/>
              </a:spcAft>
              <a:buClr>
                <a:schemeClr val="bg1">
                  <a:shade val="50000"/>
                </a:schemeClr>
              </a:buClr>
              <a:buFont typeface="Wingdings 3"/>
              <a:buChar char=""/>
              <a:defRPr/>
            </a:pPr>
            <a:r>
              <a:rPr lang="en-US" dirty="0" smtClean="0"/>
              <a:t>Richer data cleaning   </a:t>
            </a:r>
            <a:r>
              <a:rPr lang="en-US" dirty="0" smtClean="0">
                <a:solidFill>
                  <a:schemeClr val="accent6">
                    <a:lumMod val="75000"/>
                  </a:schemeClr>
                </a:solidFill>
              </a:rPr>
              <a:t>[see next section]</a:t>
            </a:r>
          </a:p>
        </p:txBody>
      </p:sp>
      <p:sp>
        <p:nvSpPr>
          <p:cNvPr id="1884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3A69123D-43E6-4C0F-A886-90F77A14C7FF}" type="slidenum">
              <a:rPr lang="en-US">
                <a:solidFill>
                  <a:schemeClr val="tx2"/>
                </a:solidFill>
              </a:rPr>
              <a:pPr defTabSz="912813" fontAlgn="base">
                <a:spcBef>
                  <a:spcPct val="0"/>
                </a:spcBef>
                <a:spcAft>
                  <a:spcPct val="0"/>
                </a:spcAft>
              </a:pPr>
              <a:t>95</a:t>
            </a:fld>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nvPr>
        </p:nvSpPr>
        <p:spPr/>
        <p:txBody>
          <a:bodyPr/>
          <a:lstStyle/>
          <a:p>
            <a:r>
              <a:rPr lang="en-US" dirty="0" smtClean="0">
                <a:latin typeface="Bookman Old Style" pitchFamily="18" charset="0"/>
              </a:rPr>
              <a:t>A Few More Important Practical Issues</a:t>
            </a:r>
          </a:p>
        </p:txBody>
      </p:sp>
      <p:sp>
        <p:nvSpPr>
          <p:cNvPr id="189442" name="Content Placeholder 2"/>
          <p:cNvSpPr>
            <a:spLocks noGrp="1"/>
          </p:cNvSpPr>
          <p:nvPr>
            <p:ph sz="quarter" idx="1"/>
          </p:nvPr>
        </p:nvSpPr>
        <p:spPr>
          <a:xfrm>
            <a:off x="405574" y="1373466"/>
            <a:ext cx="8293100" cy="5018087"/>
          </a:xfrm>
        </p:spPr>
        <p:txBody>
          <a:bodyPr/>
          <a:lstStyle/>
          <a:p>
            <a:r>
              <a:rPr lang="en-US" sz="3000" dirty="0" smtClean="0"/>
              <a:t>Time</a:t>
            </a:r>
          </a:p>
          <a:p>
            <a:r>
              <a:rPr lang="en-US" sz="3000" dirty="0" smtClean="0"/>
              <a:t>Scale </a:t>
            </a:r>
          </a:p>
          <a:p>
            <a:r>
              <a:rPr lang="en-US" sz="3000" dirty="0" smtClean="0"/>
              <a:t>Identifying “Users”</a:t>
            </a:r>
          </a:p>
          <a:p>
            <a:r>
              <a:rPr lang="en-US" sz="3000" dirty="0" smtClean="0"/>
              <a:t>Data Privacy and Security</a:t>
            </a:r>
          </a:p>
          <a:p>
            <a:pPr lvl="1">
              <a:buFont typeface="Wingdings 3" pitchFamily="18" charset="2"/>
              <a:buNone/>
            </a:pPr>
            <a:endParaRPr lang="en-US" dirty="0" smtClean="0"/>
          </a:p>
        </p:txBody>
      </p:sp>
      <p:sp>
        <p:nvSpPr>
          <p:cNvPr id="1894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E70B6BE6-FEB8-4D30-996E-C4C529904D68}" type="slidenum">
              <a:rPr lang="en-US">
                <a:solidFill>
                  <a:schemeClr val="tx2"/>
                </a:solidFill>
              </a:rPr>
              <a:pPr defTabSz="912813" fontAlgn="base">
                <a:spcBef>
                  <a:spcPct val="0"/>
                </a:spcBef>
                <a:spcAft>
                  <a:spcPct val="0"/>
                </a:spcAft>
              </a:pPr>
              <a:t>96</a:t>
            </a:fld>
            <a:endParaRPr lang="en-US">
              <a:solidFill>
                <a:schemeClr val="tx2"/>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p:cNvSpPr>
            <a:spLocks noGrp="1"/>
          </p:cNvSpPr>
          <p:nvPr>
            <p:ph type="title"/>
          </p:nvPr>
        </p:nvSpPr>
        <p:spPr/>
        <p:txBody>
          <a:bodyPr/>
          <a:lstStyle/>
          <a:p>
            <a:r>
              <a:rPr lang="en-US" dirty="0" smtClean="0">
                <a:latin typeface="Bookman Old Style" pitchFamily="18" charset="0"/>
              </a:rPr>
              <a:t>Time (and Time Again)</a:t>
            </a:r>
          </a:p>
        </p:txBody>
      </p:sp>
      <p:sp>
        <p:nvSpPr>
          <p:cNvPr id="3" name="Content Placeholder 2"/>
          <p:cNvSpPr>
            <a:spLocks noGrp="1"/>
          </p:cNvSpPr>
          <p:nvPr>
            <p:ph sz="quarter" idx="1"/>
          </p:nvPr>
        </p:nvSpPr>
        <p:spPr>
          <a:xfrm>
            <a:off x="410816" y="1320800"/>
            <a:ext cx="8481393" cy="5216525"/>
          </a:xfrm>
        </p:spPr>
        <p:txBody>
          <a:bodyPr/>
          <a:lstStyle/>
          <a:p>
            <a:r>
              <a:rPr lang="en-US" dirty="0" smtClean="0"/>
              <a:t>Time</a:t>
            </a:r>
          </a:p>
          <a:p>
            <a:pPr lvl="1"/>
            <a:r>
              <a:rPr lang="en-US" b="1" i="1" dirty="0" smtClean="0"/>
              <a:t>Client time </a:t>
            </a:r>
            <a:r>
              <a:rPr lang="en-US" dirty="0" smtClean="0"/>
              <a:t>is closer to the user, but can be wrong or reset</a:t>
            </a:r>
          </a:p>
          <a:p>
            <a:pPr lvl="1"/>
            <a:r>
              <a:rPr lang="en-US" b="1" i="1" dirty="0" smtClean="0"/>
              <a:t>Server time </a:t>
            </a:r>
            <a:r>
              <a:rPr lang="en-US" dirty="0" smtClean="0"/>
              <a:t>includes network latencies, but controllable</a:t>
            </a:r>
          </a:p>
          <a:p>
            <a:pPr lvl="1"/>
            <a:r>
              <a:rPr lang="en-US" dirty="0" smtClean="0"/>
              <a:t>In both cases, need to synchronize time across multiple machines</a:t>
            </a:r>
          </a:p>
          <a:p>
            <a:pPr lvl="1"/>
            <a:endParaRPr lang="en-US" dirty="0" smtClean="0"/>
          </a:p>
          <a:p>
            <a:pPr lvl="1"/>
            <a:r>
              <a:rPr lang="en-US" dirty="0" smtClean="0"/>
              <a:t>Data integration</a:t>
            </a:r>
          </a:p>
          <a:p>
            <a:pPr lvl="2"/>
            <a:r>
              <a:rPr lang="en-US" dirty="0" smtClean="0"/>
              <a:t>Ensure that joins of data are all using the same basis (e.g., UTC vs. local time)  </a:t>
            </a:r>
          </a:p>
          <a:p>
            <a:pPr lvl="2"/>
            <a:endParaRPr lang="en-US" dirty="0" smtClean="0"/>
          </a:p>
          <a:p>
            <a:pPr lvl="1"/>
            <a:r>
              <a:rPr lang="en-US" dirty="0" smtClean="0"/>
              <a:t>Accurate timing data is critical for understanding the sequence of user activities, daily temporal patterns, etc. </a:t>
            </a:r>
          </a:p>
          <a:p>
            <a:pPr lvl="1">
              <a:buFont typeface="Wingdings 3" pitchFamily="18" charset="2"/>
              <a:buNone/>
            </a:pPr>
            <a:endParaRPr lang="en-US" dirty="0" smtClean="0"/>
          </a:p>
        </p:txBody>
      </p:sp>
      <p:sp>
        <p:nvSpPr>
          <p:cNvPr id="1914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0E7E9DD2-F9D3-475B-89BD-046932DBE5E4}" type="slidenum">
              <a:rPr lang="en-US">
                <a:solidFill>
                  <a:schemeClr val="tx2"/>
                </a:solidFill>
              </a:rPr>
              <a:pPr defTabSz="912813" fontAlgn="base">
                <a:spcBef>
                  <a:spcPct val="0"/>
                </a:spcBef>
                <a:spcAft>
                  <a:spcPct val="0"/>
                </a:spcAft>
              </a:pPr>
              <a:t>97</a:t>
            </a:fld>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p:txBody>
          <a:bodyPr/>
          <a:lstStyle/>
          <a:p>
            <a:r>
              <a:rPr lang="en-US" dirty="0" smtClean="0">
                <a:latin typeface="Bookman Old Style" pitchFamily="18" charset="0"/>
              </a:rPr>
              <a:t>Issues of Scale</a:t>
            </a:r>
          </a:p>
        </p:txBody>
      </p:sp>
      <p:sp>
        <p:nvSpPr>
          <p:cNvPr id="3" name="Content Placeholder 2"/>
          <p:cNvSpPr>
            <a:spLocks noGrp="1"/>
          </p:cNvSpPr>
          <p:nvPr>
            <p:ph sz="quarter" idx="1"/>
          </p:nvPr>
        </p:nvSpPr>
        <p:spPr>
          <a:xfrm>
            <a:off x="211138" y="1246188"/>
            <a:ext cx="8659812" cy="5318125"/>
          </a:xfrm>
        </p:spPr>
        <p:txBody>
          <a:bodyPr>
            <a:normAutofit fontScale="92500" lnSpcReduction="10000"/>
          </a:bodyPr>
          <a:lstStyle/>
          <a:p>
            <a:pPr marL="274320" indent="-274320" fontAlgn="auto">
              <a:spcAft>
                <a:spcPts val="0"/>
              </a:spcAft>
              <a:buFont typeface="Wingdings 3"/>
              <a:buChar char=""/>
              <a:defRPr/>
            </a:pPr>
            <a:r>
              <a:rPr lang="en-US" dirty="0" smtClean="0"/>
              <a:t>Data Collection</a:t>
            </a:r>
          </a:p>
          <a:p>
            <a:pPr marL="548640" lvl="1" indent="-274320" fontAlgn="auto">
              <a:spcAft>
                <a:spcPts val="0"/>
              </a:spcAft>
              <a:buFont typeface="Wingdings 3"/>
              <a:buChar char=""/>
              <a:defRPr/>
            </a:pPr>
            <a:r>
              <a:rPr lang="en-US" dirty="0" smtClean="0"/>
              <a:t>Storage requirements </a:t>
            </a:r>
          </a:p>
          <a:p>
            <a:pPr marL="822960" lvl="2" fontAlgn="auto">
              <a:spcAft>
                <a:spcPts val="0"/>
              </a:spcAft>
              <a:buClr>
                <a:schemeClr val="bg1">
                  <a:shade val="50000"/>
                </a:schemeClr>
              </a:buClr>
              <a:buFont typeface="Wingdings 3"/>
              <a:buChar char=""/>
              <a:defRPr/>
            </a:pPr>
            <a:r>
              <a:rPr lang="en-US" sz="1900" dirty="0" smtClean="0"/>
              <a:t>E.g., 1k bytes/record x 10 records/query x 100 mil queries/day = 1000 </a:t>
            </a:r>
            <a:r>
              <a:rPr lang="en-US" sz="1900" dirty="0" err="1" smtClean="0"/>
              <a:t>Gb</a:t>
            </a:r>
            <a:r>
              <a:rPr lang="en-US" sz="1900" dirty="0" smtClean="0"/>
              <a:t>/day</a:t>
            </a:r>
          </a:p>
          <a:p>
            <a:pPr marL="548640" lvl="1" indent="-274320" fontAlgn="auto">
              <a:spcAft>
                <a:spcPts val="0"/>
              </a:spcAft>
              <a:buFont typeface="Wingdings 3"/>
              <a:buChar char=""/>
              <a:defRPr/>
            </a:pPr>
            <a:r>
              <a:rPr lang="en-US" dirty="0" smtClean="0"/>
              <a:t>Network bandwidth</a:t>
            </a:r>
          </a:p>
          <a:p>
            <a:pPr marL="822960" lvl="2" fontAlgn="auto">
              <a:spcAft>
                <a:spcPts val="0"/>
              </a:spcAft>
              <a:buClr>
                <a:schemeClr val="bg1">
                  <a:shade val="50000"/>
                </a:schemeClr>
              </a:buClr>
              <a:buFont typeface="Wingdings 3"/>
              <a:buChar char=""/>
              <a:defRPr/>
            </a:pPr>
            <a:r>
              <a:rPr lang="en-US" sz="1900" dirty="0" smtClean="0"/>
              <a:t>Client to server;  Data center to data center</a:t>
            </a:r>
          </a:p>
          <a:p>
            <a:pPr marL="274320" indent="-274320" fontAlgn="auto">
              <a:spcAft>
                <a:spcPts val="0"/>
              </a:spcAft>
              <a:buFont typeface="Wingdings 3"/>
              <a:buChar char=""/>
              <a:defRPr/>
            </a:pPr>
            <a:r>
              <a:rPr lang="en-US" dirty="0" smtClean="0"/>
              <a:t>Data Analysis</a:t>
            </a:r>
          </a:p>
          <a:p>
            <a:pPr marL="548640" lvl="1" indent="-274320" fontAlgn="auto">
              <a:spcAft>
                <a:spcPts val="0"/>
              </a:spcAft>
              <a:buFont typeface="Wingdings 3"/>
              <a:buChar char=""/>
              <a:defRPr/>
            </a:pPr>
            <a:r>
              <a:rPr lang="en-US" dirty="0" smtClean="0"/>
              <a:t>What are </a:t>
            </a:r>
            <a:r>
              <a:rPr lang="en-US" dirty="0" err="1" smtClean="0"/>
              <a:t>MapReduce</a:t>
            </a:r>
            <a:r>
              <a:rPr lang="en-US" dirty="0" smtClean="0"/>
              <a:t>, </a:t>
            </a:r>
            <a:r>
              <a:rPr lang="en-US" dirty="0" err="1" smtClean="0"/>
              <a:t>Hadoop</a:t>
            </a:r>
            <a:r>
              <a:rPr lang="en-US" dirty="0" smtClean="0"/>
              <a:t>, Pig all about?</a:t>
            </a:r>
          </a:p>
          <a:p>
            <a:pPr marL="822960" lvl="2" fontAlgn="auto">
              <a:spcAft>
                <a:spcPts val="0"/>
              </a:spcAft>
              <a:buClr>
                <a:schemeClr val="bg1">
                  <a:shade val="50000"/>
                </a:schemeClr>
              </a:buClr>
              <a:buFont typeface="Wingdings 3"/>
              <a:buChar char=""/>
              <a:defRPr/>
            </a:pPr>
            <a:r>
              <a:rPr lang="en-US" b="1" dirty="0" err="1" smtClean="0"/>
              <a:t>MapReduce</a:t>
            </a:r>
            <a:r>
              <a:rPr lang="en-US" dirty="0" smtClean="0"/>
              <a:t> – framework for processing huge datasets on compute clusters</a:t>
            </a:r>
          </a:p>
          <a:p>
            <a:pPr marL="1097280" lvl="3" fontAlgn="auto">
              <a:spcAft>
                <a:spcPts val="0"/>
              </a:spcAft>
              <a:buClr>
                <a:schemeClr val="accent2">
                  <a:shade val="75000"/>
                </a:schemeClr>
              </a:buClr>
              <a:buFont typeface="Wingdings"/>
              <a:buChar char=""/>
              <a:defRPr/>
            </a:pPr>
            <a:r>
              <a:rPr lang="en-US" dirty="0" smtClean="0"/>
              <a:t>Key idea: partition problem into pieces which can be done in parallel </a:t>
            </a:r>
          </a:p>
          <a:p>
            <a:pPr marL="1097280" lvl="3" fontAlgn="auto">
              <a:spcAft>
                <a:spcPts val="0"/>
              </a:spcAft>
              <a:buClr>
                <a:schemeClr val="accent2">
                  <a:shade val="75000"/>
                </a:schemeClr>
              </a:buClr>
              <a:buFont typeface="Wingdings"/>
              <a:buChar char=""/>
              <a:defRPr/>
            </a:pPr>
            <a:r>
              <a:rPr lang="en-US" dirty="0" smtClean="0"/>
              <a:t>Map: take input, and divide it into sub-problems which can be distributed</a:t>
            </a:r>
          </a:p>
          <a:p>
            <a:pPr marL="1097280" lvl="3" fontAlgn="auto">
              <a:spcAft>
                <a:spcPts val="0"/>
              </a:spcAft>
              <a:buClr>
                <a:schemeClr val="accent2">
                  <a:shade val="75000"/>
                </a:schemeClr>
              </a:buClr>
              <a:buFont typeface="Wingdings"/>
              <a:buChar char=""/>
              <a:defRPr/>
            </a:pPr>
            <a:r>
              <a:rPr lang="en-US" dirty="0" smtClean="0"/>
              <a:t>Reduce: collect results, and combine them to get final answer</a:t>
            </a:r>
          </a:p>
          <a:p>
            <a:pPr marL="822960" lvl="2" fontAlgn="auto">
              <a:spcAft>
                <a:spcPts val="0"/>
              </a:spcAft>
              <a:buClr>
                <a:schemeClr val="bg1">
                  <a:shade val="50000"/>
                </a:schemeClr>
              </a:buClr>
              <a:buFont typeface="Wingdings 3"/>
              <a:buChar char=""/>
              <a:defRPr/>
            </a:pPr>
            <a:r>
              <a:rPr lang="en-US" b="1" dirty="0" err="1" smtClean="0"/>
              <a:t>Hadoop</a:t>
            </a:r>
            <a:r>
              <a:rPr lang="en-US" dirty="0" smtClean="0"/>
              <a:t> - open-source implementation of </a:t>
            </a:r>
            <a:r>
              <a:rPr lang="en-US" dirty="0" err="1" smtClean="0"/>
              <a:t>MapReduce</a:t>
            </a:r>
            <a:endParaRPr lang="en-US" dirty="0" smtClean="0"/>
          </a:p>
          <a:p>
            <a:pPr marL="822960" lvl="2" fontAlgn="auto">
              <a:spcAft>
                <a:spcPts val="0"/>
              </a:spcAft>
              <a:buClr>
                <a:schemeClr val="bg1">
                  <a:shade val="50000"/>
                </a:schemeClr>
              </a:buClr>
              <a:buFont typeface="Wingdings 3"/>
              <a:buChar char=""/>
              <a:defRPr/>
            </a:pPr>
            <a:r>
              <a:rPr lang="en-US" b="1" dirty="0" smtClean="0"/>
              <a:t>Pig</a:t>
            </a:r>
            <a:r>
              <a:rPr lang="en-US" dirty="0" smtClean="0"/>
              <a:t> - execution engine on top of </a:t>
            </a:r>
            <a:r>
              <a:rPr lang="en-US" dirty="0" err="1" smtClean="0"/>
              <a:t>Hadoop</a:t>
            </a:r>
            <a:endParaRPr lang="en-US" dirty="0" smtClean="0"/>
          </a:p>
          <a:p>
            <a:pPr marL="548640" lvl="1" indent="-274320" fontAlgn="auto">
              <a:spcAft>
                <a:spcPts val="0"/>
              </a:spcAft>
              <a:buFont typeface="Wingdings 3"/>
              <a:buChar char=""/>
              <a:defRPr/>
            </a:pPr>
            <a:r>
              <a:rPr lang="en-US" dirty="0" smtClean="0"/>
              <a:t>Why would you want to use them?</a:t>
            </a:r>
          </a:p>
          <a:p>
            <a:pPr marL="548640" lvl="1" indent="-274320" fontAlgn="auto">
              <a:spcAft>
                <a:spcPts val="0"/>
              </a:spcAft>
              <a:buFont typeface="Wingdings 3"/>
              <a:buChar char=""/>
              <a:defRPr/>
            </a:pPr>
            <a:r>
              <a:rPr lang="en-US" dirty="0" smtClean="0"/>
              <a:t>How can you use them?</a:t>
            </a:r>
          </a:p>
          <a:p>
            <a:pPr marL="548640" lvl="1" indent="-274320" fontAlgn="auto">
              <a:spcAft>
                <a:spcPts val="0"/>
              </a:spcAft>
              <a:buFont typeface="Wingdings 3"/>
              <a:buNone/>
              <a:defRPr/>
            </a:pPr>
            <a:endParaRPr lang="en-US" dirty="0" smtClean="0"/>
          </a:p>
          <a:p>
            <a:pPr marL="822960" lvl="2" fontAlgn="auto">
              <a:spcAft>
                <a:spcPts val="0"/>
              </a:spcAft>
              <a:buClr>
                <a:schemeClr val="bg1">
                  <a:shade val="50000"/>
                </a:schemeClr>
              </a:buClr>
              <a:buFont typeface="Wingdings 3"/>
              <a:buChar char=""/>
              <a:defRPr/>
            </a:pPr>
            <a:endParaRPr lang="en-US" sz="1900" dirty="0" smtClean="0"/>
          </a:p>
          <a:p>
            <a:pPr marL="548640" lvl="1" indent="-274320" fontAlgn="auto">
              <a:spcAft>
                <a:spcPts val="0"/>
              </a:spcAft>
              <a:buFont typeface="Wingdings 3"/>
              <a:buNone/>
              <a:defRPr/>
            </a:pPr>
            <a:endParaRPr lang="en-US" dirty="0"/>
          </a:p>
        </p:txBody>
      </p:sp>
      <p:sp>
        <p:nvSpPr>
          <p:cNvPr id="1935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93666C5-9BC5-4083-A8BA-F788940851FA}" type="slidenum">
              <a:rPr lang="en-US">
                <a:solidFill>
                  <a:schemeClr val="tx2"/>
                </a:solidFill>
              </a:rPr>
              <a:pPr defTabSz="912813" fontAlgn="base">
                <a:spcBef>
                  <a:spcPct val="0"/>
                </a:spcBef>
                <a:spcAft>
                  <a:spcPct val="0"/>
                </a:spcAft>
              </a:pPr>
              <a:t>98</a:t>
            </a:fld>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r>
              <a:rPr lang="en-US" dirty="0" smtClean="0">
                <a:latin typeface="Bookman Old Style" pitchFamily="18" charset="0"/>
              </a:rPr>
              <a:t>How is a User Identified?</a:t>
            </a:r>
          </a:p>
        </p:txBody>
      </p:sp>
      <p:sp>
        <p:nvSpPr>
          <p:cNvPr id="3" name="Content Placeholder 2"/>
          <p:cNvSpPr>
            <a:spLocks noGrp="1"/>
          </p:cNvSpPr>
          <p:nvPr>
            <p:ph sz="quarter" idx="1"/>
          </p:nvPr>
        </p:nvSpPr>
        <p:spPr>
          <a:xfrm>
            <a:off x="457200" y="1336675"/>
            <a:ext cx="8423275" cy="5157788"/>
          </a:xfrm>
        </p:spPr>
        <p:txBody>
          <a:bodyPr>
            <a:normAutofit lnSpcReduction="10000"/>
          </a:bodyPr>
          <a:lstStyle/>
          <a:p>
            <a:pPr marL="274320" indent="-274320" fontAlgn="auto">
              <a:spcAft>
                <a:spcPts val="0"/>
              </a:spcAft>
              <a:buFont typeface="Wingdings 3"/>
              <a:buChar char=""/>
              <a:defRPr/>
            </a:pPr>
            <a:r>
              <a:rPr lang="en-US" dirty="0" smtClean="0"/>
              <a:t>Http cookies, IP address, temporary ID</a:t>
            </a:r>
          </a:p>
          <a:p>
            <a:pPr marL="548640" lvl="1" indent="-274320" fontAlgn="auto">
              <a:spcAft>
                <a:spcPts val="0"/>
              </a:spcAft>
              <a:buFont typeface="Wingdings 3"/>
              <a:buChar char=""/>
              <a:defRPr/>
            </a:pPr>
            <a:r>
              <a:rPr lang="en-US" dirty="0" smtClean="0"/>
              <a:t>Provides broad coverage and easy to use, but …</a:t>
            </a:r>
          </a:p>
          <a:p>
            <a:pPr marL="548640" lvl="1" indent="-274320" fontAlgn="auto">
              <a:spcAft>
                <a:spcPts val="0"/>
              </a:spcAft>
              <a:buFont typeface="Wingdings 3"/>
              <a:buChar char=""/>
              <a:defRPr/>
            </a:pPr>
            <a:r>
              <a:rPr lang="en-US" dirty="0" smtClean="0"/>
              <a:t>Multiple people use same machine</a:t>
            </a:r>
          </a:p>
          <a:p>
            <a:pPr marL="548640" lvl="1" indent="-274320" fontAlgn="auto">
              <a:spcAft>
                <a:spcPts val="0"/>
              </a:spcAft>
              <a:buFont typeface="Wingdings 3"/>
              <a:buChar char=""/>
              <a:defRPr/>
            </a:pPr>
            <a:r>
              <a:rPr lang="en-US" dirty="0" smtClean="0"/>
              <a:t>Same person uses multiple machines (and browsers)</a:t>
            </a:r>
          </a:p>
          <a:p>
            <a:pPr marL="822960" lvl="2" fontAlgn="auto">
              <a:spcAft>
                <a:spcPts val="0"/>
              </a:spcAft>
              <a:buClr>
                <a:schemeClr val="bg1">
                  <a:shade val="50000"/>
                </a:schemeClr>
              </a:buClr>
              <a:buFont typeface="Wingdings 3"/>
              <a:buChar char=""/>
              <a:defRPr/>
            </a:pPr>
            <a:r>
              <a:rPr lang="en-US" dirty="0" smtClean="0"/>
              <a:t>How many cookies did you use today?</a:t>
            </a:r>
          </a:p>
          <a:p>
            <a:pPr marL="548640" lvl="1" indent="-274320" fontAlgn="auto">
              <a:spcAft>
                <a:spcPts val="0"/>
              </a:spcAft>
              <a:buFont typeface="Wingdings 3"/>
              <a:buChar char=""/>
              <a:defRPr/>
            </a:pPr>
            <a:r>
              <a:rPr lang="en-US" dirty="0" smtClean="0"/>
              <a:t>Lots of churn in these IDs</a:t>
            </a:r>
          </a:p>
          <a:p>
            <a:pPr marL="822960" lvl="2" fontAlgn="auto">
              <a:spcAft>
                <a:spcPts val="0"/>
              </a:spcAft>
              <a:buClr>
                <a:schemeClr val="bg1">
                  <a:shade val="50000"/>
                </a:schemeClr>
              </a:buClr>
              <a:buFont typeface="Wingdings 3"/>
              <a:buChar char=""/>
              <a:defRPr/>
            </a:pPr>
            <a:r>
              <a:rPr lang="en-US" dirty="0" smtClean="0"/>
              <a:t>Jupiter Res (39% delete cookies monthly);  </a:t>
            </a:r>
            <a:r>
              <a:rPr lang="en-US" dirty="0" err="1" smtClean="0"/>
              <a:t>Comscore</a:t>
            </a:r>
            <a:r>
              <a:rPr lang="en-US" dirty="0" smtClean="0"/>
              <a:t> (2.5x inflation)</a:t>
            </a:r>
          </a:p>
          <a:p>
            <a:pPr marL="274320" indent="-274320" fontAlgn="auto">
              <a:spcAft>
                <a:spcPts val="0"/>
              </a:spcAft>
              <a:buFont typeface="Wingdings 3"/>
              <a:buChar char=""/>
              <a:defRPr/>
            </a:pPr>
            <a:r>
              <a:rPr lang="en-US" dirty="0" smtClean="0"/>
              <a:t>Login, or Download of client code (e.g., browser plug-in)</a:t>
            </a:r>
          </a:p>
          <a:p>
            <a:pPr marL="548640" lvl="1" indent="-274320" fontAlgn="auto">
              <a:spcAft>
                <a:spcPts val="0"/>
              </a:spcAft>
              <a:buFont typeface="Wingdings 3"/>
              <a:buChar char=""/>
              <a:defRPr/>
            </a:pPr>
            <a:r>
              <a:rPr lang="en-US" dirty="0" smtClean="0"/>
              <a:t>Better correspondence to people, but …</a:t>
            </a:r>
          </a:p>
          <a:p>
            <a:pPr marL="548640" lvl="1" indent="-274320" fontAlgn="auto">
              <a:spcAft>
                <a:spcPts val="0"/>
              </a:spcAft>
              <a:buFont typeface="Wingdings 3"/>
              <a:buChar char=""/>
              <a:defRPr/>
            </a:pPr>
            <a:r>
              <a:rPr lang="en-US" dirty="0" smtClean="0"/>
              <a:t>Requires sign-in or download</a:t>
            </a:r>
          </a:p>
          <a:p>
            <a:pPr marL="548640" lvl="1" indent="-274320" fontAlgn="auto">
              <a:spcAft>
                <a:spcPts val="0"/>
              </a:spcAft>
              <a:buFont typeface="Wingdings 3"/>
              <a:buChar char=""/>
              <a:defRPr/>
            </a:pPr>
            <a:r>
              <a:rPr lang="en-US" dirty="0" smtClean="0"/>
              <a:t>Results in a smaller and biased sample of people or data (who remember to login, decided to download, etc.)</a:t>
            </a:r>
          </a:p>
          <a:p>
            <a:pPr marL="274320" indent="-274320" fontAlgn="auto">
              <a:spcAft>
                <a:spcPts val="0"/>
              </a:spcAft>
              <a:buFont typeface="Wingdings 3"/>
              <a:buChar char=""/>
              <a:defRPr/>
            </a:pPr>
            <a:r>
              <a:rPr lang="en-US" dirty="0" smtClean="0"/>
              <a:t>Either way, loss of data</a:t>
            </a:r>
          </a:p>
          <a:p>
            <a:pPr marL="274320" indent="-274320" fontAlgn="auto">
              <a:spcAft>
                <a:spcPts val="0"/>
              </a:spcAft>
              <a:buFont typeface="Wingdings 3"/>
              <a:buNone/>
              <a:defRPr/>
            </a:pPr>
            <a:endParaRPr lang="en-US" dirty="0"/>
          </a:p>
        </p:txBody>
      </p:sp>
      <p:sp>
        <p:nvSpPr>
          <p:cNvPr id="1955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9466295B-4EA1-4DD6-B044-F84B11399C7C}" type="slidenum">
              <a:rPr lang="en-US">
                <a:solidFill>
                  <a:schemeClr val="tx2"/>
                </a:solidFill>
              </a:rPr>
              <a:pPr defTabSz="912813" fontAlgn="base">
                <a:spcBef>
                  <a:spcPct val="0"/>
                </a:spcBef>
                <a:spcAft>
                  <a:spcPct val="0"/>
                </a:spcAft>
              </a:pPr>
              <a:t>99</a:t>
            </a:fld>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14603</TotalTime>
  <Words>9416</Words>
  <Application>Microsoft Office PowerPoint</Application>
  <PresentationFormat>On-screen Show (4:3)</PresentationFormat>
  <Paragraphs>1980</Paragraphs>
  <Slides>146</Slides>
  <Notes>92</Notes>
  <HiddenSlides>0</HiddenSlides>
  <MMClips>0</MMClips>
  <ScaleCrop>false</ScaleCrop>
  <HeadingPairs>
    <vt:vector size="4" baseType="variant">
      <vt:variant>
        <vt:lpstr>Theme</vt:lpstr>
      </vt:variant>
      <vt:variant>
        <vt:i4>1</vt:i4>
      </vt:variant>
      <vt:variant>
        <vt:lpstr>Slide Titles</vt:lpstr>
      </vt:variant>
      <vt:variant>
        <vt:i4>146</vt:i4>
      </vt:variant>
    </vt:vector>
  </HeadingPairs>
  <TitlesOfParts>
    <vt:vector size="147" baseType="lpstr">
      <vt:lpstr>1_Origin</vt:lpstr>
      <vt:lpstr>Design and Analysis of Large Scale Log Studies A CHI 2011 course v11</vt:lpstr>
      <vt:lpstr>Introduction</vt:lpstr>
      <vt:lpstr>What Can We (HCI) Learn from Log Analysis? </vt:lpstr>
      <vt:lpstr>Benefits</vt:lpstr>
      <vt:lpstr>Drawbacks</vt:lpstr>
      <vt:lpstr>What Are Logs for This Discussion?</vt:lpstr>
      <vt:lpstr>How to Generate Logs</vt:lpstr>
      <vt:lpstr>Interesting Sources of Log Data</vt:lpstr>
      <vt:lpstr>Other Kinds of Large Data Sets</vt:lpstr>
      <vt:lpstr>Audience Discussion  </vt:lpstr>
      <vt:lpstr>Overview</vt:lpstr>
      <vt:lpstr>Section 1: Understanding User Behavior</vt:lpstr>
      <vt:lpstr>Kinds of User Data</vt:lpstr>
      <vt:lpstr>Kinds of User Data</vt:lpstr>
      <vt:lpstr>Kinds of User Data</vt:lpstr>
      <vt:lpstr>Web Service Logs</vt:lpstr>
      <vt:lpstr>Web Browser Logs</vt:lpstr>
      <vt:lpstr>Web Browser Logs</vt:lpstr>
      <vt:lpstr>Rich Client-Side Logs</vt:lpstr>
      <vt:lpstr>Logs Can Be Rich and Varied</vt:lpstr>
      <vt:lpstr>Using Log Data</vt:lpstr>
      <vt:lpstr>Using Log Data</vt:lpstr>
      <vt:lpstr>Generalizing About Behavior</vt:lpstr>
      <vt:lpstr>Generalizing Across Systems</vt:lpstr>
      <vt:lpstr>What We Can Learn from Query Logs</vt:lpstr>
      <vt:lpstr>PowerPoint Presentation</vt:lpstr>
      <vt:lpstr>PowerPoint Presentation</vt:lpstr>
      <vt:lpstr>PowerPoint Presentation</vt:lpstr>
      <vt:lpstr>PowerPoint Presentation</vt:lpstr>
      <vt:lpstr>Partitioning the Data</vt:lpstr>
      <vt:lpstr>Partition by Time</vt:lpstr>
      <vt:lpstr>Partition by User</vt:lpstr>
      <vt:lpstr>What Logs Cannot Tell Us </vt:lpstr>
      <vt:lpstr>Example: Click Entropy</vt:lpstr>
      <vt:lpstr>Which Has Lower Variation in Clicks?</vt:lpstr>
      <vt:lpstr>Which Has Lower Variation in Clicks?</vt:lpstr>
      <vt:lpstr>Which Has Lower Variation in Clicks?</vt:lpstr>
      <vt:lpstr>Dealing with Log Limitations</vt:lpstr>
      <vt:lpstr>Example: Re-Finding Intent</vt:lpstr>
      <vt:lpstr>Summary: Understanding User Behavior</vt:lpstr>
      <vt:lpstr>Section 2: Design and Analysis of Experiments</vt:lpstr>
      <vt:lpstr>What Do We Mean by an Experiment?</vt:lpstr>
      <vt:lpstr>Example Changes and Hypotheses</vt:lpstr>
      <vt:lpstr>Why Do Experiments?</vt:lpstr>
      <vt:lpstr>What Can We Learn from Experiments?</vt:lpstr>
      <vt:lpstr>What Can’t We Learn from Experiments?</vt:lpstr>
      <vt:lpstr>Section Outline</vt:lpstr>
      <vt:lpstr>Basic Experiment Definitions</vt:lpstr>
      <vt:lpstr>Examples: Weather Onebox vs. Page Chrome</vt:lpstr>
      <vt:lpstr>Experiment Design</vt:lpstr>
      <vt:lpstr>Decisions, Goals, Underlying Assumptions</vt:lpstr>
      <vt:lpstr>Changes: Design Space</vt:lpstr>
      <vt:lpstr>Example: Video Inclusions</vt:lpstr>
      <vt:lpstr>Video  Inclusions</vt:lpstr>
      <vt:lpstr>Hypotheses</vt:lpstr>
      <vt:lpstr>Metrics</vt:lpstr>
      <vt:lpstr>Putting It Together: Experiments</vt:lpstr>
      <vt:lpstr>Experiment Sizing: Overview</vt:lpstr>
      <vt:lpstr>Power</vt:lpstr>
      <vt:lpstr>Power Example: Variability Matters</vt:lpstr>
      <vt:lpstr>Power: Variance of Logs Data</vt:lpstr>
      <vt:lpstr>Sizing and Triggering</vt:lpstr>
      <vt:lpstr>Experiment Sizing: Example</vt:lpstr>
      <vt:lpstr>Sizing: Other Design Choices</vt:lpstr>
      <vt:lpstr>Within-subject vs. Between-subject</vt:lpstr>
      <vt:lpstr>Running Experiments</vt:lpstr>
      <vt:lpstr>Selecting a Population</vt:lpstr>
      <vt:lpstr> </vt:lpstr>
      <vt:lpstr>Controls</vt:lpstr>
      <vt:lpstr>How Controls Go Wrong</vt:lpstr>
      <vt:lpstr>Analyzing Experiments</vt:lpstr>
      <vt:lpstr>Sanity Checking</vt:lpstr>
      <vt:lpstr>Managing Real World Challenges</vt:lpstr>
      <vt:lpstr>When is a Metric Change Significant?</vt:lpstr>
      <vt:lpstr>How to Interpret Significant Metrics</vt:lpstr>
      <vt:lpstr>More on Metrics</vt:lpstr>
      <vt:lpstr>Simpson’s Paradox:  Simultaneous Mix and Metric Changes</vt:lpstr>
      <vt:lpstr>More on Simpson’s Paradox</vt:lpstr>
      <vt:lpstr>Detailed Analysis  Big Picture</vt:lpstr>
      <vt:lpstr>Summary:  Critical Steps When Designing Experiments</vt:lpstr>
      <vt:lpstr>Discussion</vt:lpstr>
      <vt:lpstr>Our story to this point…</vt:lpstr>
      <vt:lpstr>Discussion</vt:lpstr>
      <vt:lpstr>Section 3: Practical Considerations for Log Analysis</vt:lpstr>
      <vt:lpstr>Overview</vt:lpstr>
      <vt:lpstr>Section 3A: Data Collection, Storage and Use</vt:lpstr>
      <vt:lpstr>Overview</vt:lpstr>
      <vt:lpstr>A Simple Example </vt:lpstr>
      <vt:lpstr>A Simple Example (cont’d) </vt:lpstr>
      <vt:lpstr>A Simple Example (cont’d)</vt:lpstr>
      <vt:lpstr>Browsers, Tabs and Time</vt:lpstr>
      <vt:lpstr>Richer Client Instrumentation</vt:lpstr>
      <vt:lpstr>Example: Curious Browser [Fox et al. 2005]</vt:lpstr>
      <vt:lpstr>A (Not-So-) Simple Example </vt:lpstr>
      <vt:lpstr>Setting Up Server-side Logging</vt:lpstr>
      <vt:lpstr>A Few More Important Practical Issues</vt:lpstr>
      <vt:lpstr>Time (and Time Again)</vt:lpstr>
      <vt:lpstr>Issues of Scale</vt:lpstr>
      <vt:lpstr>How is a User Identified?</vt:lpstr>
      <vt:lpstr>Using the Data Responsibly</vt:lpstr>
      <vt:lpstr>Using the Data Responsibly (cont’d)</vt:lpstr>
      <vt:lpstr>Example: AOL Search Dataset</vt:lpstr>
      <vt:lpstr>Example: Netflix Challenge</vt:lpstr>
      <vt:lpstr>Using the Data Responsibly (cont’d)</vt:lpstr>
      <vt:lpstr>Summary</vt:lpstr>
      <vt:lpstr>Section 3B:  Data cleaning for large logs</vt:lpstr>
      <vt:lpstr>Why Clean Log Data? </vt:lpstr>
      <vt:lpstr>Typical Log Format</vt:lpstr>
      <vt:lpstr>Sources of Noise</vt:lpstr>
      <vt:lpstr>A Real Example</vt:lpstr>
      <vt:lpstr>What We’ll Skip…  </vt:lpstr>
      <vt:lpstr>When Might You NOT Need to Clean Data?</vt:lpstr>
      <vt:lpstr>Before Cleaning Data  </vt:lpstr>
      <vt:lpstr>Importance of Data Expertise </vt:lpstr>
      <vt:lpstr>Outliers</vt:lpstr>
      <vt:lpstr>Outliers:  Common Types from Search</vt:lpstr>
      <vt:lpstr>Outliers:  Common Types from Search</vt:lpstr>
      <vt:lpstr>Treatment of Outliers: Many Methods </vt:lpstr>
      <vt:lpstr>Identifying Bots &amp; Spam </vt:lpstr>
      <vt:lpstr>Bot Traffic Tends to Have  Pathological Behaviors</vt:lpstr>
      <vt:lpstr>How to ID Spam</vt:lpstr>
      <vt:lpstr>Bots / Spam Clicks Look Like Mixtures</vt:lpstr>
      <vt:lpstr>Story About Spam…</vt:lpstr>
      <vt:lpstr>Did it Work? </vt:lpstr>
      <vt:lpstr>Cleaning Heuristics:  Be Sure to Account for Known Errors</vt:lpstr>
      <vt:lpstr>Simple Ways to Look for Outliers</vt:lpstr>
      <vt:lpstr>But Ultimately… </vt:lpstr>
      <vt:lpstr>But Ultimately… </vt:lpstr>
      <vt:lpstr>Careful About Skew, not Just Outliers</vt:lpstr>
      <vt:lpstr>PowerPoint Presentation</vt:lpstr>
      <vt:lpstr>Pragmatics</vt:lpstr>
      <vt:lpstr>Pragmatics</vt:lpstr>
      <vt:lpstr>Pragmatics</vt:lpstr>
      <vt:lpstr>Pragmatics</vt:lpstr>
      <vt:lpstr>Pragmatics</vt:lpstr>
      <vt:lpstr>Data Integration</vt:lpstr>
      <vt:lpstr>Often Can’t Re-run Experiments</vt:lpstr>
      <vt:lpstr>Data Cleaning Summary</vt:lpstr>
      <vt:lpstr>Section 3C: Log Analysis and the HCI Community</vt:lpstr>
      <vt:lpstr>Kinds of User Data</vt:lpstr>
      <vt:lpstr>Discussion: Log Analysis and HCI</vt:lpstr>
      <vt:lpstr>Is Log Analysis Relevant to HCI?</vt:lpstr>
      <vt:lpstr>How to Present/Review Log Analysis</vt:lpstr>
      <vt:lpstr>References</vt:lpstr>
      <vt:lpstr>References</vt:lpstr>
      <vt:lpstr>References</vt:lpstr>
    </vt:vector>
  </TitlesOfParts>
  <Company>Google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Large Scale Log Analysis Studies</dc:title>
  <dc:subject>logs analysis</dc:subject>
  <dc:creator>Susan Dumais, Robin Jeffries, Daniel M. Russell, Diane Tang, Jaime Teevan</dc:creator>
  <dc:description>Originally made for HCIC 2010, remade extensively for CHI 2011.</dc:description>
  <cp:lastModifiedBy>Jaime Teevan</cp:lastModifiedBy>
  <cp:revision>123</cp:revision>
  <dcterms:created xsi:type="dcterms:W3CDTF">2011-04-27T20:46:22Z</dcterms:created>
  <dcterms:modified xsi:type="dcterms:W3CDTF">2011-05-18T17:18:17Z</dcterms:modified>
</cp:coreProperties>
</file>