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303" r:id="rId3"/>
    <p:sldId id="287" r:id="rId4"/>
    <p:sldId id="284" r:id="rId5"/>
    <p:sldId id="291" r:id="rId6"/>
    <p:sldId id="301" r:id="rId7"/>
    <p:sldId id="295" r:id="rId8"/>
    <p:sldId id="293" r:id="rId9"/>
    <p:sldId id="294" r:id="rId10"/>
    <p:sldId id="272" r:id="rId11"/>
    <p:sldId id="297" r:id="rId12"/>
    <p:sldId id="296" r:id="rId13"/>
    <p:sldId id="281" r:id="rId14"/>
    <p:sldId id="298" r:id="rId15"/>
    <p:sldId id="299" r:id="rId16"/>
    <p:sldId id="304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27" autoAdjust="0"/>
  </p:normalViewPr>
  <p:slideViewPr>
    <p:cSldViewPr snapToGrid="0" snapToObjects="1">
      <p:cViewPr varScale="1">
        <p:scale>
          <a:sx n="71" d="100"/>
          <a:sy n="71" d="100"/>
        </p:scale>
        <p:origin x="15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jiarli\Dropbox\2014-WSDM\Paper\Characterization-DSERP-Time2Cli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8451990148462"/>
          <c:y val="3.8580322273189797E-2"/>
          <c:w val="0.84134038638756159"/>
          <c:h val="0.74990455738487238"/>
        </c:manualLayout>
      </c:layout>
      <c:scatterChart>
        <c:scatterStyle val="lineMarker"/>
        <c:varyColors val="0"/>
        <c:ser>
          <c:idx val="1"/>
          <c:order val="0"/>
          <c:tx>
            <c:strRef>
              <c:f>'All-Time2Click'!$C$30</c:f>
              <c:strCache>
                <c:ptCount val="1"/>
                <c:pt idx="0">
                  <c:v>Down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'All-Time2Click'!$A$31:$A$50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'All-Time2Click'!$C$31:$C$50</c:f>
              <c:numCache>
                <c:formatCode>General</c:formatCode>
                <c:ptCount val="20"/>
                <c:pt idx="0">
                  <c:v>3.42000007629394</c:v>
                </c:pt>
                <c:pt idx="1">
                  <c:v>4.0420000553131104</c:v>
                </c:pt>
                <c:pt idx="2">
                  <c:v>4.9509999752044598</c:v>
                </c:pt>
                <c:pt idx="3">
                  <c:v>5.59800004959106</c:v>
                </c:pt>
                <c:pt idx="4">
                  <c:v>6.0799999237060502</c:v>
                </c:pt>
                <c:pt idx="5">
                  <c:v>6.4419999122619602</c:v>
                </c:pt>
                <c:pt idx="6">
                  <c:v>6.7269999980926496</c:v>
                </c:pt>
                <c:pt idx="7">
                  <c:v>6.9249999523162797</c:v>
                </c:pt>
                <c:pt idx="8">
                  <c:v>7.1129999160766602</c:v>
                </c:pt>
                <c:pt idx="9">
                  <c:v>7.2569999694824201</c:v>
                </c:pt>
                <c:pt idx="10">
                  <c:v>7.3529999256133998</c:v>
                </c:pt>
                <c:pt idx="11">
                  <c:v>7.5109999179839999</c:v>
                </c:pt>
                <c:pt idx="12">
                  <c:v>7.6180000305175701</c:v>
                </c:pt>
                <c:pt idx="13">
                  <c:v>7.6305000782012904</c:v>
                </c:pt>
                <c:pt idx="14">
                  <c:v>7.7235000133514404</c:v>
                </c:pt>
                <c:pt idx="15">
                  <c:v>7.7960000038146902</c:v>
                </c:pt>
                <c:pt idx="16">
                  <c:v>7.7945001125335596</c:v>
                </c:pt>
                <c:pt idx="17">
                  <c:v>7.8329999446868896</c:v>
                </c:pt>
                <c:pt idx="18">
                  <c:v>7.8730001449584899</c:v>
                </c:pt>
                <c:pt idx="19">
                  <c:v>7.9950001239776602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14-44ED-A130-C23ADBBD0E2F}"/>
            </c:ext>
          </c:extLst>
        </c:ser>
        <c:ser>
          <c:idx val="2"/>
          <c:order val="1"/>
          <c:tx>
            <c:strRef>
              <c:f>'All-Time2Click'!$D$30</c:f>
              <c:strCache>
                <c:ptCount val="1"/>
                <c:pt idx="0">
                  <c:v>Gone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'All-Time2Click'!$A$31:$A$50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'All-Time2Click'!$D$31:$D$50</c:f>
              <c:numCache>
                <c:formatCode>General</c:formatCode>
                <c:ptCount val="20"/>
                <c:pt idx="0">
                  <c:v>2.7834999561309801</c:v>
                </c:pt>
                <c:pt idx="1">
                  <c:v>3.8020000457763601</c:v>
                </c:pt>
                <c:pt idx="2">
                  <c:v>4.9539999961853001</c:v>
                </c:pt>
                <c:pt idx="3">
                  <c:v>6.0279999971389699</c:v>
                </c:pt>
                <c:pt idx="4">
                  <c:v>6.4390001296996999</c:v>
                </c:pt>
                <c:pt idx="5">
                  <c:v>6.9839999675750697</c:v>
                </c:pt>
                <c:pt idx="6">
                  <c:v>7.2369999885559002</c:v>
                </c:pt>
                <c:pt idx="7">
                  <c:v>7.1389999389648402</c:v>
                </c:pt>
                <c:pt idx="8">
                  <c:v>7.2670000791549603</c:v>
                </c:pt>
                <c:pt idx="9">
                  <c:v>7.5339999198913503</c:v>
                </c:pt>
                <c:pt idx="10">
                  <c:v>7.8015000820159903</c:v>
                </c:pt>
                <c:pt idx="11">
                  <c:v>7.7634999752044598</c:v>
                </c:pt>
                <c:pt idx="12">
                  <c:v>8.0700001716613698</c:v>
                </c:pt>
                <c:pt idx="13">
                  <c:v>8.0409998893737793</c:v>
                </c:pt>
                <c:pt idx="14">
                  <c:v>8.2390000820159894</c:v>
                </c:pt>
                <c:pt idx="15">
                  <c:v>8.7309999465942294</c:v>
                </c:pt>
                <c:pt idx="16">
                  <c:v>8.2855001688003505</c:v>
                </c:pt>
                <c:pt idx="17">
                  <c:v>8.2125000953674299</c:v>
                </c:pt>
                <c:pt idx="18">
                  <c:v>8.7440001964569092</c:v>
                </c:pt>
                <c:pt idx="19">
                  <c:v>8.8899998664855904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14-44ED-A130-C23ADBBD0E2F}"/>
            </c:ext>
          </c:extLst>
        </c:ser>
        <c:ser>
          <c:idx val="3"/>
          <c:order val="2"/>
          <c:tx>
            <c:strRef>
              <c:f>'All-Time2Click'!$E$30</c:f>
              <c:strCache>
                <c:ptCount val="1"/>
                <c:pt idx="0">
                  <c:v>Stay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'All-Time2Click'!$A$31:$A$50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'All-Time2Click'!$E$31:$E$50</c:f>
              <c:numCache>
                <c:formatCode>General</c:formatCode>
                <c:ptCount val="20"/>
                <c:pt idx="0">
                  <c:v>2.3919999599456698</c:v>
                </c:pt>
                <c:pt idx="1">
                  <c:v>3.08500003814697</c:v>
                </c:pt>
                <c:pt idx="2">
                  <c:v>3.9800000190734801</c:v>
                </c:pt>
                <c:pt idx="3">
                  <c:v>4.6870000362396196</c:v>
                </c:pt>
                <c:pt idx="4">
                  <c:v>5.2039999961853001</c:v>
                </c:pt>
                <c:pt idx="5">
                  <c:v>5.5770001411437899</c:v>
                </c:pt>
                <c:pt idx="6">
                  <c:v>5.8710000514984104</c:v>
                </c:pt>
                <c:pt idx="7">
                  <c:v>6.14399981498718</c:v>
                </c:pt>
                <c:pt idx="8">
                  <c:v>6.30800008773803</c:v>
                </c:pt>
                <c:pt idx="9">
                  <c:v>6.4909999370574898</c:v>
                </c:pt>
                <c:pt idx="10">
                  <c:v>6.5425000190734801</c:v>
                </c:pt>
                <c:pt idx="11">
                  <c:v>6.6499999761581403</c:v>
                </c:pt>
                <c:pt idx="12">
                  <c:v>6.7189998626708896</c:v>
                </c:pt>
                <c:pt idx="13">
                  <c:v>6.8099999427795401</c:v>
                </c:pt>
                <c:pt idx="14">
                  <c:v>6.8530001640319798</c:v>
                </c:pt>
                <c:pt idx="15">
                  <c:v>6.8840000629425004</c:v>
                </c:pt>
                <c:pt idx="16">
                  <c:v>6.92000007629394</c:v>
                </c:pt>
                <c:pt idx="17">
                  <c:v>6.9699999094009399</c:v>
                </c:pt>
                <c:pt idx="18">
                  <c:v>7.0420000553131104</c:v>
                </c:pt>
                <c:pt idx="19">
                  <c:v>7.0900001525878897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14-44ED-A130-C23ADBBD0E2F}"/>
            </c:ext>
          </c:extLst>
        </c:ser>
        <c:ser>
          <c:idx val="4"/>
          <c:order val="3"/>
          <c:tx>
            <c:strRef>
              <c:f>'All-Time2Click'!$F$30</c:f>
              <c:strCache>
                <c:ptCount val="1"/>
                <c:pt idx="0">
                  <c:v>Up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'All-Time2Click'!$A$31:$A$50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'All-Time2Click'!$F$31:$F$50</c:f>
              <c:numCache>
                <c:formatCode>General</c:formatCode>
                <c:ptCount val="20"/>
                <c:pt idx="0">
                  <c:v>3.04499995708465</c:v>
                </c:pt>
                <c:pt idx="1">
                  <c:v>3.3140001296996999</c:v>
                </c:pt>
                <c:pt idx="2">
                  <c:v>4.1225001811981201</c:v>
                </c:pt>
                <c:pt idx="3">
                  <c:v>4.7469999790191597</c:v>
                </c:pt>
                <c:pt idx="4">
                  <c:v>5.2049999237060502</c:v>
                </c:pt>
                <c:pt idx="5">
                  <c:v>5.6490001678466797</c:v>
                </c:pt>
                <c:pt idx="6">
                  <c:v>5.9205000400543204</c:v>
                </c:pt>
                <c:pt idx="7">
                  <c:v>6.2140002250671298</c:v>
                </c:pt>
                <c:pt idx="8">
                  <c:v>6.4609999656677202</c:v>
                </c:pt>
                <c:pt idx="9">
                  <c:v>6.5970000028610203</c:v>
                </c:pt>
                <c:pt idx="10">
                  <c:v>6.8279998302459699</c:v>
                </c:pt>
                <c:pt idx="11">
                  <c:v>6.8510000705718896</c:v>
                </c:pt>
                <c:pt idx="12">
                  <c:v>7.0409998893737704</c:v>
                </c:pt>
                <c:pt idx="13">
                  <c:v>7.1200000047683698</c:v>
                </c:pt>
                <c:pt idx="14">
                  <c:v>7.3029999732971103</c:v>
                </c:pt>
                <c:pt idx="15">
                  <c:v>7.4219999313354403</c:v>
                </c:pt>
                <c:pt idx="16">
                  <c:v>7.4329999685287396</c:v>
                </c:pt>
                <c:pt idx="17">
                  <c:v>7.4449999332427899</c:v>
                </c:pt>
                <c:pt idx="18">
                  <c:v>7.6240000724792401</c:v>
                </c:pt>
                <c:pt idx="19">
                  <c:v>7.8090000152587802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14-44ED-A130-C23ADBBD0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766768"/>
        <c:axId val="254767160"/>
      </c:scatterChart>
      <c:valAx>
        <c:axId val="254766768"/>
        <c:scaling>
          <c:orientation val="minMax"/>
          <c:max val="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to click S1 (secs)</a:t>
                </a:r>
              </a:p>
            </c:rich>
          </c:tx>
          <c:layout>
            <c:manualLayout>
              <c:xMode val="edge"/>
              <c:yMode val="edge"/>
              <c:x val="0.40864859915766344"/>
              <c:y val="0.89658580983828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67160"/>
        <c:crosses val="autoZero"/>
        <c:crossBetween val="midCat"/>
        <c:majorUnit val="4"/>
      </c:valAx>
      <c:valAx>
        <c:axId val="254767160"/>
        <c:scaling>
          <c:orientation val="minMax"/>
          <c:max val="9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to click S2 (secs)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66768"/>
        <c:crosses val="autoZero"/>
        <c:crossBetween val="midCat"/>
        <c:majorUnit val="3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82634438137097"/>
          <c:y val="0.39742821919987281"/>
          <c:w val="0.20126028022935391"/>
          <c:h val="0.39369274405215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EF35-9403-4443-A8CD-AB0106AE9D66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CD5A9-B303-BE42-B306-B9C60D8F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DE1E350-1A1C-43B2-BE8D-D2686151A9A5}" type="slidenum">
              <a:rPr lang="en-US">
                <a:latin typeface="Calibri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2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specific numbers for</a:t>
            </a:r>
            <a:r>
              <a:rPr lang="en-US" baseline="0" dirty="0" smtClean="0"/>
              <a:t> how often changes across sessions</a:t>
            </a:r>
          </a:p>
          <a:p>
            <a:r>
              <a:rPr lang="en-US" baseline="0" dirty="0" smtClean="0"/>
              <a:t>Why? Improved ranking, general instability</a:t>
            </a:r>
          </a:p>
          <a:p>
            <a:r>
              <a:rPr lang="en-US" baseline="0" dirty="0" smtClean="0"/>
              <a:t>This can be good – better, more relevant information,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Fewer repeat clicks (53% v. 88%)</a:t>
            </a:r>
          </a:p>
          <a:p>
            <a:r>
              <a:rPr lang="en-US" dirty="0" smtClean="0"/>
              <a:t>Slower time to click (26 seconds v. 6 seconds)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[Higher number = better]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09A2-966E-4215-B278-43CDCF973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Became</a:t>
            </a:r>
            <a:r>
              <a:rPr lang="en-US" baseline="0" dirty="0" smtClean="0"/>
              <a:t> interested in search back in the late 90s when I worked for </a:t>
            </a:r>
            <a:r>
              <a:rPr lang="en-US" baseline="0" dirty="0" err="1" smtClean="0"/>
              <a:t>Infoseek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Models for web search different.</a:t>
            </a:r>
          </a:p>
          <a:p>
            <a:r>
              <a:rPr lang="en-US" baseline="0" dirty="0" smtClean="0"/>
              <a:t>Yahoo was the main way for people to find things, format was a directory, static pages with a bunch of links.</a:t>
            </a:r>
          </a:p>
          <a:p>
            <a:r>
              <a:rPr lang="en-US" baseline="0" dirty="0" smtClean="0"/>
              <a:t>Pre-link analysis, Boolean search, charging for search.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my research, I look for patterns in how people search</a:t>
            </a:r>
          </a:p>
          <a:p>
            <a:r>
              <a:rPr lang="en-US" baseline="0" dirty="0" smtClean="0"/>
              <a:t>Temporal context interesting, web content changes, whereas before we thought of information as static.</a:t>
            </a:r>
          </a:p>
          <a:p>
            <a:r>
              <a:rPr lang="en-US" baseline="0" dirty="0" smtClean="0"/>
              <a:t>Think about web search, but also other kinds of search, and, more broadly, PIM.</a:t>
            </a:r>
          </a:p>
          <a:p>
            <a:r>
              <a:rPr lang="en-US" baseline="0" dirty="0" smtClean="0"/>
              <a:t>Currently doing a lot related to selfsourcing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sessions, even if there are fewer of them, are</a:t>
            </a:r>
            <a:r>
              <a:rPr lang="en-US" baseline="0" dirty="0" smtClean="0"/>
              <a:t> most of the time that we spend searching</a:t>
            </a:r>
            <a:endParaRPr lang="en-US" dirty="0" smtClean="0"/>
          </a:p>
          <a:p>
            <a:r>
              <a:rPr lang="en-US" dirty="0" smtClean="0"/>
              <a:t>Ironic that</a:t>
            </a:r>
            <a:r>
              <a:rPr lang="en-US" baseline="0" dirty="0" smtClean="0"/>
              <a:t> even though people spend a lot of time searching, 100ms delay makes us abandon more.</a:t>
            </a:r>
          </a:p>
          <a:p>
            <a:r>
              <a:rPr lang="en-US" baseline="0" dirty="0" smtClean="0"/>
              <a:t>Challenge: Try to figure out how to create more time for search engines. (Slow Search)</a:t>
            </a:r>
          </a:p>
          <a:p>
            <a:r>
              <a:rPr lang="en-US" baseline="0" dirty="0" smtClean="0"/>
              <a:t>So all of this multi-click, multi-query, multi-session behavior is complex.</a:t>
            </a:r>
          </a:p>
          <a:p>
            <a:r>
              <a:rPr lang="en-US" baseline="0" dirty="0" smtClean="0"/>
              <a:t>Exploratory, topics evolve, we learn as we search,</a:t>
            </a:r>
          </a:p>
          <a:p>
            <a:r>
              <a:rPr lang="en-US" baseline="0" dirty="0" smtClean="0"/>
              <a:t>But despite how complex search can be, a good chunk of it we can understand fairly clearly: It involves re-finding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Fascinating that it is so common given when you think of using a search engine, you mostly think about getting to new content.</a:t>
            </a:r>
          </a:p>
          <a:p>
            <a:r>
              <a:rPr lang="en-US" baseline="0" dirty="0" smtClean="0"/>
              <a:t>Presents a really simple opportunity for personalization.</a:t>
            </a:r>
          </a:p>
          <a:p>
            <a:r>
              <a:rPr lang="en-US" baseline="0" dirty="0" smtClean="0"/>
              <a:t>Let’s look more at what people are trying to do when they are re-finding.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matters</a:t>
            </a:r>
          </a:p>
          <a:p>
            <a:pPr lvl="1"/>
            <a:r>
              <a:rPr lang="en-US" dirty="0" smtClean="0"/>
              <a:t>Intra-session </a:t>
            </a:r>
            <a:r>
              <a:rPr lang="en-US" dirty="0" err="1" smtClean="0"/>
              <a:t>refinding</a:t>
            </a:r>
            <a:r>
              <a:rPr lang="en-US" dirty="0" smtClean="0"/>
              <a:t> is reevaluating, often found via a query that ranks the page higher</a:t>
            </a:r>
          </a:p>
          <a:p>
            <a:pPr lvl="1"/>
            <a:r>
              <a:rPr lang="en-US" dirty="0" smtClean="0"/>
              <a:t>Inter-session </a:t>
            </a:r>
            <a:r>
              <a:rPr lang="en-US" dirty="0" err="1" smtClean="0"/>
              <a:t>refinding</a:t>
            </a:r>
            <a:r>
              <a:rPr lang="en-US" dirty="0" smtClean="0"/>
              <a:t> is picking up the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more repeat</a:t>
            </a:r>
            <a:r>
              <a:rPr lang="en-US" baseline="0" dirty="0" smtClean="0"/>
              <a:t> queries</a:t>
            </a:r>
            <a:r>
              <a:rPr lang="en-US" dirty="0" smtClean="0"/>
              <a:t> on something like Twitter – queries</a:t>
            </a:r>
            <a:r>
              <a:rPr lang="en-US" baseline="0" dirty="0" smtClean="0"/>
              <a:t> change less and are repeated a lot as people monitor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15% of all queries we have</a:t>
            </a:r>
            <a:r>
              <a:rPr lang="en-US" baseline="0" dirty="0" smtClean="0"/>
              <a:t> enough history to almost perfectly predict the click based on repeat behavior</a:t>
            </a:r>
          </a:p>
          <a:p>
            <a:r>
              <a:rPr lang="en-US" baseline="0" dirty="0" smtClean="0"/>
              <a:t>(“almost perfectly” = 95% accuracy, or better than we can predict you’ll click on http://facebook.com if you search for “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.”)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D5A9-B303-BE42-B306-B9C60D8F0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92441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1792616"/>
            <a:ext cx="7315200" cy="111263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92441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1792616"/>
            <a:ext cx="219075" cy="111263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630567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1868816"/>
            <a:ext cx="6858000" cy="87584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1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1" y="2133601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1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7"/>
            <a:ext cx="8229600" cy="674688"/>
          </a:xfrm>
          <a:ln>
            <a:solidFill>
              <a:schemeClr val="accent1"/>
            </a:solidFill>
          </a:ln>
        </p:spPr>
        <p:txBody>
          <a:bodyPr lIns="274317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1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l" defTabSz="91439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158DA04D-C9C5-E74B-97B7-E1C66BEF637D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r" defTabSz="91439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l" defTabSz="91439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5C7E2B44-4895-7D4A-B230-395A20BED27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7013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7013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04" indent="-182878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82" indent="-182878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60" indent="-182878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38" indent="-182878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sci11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2:</a:t>
            </a:r>
            <a:br>
              <a:rPr lang="en-US" dirty="0" smtClean="0"/>
            </a:br>
            <a:r>
              <a:rPr lang="en-US" dirty="0" smtClean="0"/>
              <a:t>Finding and </a:t>
            </a:r>
            <a:r>
              <a:rPr lang="en-US" dirty="0" err="1" smtClean="0"/>
              <a:t>Refinding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Jaime Teevan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  <a:cs typeface="Arial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767CFB6-95D1-482F-B79A-973B6EBA80F8}" type="slidenum">
              <a:rPr lang="en-US">
                <a:solidFill>
                  <a:schemeClr val="tx2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Refinding</a:t>
            </a:r>
            <a:r>
              <a:rPr lang="en-US" dirty="0" smtClean="0"/>
              <a:t> in the Face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result ordering changes</a:t>
            </a:r>
          </a:p>
          <a:p>
            <a:pPr lvl="1"/>
            <a:r>
              <a:rPr lang="en-US" dirty="0" smtClean="0"/>
              <a:t>Across search sessions</a:t>
            </a:r>
          </a:p>
          <a:p>
            <a:pPr lvl="1"/>
            <a:r>
              <a:rPr lang="en-US" dirty="0" smtClean="0"/>
              <a:t>Even within an individual query!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0" y="2644435"/>
            <a:ext cx="2639668" cy="367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10" y="2640330"/>
            <a:ext cx="2642616" cy="3679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9296"/>
          <a:stretch/>
        </p:blipFill>
        <p:spPr>
          <a:xfrm>
            <a:off x="5976647" y="884720"/>
            <a:ext cx="2640779" cy="3335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505" y="2640330"/>
            <a:ext cx="2639668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8800"/>
            <a:ext cx="18288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464269"/>
            <a:ext cx="1828800" cy="109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094515"/>
            <a:ext cx="18288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828800"/>
            <a:ext cx="1828800" cy="370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Can Cause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 Dynamic menus</a:t>
            </a:r>
          </a:p>
          <a:p>
            <a:pPr lvl="1"/>
            <a:r>
              <a:rPr lang="en-US" dirty="0" smtClean="0"/>
              <a:t>Put commonly used items at top</a:t>
            </a:r>
          </a:p>
          <a:p>
            <a:pPr lvl="1"/>
            <a:r>
              <a:rPr lang="en-US" dirty="0" smtClean="0"/>
              <a:t>Slows menu item access</a:t>
            </a:r>
          </a:p>
          <a:p>
            <a:r>
              <a:rPr lang="en-US" dirty="0" smtClean="0"/>
              <a:t>Does search result change</a:t>
            </a:r>
            <a:br>
              <a:rPr lang="en-US" dirty="0" smtClean="0"/>
            </a:br>
            <a:r>
              <a:rPr lang="en-US" dirty="0" smtClean="0"/>
              <a:t>likewise interfere with</a:t>
            </a:r>
            <a:br>
              <a:rPr lang="en-US" dirty="0" smtClean="0"/>
            </a:br>
            <a:r>
              <a:rPr lang="en-US" dirty="0" err="1" smtClean="0"/>
              <a:t>refinding</a:t>
            </a:r>
            <a:r>
              <a:rPr lang="en-US" dirty="0" smtClean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265230"/>
            <a:ext cx="1828800" cy="200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4191000"/>
            <a:ext cx="2133600" cy="340930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055" y="4539521"/>
            <a:ext cx="4664227" cy="3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3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0.02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Interferes with </a:t>
            </a:r>
            <a:r>
              <a:rPr lang="en-US" dirty="0" err="1" smtClean="0"/>
              <a:t>Refinding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search result ordering changes people are</a:t>
            </a:r>
          </a:p>
          <a:p>
            <a:pPr lvl="1"/>
            <a:r>
              <a:rPr lang="en-US" dirty="0" smtClean="0"/>
              <a:t>Less likely to click on a repeat result</a:t>
            </a:r>
          </a:p>
          <a:p>
            <a:pPr lvl="1"/>
            <a:r>
              <a:rPr lang="en-US" dirty="0" smtClean="0"/>
              <a:t>Slower to click on a repeat result when they do</a:t>
            </a:r>
          </a:p>
          <a:p>
            <a:pPr lvl="1"/>
            <a:r>
              <a:rPr lang="en-US" dirty="0" smtClean="0"/>
              <a:t>More likely to abandon their search</a:t>
            </a:r>
          </a:p>
          <a:p>
            <a:r>
              <a:rPr lang="en-US" dirty="0" smtClean="0"/>
              <a:t>Happens within a query and across sessions</a:t>
            </a:r>
          </a:p>
          <a:p>
            <a:r>
              <a:rPr lang="en-US" dirty="0" smtClean="0"/>
              <a:t>Even happens when the repeat result moves up!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46561801"/>
              </p:ext>
            </p:extLst>
          </p:nvPr>
        </p:nvGraphicFramePr>
        <p:xfrm>
          <a:off x="1129602" y="3853543"/>
          <a:ext cx="6553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2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to click</a:t>
            </a:r>
          </a:p>
          <a:p>
            <a:pPr lvl="1"/>
            <a:r>
              <a:rPr lang="en-US" dirty="0" smtClean="0"/>
              <a:t>Unsatisfied initially</a:t>
            </a:r>
          </a:p>
          <a:p>
            <a:pPr lvl="2"/>
            <a:r>
              <a:rPr lang="en-US" dirty="0" smtClean="0"/>
              <a:t>Gone &gt; Down &gt; Stay &gt; Up</a:t>
            </a:r>
          </a:p>
          <a:p>
            <a:pPr lvl="1"/>
            <a:r>
              <a:rPr lang="en-US" dirty="0" smtClean="0"/>
              <a:t>Satisfied initially</a:t>
            </a:r>
          </a:p>
          <a:p>
            <a:pPr lvl="2"/>
            <a:r>
              <a:rPr lang="en-US" dirty="0" smtClean="0"/>
              <a:t>Stay &gt; Down &gt; Up &gt; Gone</a:t>
            </a:r>
          </a:p>
          <a:p>
            <a:r>
              <a:rPr lang="en-US" dirty="0" smtClean="0"/>
              <a:t>Changes around click</a:t>
            </a:r>
          </a:p>
          <a:p>
            <a:pPr lvl="1"/>
            <a:r>
              <a:rPr lang="en-US" dirty="0" smtClean="0"/>
              <a:t>Always benefit NSAT users</a:t>
            </a:r>
          </a:p>
          <a:p>
            <a:pPr lvl="1"/>
            <a:r>
              <a:rPr lang="en-US" dirty="0" smtClean="0"/>
              <a:t>Best below the click for</a:t>
            </a:r>
            <a:br>
              <a:rPr lang="en-US" dirty="0" smtClean="0"/>
            </a:br>
            <a:r>
              <a:rPr lang="en-US" dirty="0" smtClean="0"/>
              <a:t>satisfied users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43844"/>
              </p:ext>
            </p:extLst>
          </p:nvPr>
        </p:nvGraphicFramePr>
        <p:xfrm>
          <a:off x="4977384" y="1524000"/>
          <a:ext cx="3048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9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4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NSAT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SAT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4.65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4.61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934200" y="1447800"/>
            <a:ext cx="1219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54636"/>
              </p:ext>
            </p:extLst>
          </p:nvPr>
        </p:nvGraphicFramePr>
        <p:xfrm>
          <a:off x="4969764" y="4648200"/>
          <a:ext cx="3124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0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5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NSAT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Changes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Static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74189"/>
              </p:ext>
            </p:extLst>
          </p:nvPr>
        </p:nvGraphicFramePr>
        <p:xfrm>
          <a:off x="4969764" y="4648200"/>
          <a:ext cx="3124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0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5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SAT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Changes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Static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4.61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Change Helps with Finding!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Implications: Bias Display by Experience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828800"/>
            <a:ext cx="6223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2953512"/>
            <a:ext cx="3872411" cy="10972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5248656"/>
            <a:ext cx="3872411" cy="109728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38897" y="4579431"/>
            <a:ext cx="3581400" cy="614361"/>
          </a:xfrm>
          <a:prstGeom prst="rect">
            <a:avLst/>
          </a:prstGeom>
          <a:solidFill>
            <a:schemeClr val="accent2">
              <a:alpha val="3019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Change Blind </a:t>
            </a:r>
            <a:r>
              <a:rPr lang="en-US" dirty="0" err="1" smtClean="0"/>
              <a:t>Refinding</a:t>
            </a:r>
            <a:r>
              <a:rPr lang="en-US" dirty="0" smtClean="0"/>
              <a:t> Experience</a:t>
            </a:r>
            <a:endParaRPr lang="en-US" dirty="0"/>
          </a:p>
        </p:txBody>
      </p:sp>
      <p:pic>
        <p:nvPicPr>
          <p:cNvPr id="8" name="Picture 8" descr="num-3-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828889"/>
            <a:ext cx="50736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35175" y="1828889"/>
            <a:ext cx="5073650" cy="3811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pic>
        <p:nvPicPr>
          <p:cNvPr id="10" name="Picture 12" descr="num-3-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828889"/>
            <a:ext cx="50736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Design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700" dirty="0" smtClean="0"/>
              <a:t>Finding often involves </a:t>
            </a:r>
            <a:r>
              <a:rPr lang="en-US" sz="2700" dirty="0" err="1" smtClean="0"/>
              <a:t>refinding</a:t>
            </a:r>
            <a:endParaRPr lang="en-US" sz="2700" dirty="0" smtClean="0"/>
          </a:p>
          <a:p>
            <a:r>
              <a:rPr lang="en-US" dirty="0" smtClean="0"/>
              <a:t>Help people return to a previous result</a:t>
            </a:r>
          </a:p>
          <a:p>
            <a:pPr lvl="1"/>
            <a:r>
              <a:rPr lang="en-US" dirty="0" smtClean="0"/>
              <a:t>Support the issuing of </a:t>
            </a:r>
            <a:r>
              <a:rPr lang="en-US" dirty="0" err="1" smtClean="0"/>
              <a:t>refinding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smtClean="0"/>
              <a:t>Make it easy to identify previous results in a result list</a:t>
            </a:r>
          </a:p>
          <a:p>
            <a:r>
              <a:rPr lang="en-US" dirty="0" smtClean="0"/>
              <a:t>Help people pick up tasks</a:t>
            </a:r>
          </a:p>
          <a:p>
            <a:pPr lvl="1"/>
            <a:r>
              <a:rPr lang="en-US" dirty="0" smtClean="0"/>
              <a:t>Identify tasks when they are started</a:t>
            </a:r>
          </a:p>
          <a:p>
            <a:pPr lvl="1"/>
            <a:r>
              <a:rPr lang="en-US" dirty="0" smtClean="0"/>
              <a:t>Identify tasks when they are resumed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700" dirty="0" smtClean="0"/>
              <a:t>Change interferes with </a:t>
            </a:r>
            <a:r>
              <a:rPr lang="en-US" sz="2700" dirty="0" err="1" smtClean="0"/>
              <a:t>refinding</a:t>
            </a:r>
            <a:r>
              <a:rPr lang="en-US" sz="2700" dirty="0" smtClean="0"/>
              <a:t> – but helps with finding!</a:t>
            </a:r>
          </a:p>
          <a:p>
            <a:r>
              <a:rPr lang="en-US" dirty="0" smtClean="0"/>
              <a:t>Bias display of new content by searcher’s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 smtClean="0"/>
              <a:t>General overview of finding and re-finding: </a:t>
            </a:r>
            <a:r>
              <a:rPr lang="en-US" sz="1400" dirty="0" smtClean="0"/>
              <a:t>Teevan</a:t>
            </a:r>
            <a:r>
              <a:rPr lang="en-US" sz="1400" dirty="0"/>
              <a:t>, Capra, </a:t>
            </a:r>
            <a:r>
              <a:rPr lang="en-US" sz="1400" dirty="0" smtClean="0"/>
              <a:t>Perez-</a:t>
            </a:r>
            <a:r>
              <a:rPr lang="en-US" sz="1400" dirty="0" err="1" smtClean="0"/>
              <a:t>Quiñones</a:t>
            </a:r>
            <a:r>
              <a:rPr lang="en-US" sz="1400" dirty="0"/>
              <a:t>. How people find personal information. In </a:t>
            </a:r>
            <a:r>
              <a:rPr lang="en-US" sz="1400" i="1" dirty="0"/>
              <a:t>Personal Information Management</a:t>
            </a:r>
            <a:r>
              <a:rPr lang="en-US" sz="1400" dirty="0"/>
              <a:t>, UW Press 2007.</a:t>
            </a:r>
            <a:endParaRPr lang="en-US" sz="1400" dirty="0" smtClean="0"/>
          </a:p>
          <a:p>
            <a:r>
              <a:rPr lang="en-US" sz="1600" dirty="0" smtClean="0"/>
              <a:t>Cross-session search behavior</a:t>
            </a:r>
          </a:p>
          <a:p>
            <a:pPr lvl="1"/>
            <a:r>
              <a:rPr lang="en-US" sz="1400" dirty="0" smtClean="0"/>
              <a:t>Kotov, Bennett, White, Dumais, Teevan. Modeling and analysis of cross-session search tasks. SIGIR 2011.</a:t>
            </a:r>
          </a:p>
          <a:p>
            <a:pPr lvl="1"/>
            <a:r>
              <a:rPr lang="en-US" sz="1400" dirty="0" smtClean="0"/>
              <a:t>Dumais. Task-based search: A search engine perspective. </a:t>
            </a:r>
            <a:r>
              <a:rPr lang="en-US" sz="1400" dirty="0"/>
              <a:t>http://bit.ly/15rK5tD</a:t>
            </a:r>
            <a:endParaRPr lang="en-US" sz="1400" dirty="0" smtClean="0"/>
          </a:p>
          <a:p>
            <a:r>
              <a:rPr lang="en-US" sz="1600" dirty="0" smtClean="0"/>
              <a:t>Understanding </a:t>
            </a:r>
            <a:r>
              <a:rPr lang="en-US" sz="1600" dirty="0" err="1" smtClean="0"/>
              <a:t>refinding</a:t>
            </a:r>
            <a:endParaRPr lang="en-US" sz="1600" dirty="0" smtClean="0"/>
          </a:p>
          <a:p>
            <a:pPr lvl="1"/>
            <a:r>
              <a:rPr lang="en-US" sz="1400" dirty="0"/>
              <a:t>Teevan, Adar, Jones, Potts. Information re-retrieval: Repeat queries in Yahoo’s logs. SIGIR 2007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Tyler</a:t>
            </a:r>
            <a:r>
              <a:rPr lang="en-US" sz="1400" dirty="0"/>
              <a:t>, Teevan. Large scale query log analysis of re-finding. WSDM 2010.</a:t>
            </a:r>
          </a:p>
          <a:p>
            <a:pPr lvl="1"/>
            <a:r>
              <a:rPr lang="en-US" sz="1400" dirty="0"/>
              <a:t>Adar, Teevan, Dumais. Large scale analysis of web </a:t>
            </a:r>
            <a:r>
              <a:rPr lang="en-US" sz="1400" dirty="0" err="1"/>
              <a:t>revisitation</a:t>
            </a:r>
            <a:r>
              <a:rPr lang="en-US" sz="1400" dirty="0"/>
              <a:t> patterns. CHI 2008.</a:t>
            </a:r>
          </a:p>
          <a:p>
            <a:r>
              <a:rPr lang="en-US" sz="1600" dirty="0" smtClean="0"/>
              <a:t>Supporting </a:t>
            </a:r>
            <a:r>
              <a:rPr lang="en-US" sz="1600" dirty="0" err="1" smtClean="0"/>
              <a:t>refinding</a:t>
            </a:r>
            <a:endParaRPr lang="en-US" sz="1600" dirty="0" smtClean="0"/>
          </a:p>
          <a:p>
            <a:pPr lvl="1"/>
            <a:r>
              <a:rPr lang="en-US" sz="1400" dirty="0" smtClean="0"/>
              <a:t>Teevan</a:t>
            </a:r>
            <a:r>
              <a:rPr lang="en-US" sz="1400" dirty="0"/>
              <a:t>, Cutrell, Fisher, Drucker, Ramos, Andre, Hu. Visual Snippets: Summarizing web pages for search and </a:t>
            </a:r>
            <a:r>
              <a:rPr lang="en-US" sz="1400" dirty="0" err="1"/>
              <a:t>revisitation</a:t>
            </a:r>
            <a:r>
              <a:rPr lang="en-US" sz="1400" dirty="0"/>
              <a:t>. CHI 2009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Teevan, Liebling, Geetha. Understanding personal navigation. WSDM 2011</a:t>
            </a:r>
            <a:r>
              <a:rPr lang="en-US" sz="1400" dirty="0" smtClean="0"/>
              <a:t>.</a:t>
            </a:r>
            <a:endParaRPr lang="en-US" sz="1300" dirty="0" smtClean="0"/>
          </a:p>
          <a:p>
            <a:r>
              <a:rPr lang="en-US" sz="1600" dirty="0" smtClean="0"/>
              <a:t>The impact of change on </a:t>
            </a:r>
            <a:r>
              <a:rPr lang="en-US" sz="1600" dirty="0" err="1" smtClean="0"/>
              <a:t>refinding</a:t>
            </a:r>
            <a:endParaRPr lang="en-US" sz="1600" dirty="0" smtClean="0"/>
          </a:p>
          <a:p>
            <a:pPr lvl="1"/>
            <a:r>
              <a:rPr lang="en-US" sz="1400" dirty="0"/>
              <a:t>Teevan. How people recall, recognize and reuse search results. TOIS 2008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Teevan. The </a:t>
            </a:r>
            <a:r>
              <a:rPr lang="en-US" sz="1400" dirty="0" err="1"/>
              <a:t>Re:Search</a:t>
            </a:r>
            <a:r>
              <a:rPr lang="en-US" sz="1400" dirty="0"/>
              <a:t> Engine: Simultaneous support for finding and re-finding. UIST 2007.</a:t>
            </a:r>
          </a:p>
          <a:p>
            <a:pPr lvl="1"/>
            <a:r>
              <a:rPr lang="en-US" sz="1400" dirty="0"/>
              <a:t>Lee, Teevan, de la Chica. Characterizing multi-click behavior and the risks and opportunities of changing results during use. SIGIR 2014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7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Jaime Teevan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9" y="1219200"/>
            <a:ext cx="3950456" cy="493712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Affiliations</a:t>
            </a:r>
          </a:p>
          <a:p>
            <a:pPr lvl="1"/>
            <a:r>
              <a:rPr lang="en-US" dirty="0" smtClean="0"/>
              <a:t>Researcher</a:t>
            </a:r>
            <a:r>
              <a:rPr lang="en-US" dirty="0"/>
              <a:t> </a:t>
            </a:r>
            <a:r>
              <a:rPr lang="en-US" dirty="0" smtClean="0"/>
              <a:t>at Microsoft</a:t>
            </a:r>
          </a:p>
          <a:p>
            <a:pPr lvl="1"/>
            <a:r>
              <a:rPr lang="en-US" dirty="0" smtClean="0"/>
              <a:t>Affiliate professor at the University of Washington</a:t>
            </a:r>
          </a:p>
          <a:p>
            <a:pPr lvl="1"/>
            <a:r>
              <a:rPr lang="en-US" dirty="0" smtClean="0"/>
              <a:t>Ph.D. from MIT</a:t>
            </a:r>
          </a:p>
          <a:p>
            <a:r>
              <a:rPr lang="en-US" dirty="0" smtClean="0"/>
              <a:t>Research interests</a:t>
            </a:r>
          </a:p>
          <a:p>
            <a:pPr lvl="1"/>
            <a:r>
              <a:rPr lang="en-US" dirty="0" smtClean="0"/>
              <a:t>Personalized search</a:t>
            </a:r>
          </a:p>
          <a:p>
            <a:pPr lvl="2"/>
            <a:r>
              <a:rPr lang="en-US" dirty="0" smtClean="0"/>
              <a:t>Past search behavior</a:t>
            </a:r>
          </a:p>
          <a:p>
            <a:pPr lvl="2"/>
            <a:r>
              <a:rPr lang="en-US" dirty="0" smtClean="0"/>
              <a:t>Social and temporal context</a:t>
            </a:r>
          </a:p>
          <a:p>
            <a:pPr lvl="1"/>
            <a:r>
              <a:rPr lang="en-US" dirty="0" smtClean="0"/>
              <a:t>Personal info management</a:t>
            </a:r>
          </a:p>
          <a:p>
            <a:pPr lvl="1"/>
            <a:r>
              <a:rPr lang="en-US" dirty="0" smtClean="0"/>
              <a:t>Selfsourcing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Is a Complex, Multi-Stepped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 query involves more than one click</a:t>
            </a:r>
          </a:p>
          <a:p>
            <a:pPr lvl="1"/>
            <a:r>
              <a:rPr lang="en-US" dirty="0" smtClean="0"/>
              <a:t>59% of people return to the search page after their first click</a:t>
            </a:r>
          </a:p>
          <a:p>
            <a:pPr lvl="1"/>
            <a:r>
              <a:rPr lang="en-US" dirty="0" smtClean="0"/>
              <a:t>Clicked result often not the endpoint</a:t>
            </a:r>
          </a:p>
          <a:p>
            <a:pPr lvl="2"/>
            <a:r>
              <a:rPr lang="en-US" dirty="0" smtClean="0"/>
              <a:t>People </a:t>
            </a:r>
            <a:r>
              <a:rPr lang="en-US" dirty="0"/>
              <a:t>orienteer from results using context as a guide</a:t>
            </a:r>
          </a:p>
          <a:p>
            <a:pPr lvl="2"/>
            <a:r>
              <a:rPr lang="en-US" dirty="0"/>
              <a:t>Not all information needs can be expressed with current tools</a:t>
            </a:r>
          </a:p>
          <a:p>
            <a:pPr lvl="2"/>
            <a:r>
              <a:rPr lang="en-US" dirty="0"/>
              <a:t>Recognition is easier than </a:t>
            </a:r>
            <a:r>
              <a:rPr lang="en-US" dirty="0" smtClean="0"/>
              <a:t>recall</a:t>
            </a:r>
          </a:p>
          <a:p>
            <a:r>
              <a:rPr lang="en-US" dirty="0" smtClean="0"/>
              <a:t>Typical search session involves more than one query</a:t>
            </a:r>
          </a:p>
          <a:p>
            <a:pPr lvl="1"/>
            <a:r>
              <a:rPr lang="en-US" dirty="0" smtClean="0"/>
              <a:t>40% of sessions contain multiple queries</a:t>
            </a:r>
          </a:p>
          <a:p>
            <a:pPr lvl="1"/>
            <a:r>
              <a:rPr lang="en-US" dirty="0" smtClean="0"/>
              <a:t>~50% of time spent in sessions of 30+ minutes</a:t>
            </a:r>
          </a:p>
          <a:p>
            <a:r>
              <a:rPr lang="en-US" dirty="0" smtClean="0"/>
              <a:t>Search tasks often involve more than one session</a:t>
            </a:r>
          </a:p>
          <a:p>
            <a:pPr lvl="1"/>
            <a:r>
              <a:rPr lang="en-US" dirty="0" smtClean="0"/>
              <a:t>25% of queries are from multi-session tasks</a:t>
            </a:r>
          </a:p>
        </p:txBody>
      </p:sp>
    </p:spTree>
    <p:extLst>
      <p:ext uri="{BB962C8B-B14F-4D97-AF65-F5344CB8AC3E}">
        <p14:creationId xmlns:p14="http://schemas.microsoft.com/office/powerpoint/2010/main" val="3634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57036"/>
              </p:ext>
            </p:extLst>
          </p:nvPr>
        </p:nvGraphicFramePr>
        <p:xfrm>
          <a:off x="4845050" y="2209800"/>
          <a:ext cx="1943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Repeat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33%</a:t>
                      </a:r>
                      <a:endParaRPr lang="en-US" i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Query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67%</a:t>
                      </a:r>
                      <a:endParaRPr lang="en-US" i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Often Involves </a:t>
            </a:r>
            <a:r>
              <a:rPr lang="en-US" dirty="0" err="1" smtClean="0"/>
              <a:t>Refinding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Repeat query (33%)</a:t>
            </a:r>
          </a:p>
          <a:p>
            <a:pPr lvl="1"/>
            <a:r>
              <a:rPr lang="en-US" i="1" dirty="0" err="1"/>
              <a:t>m</a:t>
            </a:r>
            <a:r>
              <a:rPr lang="en-US" i="1" dirty="0" err="1" smtClean="0"/>
              <a:t>icrosoft</a:t>
            </a:r>
            <a:r>
              <a:rPr lang="en-US" i="1" dirty="0" smtClean="0"/>
              <a:t> research</a:t>
            </a:r>
          </a:p>
          <a:p>
            <a:r>
              <a:rPr lang="en-US" dirty="0" smtClean="0"/>
              <a:t>Repeat click (39%)</a:t>
            </a:r>
          </a:p>
          <a:p>
            <a:pPr lvl="1"/>
            <a:r>
              <a:rPr lang="en-US" dirty="0" smtClean="0">
                <a:hlinkClick r:id="rId3"/>
              </a:rPr>
              <a:t>research.microsoft.com</a:t>
            </a:r>
            <a:endParaRPr lang="en-US" dirty="0" smtClean="0"/>
          </a:p>
          <a:p>
            <a:pPr lvl="1"/>
            <a:r>
              <a:rPr lang="en-US" dirty="0" smtClean="0"/>
              <a:t>Query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msr</a:t>
            </a:r>
            <a:endParaRPr lang="en-US" i="1" dirty="0" smtClean="0"/>
          </a:p>
          <a:p>
            <a:r>
              <a:rPr lang="en-US" dirty="0" smtClean="0"/>
              <a:t>Lots of repeats (43%)</a:t>
            </a:r>
          </a:p>
          <a:p>
            <a:r>
              <a:rPr lang="en-US" dirty="0" smtClean="0"/>
              <a:t>People also regularly return to previously viewed domains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13761607"/>
              </p:ext>
            </p:extLst>
          </p:nvPr>
        </p:nvGraphicFramePr>
        <p:xfrm>
          <a:off x="4845050" y="2209800"/>
          <a:ext cx="3886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Repeat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Click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Repeat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33%</a:t>
                      </a:r>
                      <a:endParaRPr lang="en-US" i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29%</a:t>
                      </a:r>
                      <a:endParaRPr lang="en-US" i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4%</a:t>
                      </a:r>
                      <a:endParaRPr lang="en-US" i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Query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67%</a:t>
                      </a:r>
                      <a:endParaRPr lang="en-US" i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10%</a:t>
                      </a:r>
                      <a:endParaRPr lang="en-US" i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57%</a:t>
                      </a:r>
                      <a:endParaRPr lang="en-US" i="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793992" y="2843784"/>
            <a:ext cx="1905000" cy="1295400"/>
            <a:chOff x="6781800" y="2819400"/>
            <a:chExt cx="1905000" cy="1295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781800" y="2819400"/>
              <a:ext cx="0" cy="12954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81800" y="2819400"/>
              <a:ext cx="1905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4114800"/>
              <a:ext cx="9525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686800" y="2819400"/>
              <a:ext cx="0" cy="647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734300" y="3467100"/>
              <a:ext cx="0" cy="647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34300" y="3467100"/>
              <a:ext cx="9525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793992" y="4133088"/>
            <a:ext cx="970257" cy="6477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2843784"/>
            <a:ext cx="970257" cy="6477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Refinding</a:t>
            </a:r>
            <a:r>
              <a:rPr lang="en-US" dirty="0" smtClean="0"/>
              <a:t> to Return to a Previous Result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39% of queries involve a repeat click</a:t>
            </a:r>
          </a:p>
          <a:p>
            <a:pPr lvl="1"/>
            <a:r>
              <a:rPr lang="en-US" dirty="0" smtClean="0"/>
              <a:t>Over half appear </a:t>
            </a:r>
            <a:r>
              <a:rPr lang="en-US" i="1" dirty="0" smtClean="0"/>
              <a:t>navigational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ame query, same single click</a:t>
            </a:r>
          </a:p>
          <a:p>
            <a:r>
              <a:rPr lang="en-US" dirty="0"/>
              <a:t>Searcher knows a lot of meta-information about target</a:t>
            </a:r>
          </a:p>
          <a:p>
            <a:r>
              <a:rPr lang="en-US" dirty="0" err="1" smtClean="0"/>
              <a:t>Refinding</a:t>
            </a:r>
            <a:r>
              <a:rPr lang="en-US" dirty="0" smtClean="0"/>
              <a:t> queries are better than the initial query</a:t>
            </a:r>
          </a:p>
          <a:p>
            <a:pPr lvl="1"/>
            <a:r>
              <a:rPr lang="en-US" dirty="0" smtClean="0"/>
              <a:t>Longer, more common, rank the URL higher, converge</a:t>
            </a:r>
          </a:p>
          <a:p>
            <a:pPr lvl="2"/>
            <a:r>
              <a:rPr lang="en-US" dirty="0" smtClean="0"/>
              <a:t>“free music </a:t>
            </a:r>
            <a:r>
              <a:rPr lang="en-US" dirty="0" smtClean="0">
                <a:sym typeface="Wingdings" panose="05000000000000000000" pitchFamily="2" charset="2"/>
              </a:rPr>
              <a:t> “</a:t>
            </a:r>
            <a:r>
              <a:rPr lang="en-US" dirty="0" err="1" smtClean="0">
                <a:sym typeface="Wingdings" panose="05000000000000000000" pitchFamily="2" charset="2"/>
              </a:rPr>
              <a:t>pandora</a:t>
            </a:r>
            <a:r>
              <a:rPr lang="en-US" dirty="0" smtClean="0">
                <a:sym typeface="Wingdings" panose="05000000000000000000" pitchFamily="2" charset="2"/>
              </a:rPr>
              <a:t>”  “</a:t>
            </a:r>
            <a:r>
              <a:rPr lang="en-US" dirty="0" err="1" smtClean="0">
                <a:sym typeface="Wingdings" panose="05000000000000000000" pitchFamily="2" charset="2"/>
              </a:rPr>
              <a:t>pandora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“jobs”  “monster jobs”  “monster jobs”</a:t>
            </a:r>
            <a:endParaRPr lang="en-US" dirty="0" smtClean="0"/>
          </a:p>
          <a:p>
            <a:pPr lvl="1"/>
            <a:r>
              <a:rPr lang="en-US" dirty="0" smtClean="0"/>
              <a:t>People learn how to describe their target page</a:t>
            </a:r>
          </a:p>
          <a:p>
            <a:r>
              <a:rPr lang="en-US" dirty="0" smtClean="0"/>
              <a:t>Important aspects: </a:t>
            </a:r>
            <a:r>
              <a:rPr lang="en-US" dirty="0"/>
              <a:t>People, path,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Within a search session, </a:t>
            </a:r>
            <a:r>
              <a:rPr lang="en-US" dirty="0" err="1" smtClean="0"/>
              <a:t>refinding</a:t>
            </a:r>
            <a:r>
              <a:rPr lang="en-US" dirty="0" smtClean="0"/>
              <a:t> often unintentional</a:t>
            </a:r>
          </a:p>
          <a:p>
            <a:pPr lvl="1"/>
            <a:r>
              <a:rPr lang="en-US" dirty="0" smtClean="0"/>
              <a:t>New query finds same page for re-evaluation</a:t>
            </a:r>
          </a:p>
        </p:txBody>
      </p:sp>
    </p:spTree>
    <p:extLst>
      <p:ext uri="{BB962C8B-B14F-4D97-AF65-F5344CB8AC3E}">
        <p14:creationId xmlns:p14="http://schemas.microsoft.com/office/powerpoint/2010/main" val="15547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Return to a Previous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Refinding</a:t>
            </a:r>
            <a:r>
              <a:rPr lang="en-US" dirty="0" smtClean="0"/>
              <a:t> </a:t>
            </a:r>
            <a:r>
              <a:rPr lang="en-US" dirty="0"/>
              <a:t>previous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Lots of </a:t>
            </a:r>
            <a:r>
              <a:rPr lang="en-US" dirty="0" err="1" smtClean="0"/>
              <a:t>revisitation</a:t>
            </a:r>
            <a:r>
              <a:rPr lang="en-US" dirty="0" smtClean="0"/>
              <a:t> on the web in general</a:t>
            </a:r>
          </a:p>
          <a:p>
            <a:pPr lvl="2"/>
            <a:r>
              <a:rPr lang="en-US" dirty="0" smtClean="0"/>
              <a:t>Via back button, tab completion, link following</a:t>
            </a:r>
          </a:p>
          <a:p>
            <a:pPr lvl="2"/>
            <a:r>
              <a:rPr lang="en-US" dirty="0" smtClean="0"/>
              <a:t>Search engines are used to revisit infrequently visited pages</a:t>
            </a:r>
          </a:p>
          <a:p>
            <a:pPr lvl="1"/>
            <a:r>
              <a:rPr lang="en-US" dirty="0" err="1" smtClean="0"/>
              <a:t>Refound</a:t>
            </a:r>
            <a:r>
              <a:rPr lang="en-US" dirty="0" smtClean="0"/>
              <a:t> webpages are more likely to be static</a:t>
            </a:r>
            <a:endParaRPr lang="en-US" dirty="0"/>
          </a:p>
          <a:p>
            <a:r>
              <a:rPr lang="en-US" dirty="0" err="1"/>
              <a:t>Refinding</a:t>
            </a:r>
            <a:r>
              <a:rPr lang="en-US" dirty="0"/>
              <a:t> a starting </a:t>
            </a:r>
            <a:r>
              <a:rPr lang="en-US" dirty="0" smtClean="0"/>
              <a:t>point</a:t>
            </a:r>
          </a:p>
          <a:p>
            <a:pPr lvl="1"/>
            <a:r>
              <a:rPr lang="en-US" dirty="0"/>
              <a:t>The more similar the </a:t>
            </a:r>
            <a:r>
              <a:rPr lang="en-US" dirty="0" smtClean="0"/>
              <a:t>query</a:t>
            </a:r>
            <a:r>
              <a:rPr lang="en-US" dirty="0"/>
              <a:t>, the more </a:t>
            </a:r>
            <a:r>
              <a:rPr lang="en-US" dirty="0" smtClean="0"/>
              <a:t>similar the trail</a:t>
            </a:r>
            <a:endParaRPr lang="en-US" dirty="0"/>
          </a:p>
          <a:p>
            <a:r>
              <a:rPr lang="en-US" dirty="0"/>
              <a:t>Monitoring a site for </a:t>
            </a:r>
            <a:r>
              <a:rPr lang="en-US" dirty="0" smtClean="0"/>
              <a:t>new content</a:t>
            </a:r>
          </a:p>
          <a:p>
            <a:pPr lvl="1"/>
            <a:r>
              <a:rPr lang="en-US" dirty="0" smtClean="0"/>
              <a:t>May also monitor </a:t>
            </a:r>
            <a:r>
              <a:rPr lang="en-US" dirty="0"/>
              <a:t>the </a:t>
            </a:r>
            <a:r>
              <a:rPr lang="en-US" dirty="0" smtClean="0"/>
              <a:t>search results of a query</a:t>
            </a:r>
          </a:p>
          <a:p>
            <a:pPr lvl="1"/>
            <a:r>
              <a:rPr lang="en-US" dirty="0" smtClean="0"/>
              <a:t>Example: Twitter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Implications: Help People Return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query time: Show past queries and </a:t>
            </a:r>
            <a:r>
              <a:rPr lang="en-US" dirty="0" smtClean="0"/>
              <a:t>clicks</a:t>
            </a:r>
          </a:p>
          <a:p>
            <a:r>
              <a:rPr lang="en-US" dirty="0" smtClean="0"/>
              <a:t>At result time</a:t>
            </a:r>
          </a:p>
          <a:p>
            <a:pPr lvl="1"/>
            <a:r>
              <a:rPr lang="en-US" dirty="0" smtClean="0"/>
              <a:t>Highlight past results</a:t>
            </a:r>
          </a:p>
          <a:p>
            <a:pPr lvl="1"/>
            <a:r>
              <a:rPr lang="en-US" dirty="0" smtClean="0"/>
              <a:t>Personalize ranking</a:t>
            </a:r>
          </a:p>
          <a:p>
            <a:pPr lvl="1"/>
            <a:r>
              <a:rPr lang="en-US" dirty="0" smtClean="0"/>
              <a:t>Visual representations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94" y="1960903"/>
            <a:ext cx="4960079" cy="4196057"/>
          </a:xfrm>
          <a:prstGeom prst="rect">
            <a:avLst/>
          </a:prstGeom>
        </p:spPr>
      </p:pic>
      <p:pic>
        <p:nvPicPr>
          <p:cNvPr id="20" name="Picture 19" descr="C:\Documents and Settings\teevan\Desktop\ASI\joey\withStroke\nprRosaGlaucaLarge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188" y="3561724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Documents and Settings\teevan\Desktop\ASI\joey\withStroke\wikRosaGlaucaLarge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1553" y="460248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1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Refinding</a:t>
            </a:r>
            <a:r>
              <a:rPr lang="en-US" dirty="0" smtClean="0"/>
              <a:t> to Pick Up a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Tasks extend over time </a:t>
            </a:r>
          </a:p>
          <a:p>
            <a:pPr lvl="1"/>
            <a:r>
              <a:rPr lang="en-US" dirty="0" smtClean="0"/>
              <a:t>Results found at the end of a session are likely to be </a:t>
            </a:r>
            <a:r>
              <a:rPr lang="en-US" dirty="0" err="1" smtClean="0"/>
              <a:t>refound</a:t>
            </a:r>
            <a:endParaRPr lang="en-US" dirty="0" smtClean="0"/>
          </a:p>
          <a:p>
            <a:pPr lvl="1"/>
            <a:r>
              <a:rPr lang="en-US" dirty="0" err="1" smtClean="0"/>
              <a:t>Refinding</a:t>
            </a:r>
            <a:r>
              <a:rPr lang="en-US" dirty="0" smtClean="0"/>
              <a:t> clicks are likely to occur at the start of a session</a:t>
            </a:r>
          </a:p>
          <a:p>
            <a:r>
              <a:rPr lang="en-US" dirty="0"/>
              <a:t>10% of queries involve a repeat click and new click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3" y="3460629"/>
            <a:ext cx="7616151" cy="23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Implications: Help People Pick 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Identify tasks </a:t>
            </a:r>
            <a:r>
              <a:rPr lang="en-US" dirty="0" smtClean="0">
                <a:solidFill>
                  <a:srgbClr val="000000"/>
                </a:solidFill>
              </a:rPr>
              <a:t>when they </a:t>
            </a:r>
            <a:r>
              <a:rPr lang="en-US" dirty="0">
                <a:solidFill>
                  <a:srgbClr val="000000"/>
                </a:solidFill>
              </a:rPr>
              <a:t>are started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Enable people to save what they found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Support slow search</a:t>
            </a:r>
          </a:p>
          <a:p>
            <a:r>
              <a:rPr lang="en-US" dirty="0">
                <a:solidFill>
                  <a:srgbClr val="000000"/>
                </a:solidFill>
              </a:rPr>
              <a:t>Identify tasks when they are resumed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Reinstantiate context 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0" y="3204138"/>
            <a:ext cx="4455160" cy="2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Master slid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CHI Master slide theme.thmx</Template>
  <TotalTime>2016</TotalTime>
  <Words>1406</Words>
  <Application>Microsoft Office PowerPoint</Application>
  <PresentationFormat>On-screen Show (4:3)</PresentationFormat>
  <Paragraphs>226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Wingdings</vt:lpstr>
      <vt:lpstr>Wingdings 3</vt:lpstr>
      <vt:lpstr>CHI Master slide theme</vt:lpstr>
      <vt:lpstr>Section 2: Finding and Refinding</vt:lpstr>
      <vt:lpstr>Introduction: Jaime Teevan</vt:lpstr>
      <vt:lpstr>Finding Is a Complex, Multi-Stepped Process</vt:lpstr>
      <vt:lpstr>Finding Often Involves Refinding</vt:lpstr>
      <vt:lpstr>Refinding to Return to a Previous Result</vt:lpstr>
      <vt:lpstr>Reasons to Return to a Previous Result</vt:lpstr>
      <vt:lpstr>Design Implications: Help People Return</vt:lpstr>
      <vt:lpstr>Refinding to Pick Up a Task</vt:lpstr>
      <vt:lpstr>Design Implications: Help People Pick Up Tasks</vt:lpstr>
      <vt:lpstr>Refinding in the Face of Change</vt:lpstr>
      <vt:lpstr>Change Can Cause Problems</vt:lpstr>
      <vt:lpstr>Change Interferes with Refinding</vt:lpstr>
      <vt:lpstr>But Change Helps with Finding!</vt:lpstr>
      <vt:lpstr>Design Implications: Bias Display by Experience</vt:lpstr>
      <vt:lpstr>Create a Change Blind Refinding Experience</vt:lpstr>
      <vt:lpstr>Summary of Design Implications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Searching and Finding</dc:title>
  <dc:creator>Microsoft Office User</dc:creator>
  <cp:lastModifiedBy>Jaime Teevan</cp:lastModifiedBy>
  <cp:revision>45</cp:revision>
  <dcterms:created xsi:type="dcterms:W3CDTF">2015-02-14T13:49:09Z</dcterms:created>
  <dcterms:modified xsi:type="dcterms:W3CDTF">2015-05-14T14:27:46Z</dcterms:modified>
</cp:coreProperties>
</file>