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Lst>
  <p:notesMasterIdLst>
    <p:notesMasterId r:id="rId38"/>
  </p:notesMasterIdLst>
  <p:sldIdLst>
    <p:sldId id="282" r:id="rId5"/>
    <p:sldId id="321" r:id="rId6"/>
    <p:sldId id="298" r:id="rId7"/>
    <p:sldId id="297" r:id="rId8"/>
    <p:sldId id="299" r:id="rId9"/>
    <p:sldId id="300" r:id="rId10"/>
    <p:sldId id="326" r:id="rId11"/>
    <p:sldId id="301" r:id="rId12"/>
    <p:sldId id="318" r:id="rId13"/>
    <p:sldId id="328" r:id="rId14"/>
    <p:sldId id="329" r:id="rId15"/>
    <p:sldId id="325" r:id="rId16"/>
    <p:sldId id="302" r:id="rId17"/>
    <p:sldId id="319" r:id="rId18"/>
    <p:sldId id="309" r:id="rId19"/>
    <p:sldId id="327" r:id="rId20"/>
    <p:sldId id="323" r:id="rId21"/>
    <p:sldId id="330" r:id="rId22"/>
    <p:sldId id="332" r:id="rId23"/>
    <p:sldId id="308" r:id="rId24"/>
    <p:sldId id="314" r:id="rId25"/>
    <p:sldId id="333" r:id="rId26"/>
    <p:sldId id="334" r:id="rId27"/>
    <p:sldId id="335" r:id="rId28"/>
    <p:sldId id="336" r:id="rId29"/>
    <p:sldId id="337" r:id="rId30"/>
    <p:sldId id="316" r:id="rId31"/>
    <p:sldId id="315" r:id="rId32"/>
    <p:sldId id="306" r:id="rId33"/>
    <p:sldId id="317" r:id="rId34"/>
    <p:sldId id="338" r:id="rId35"/>
    <p:sldId id="339" r:id="rId36"/>
    <p:sldId id="32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381"/>
    <a:srgbClr val="FFFF00"/>
    <a:srgbClr val="BCC4ED"/>
    <a:srgbClr val="BEC4ED"/>
    <a:srgbClr val="B5C4ED"/>
    <a:srgbClr val="BFCCEF"/>
    <a:srgbClr val="C0C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2" autoAdjust="0"/>
  </p:normalViewPr>
  <p:slideViewPr>
    <p:cSldViewPr snapToObjects="1">
      <p:cViewPr varScale="1">
        <p:scale>
          <a:sx n="96" d="100"/>
          <a:sy n="96" d="100"/>
        </p:scale>
        <p:origin x="73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BC126-8A54-46D0-9551-B38E92969F48}" type="datetimeFigureOut">
              <a:rPr lang="en-US" smtClean="0"/>
              <a:t>10/16/2013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6FB52-E8B3-4E2E-AF13-63624750AD76}" type="slidenum">
              <a:rPr lang="en-US" smtClean="0"/>
              <a:t>‹#›</a:t>
            </a:fld>
            <a:endParaRPr lang="en-US"/>
          </a:p>
        </p:txBody>
      </p:sp>
    </p:spTree>
    <p:extLst>
      <p:ext uri="{BB962C8B-B14F-4D97-AF65-F5344CB8AC3E}">
        <p14:creationId xmlns:p14="http://schemas.microsoft.com/office/powerpoint/2010/main" val="182675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10/16/2013 10:50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extLst>
      <p:ext uri="{BB962C8B-B14F-4D97-AF65-F5344CB8AC3E}">
        <p14:creationId xmlns:p14="http://schemas.microsoft.com/office/powerpoint/2010/main" val="520237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it or not, much of the world</a:t>
            </a:r>
            <a:r>
              <a:rPr lang="en-US" baseline="0" dirty="0" smtClean="0"/>
              <a:t> is heavily influenced by Thomson’s metric</a:t>
            </a:r>
            <a:endParaRPr lang="en-US" dirty="0"/>
          </a:p>
        </p:txBody>
      </p:sp>
      <p:sp>
        <p:nvSpPr>
          <p:cNvPr id="4" name="Slide Number Placeholder 3"/>
          <p:cNvSpPr>
            <a:spLocks noGrp="1"/>
          </p:cNvSpPr>
          <p:nvPr>
            <p:ph type="sldNum" sz="quarter" idx="10"/>
          </p:nvPr>
        </p:nvSpPr>
        <p:spPr/>
        <p:txBody>
          <a:bodyPr/>
          <a:lstStyle/>
          <a:p>
            <a:fld id="{6E485368-6F62-434E-85BF-68E6EF3E253A}" type="slidenum">
              <a:rPr lang="en-US" smtClean="0"/>
              <a:pPr/>
              <a:t>10</a:t>
            </a:fld>
            <a:endParaRPr lang="en-US"/>
          </a:p>
        </p:txBody>
      </p:sp>
    </p:spTree>
    <p:extLst>
      <p:ext uri="{BB962C8B-B14F-4D97-AF65-F5344CB8AC3E}">
        <p14:creationId xmlns:p14="http://schemas.microsoft.com/office/powerpoint/2010/main" val="3724369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485368-6F62-434E-85BF-68E6EF3E253A}" type="slidenum">
              <a:rPr lang="en-US" smtClean="0"/>
              <a:pPr/>
              <a:t>11</a:t>
            </a:fld>
            <a:endParaRPr lang="en-US"/>
          </a:p>
        </p:txBody>
      </p:sp>
    </p:spTree>
    <p:extLst>
      <p:ext uri="{BB962C8B-B14F-4D97-AF65-F5344CB8AC3E}">
        <p14:creationId xmlns:p14="http://schemas.microsoft.com/office/powerpoint/2010/main" val="723555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12</a:t>
            </a:fld>
            <a:endParaRPr lang="en-US"/>
          </a:p>
        </p:txBody>
      </p:sp>
    </p:spTree>
    <p:extLst>
      <p:ext uri="{BB962C8B-B14F-4D97-AF65-F5344CB8AC3E}">
        <p14:creationId xmlns:p14="http://schemas.microsoft.com/office/powerpoint/2010/main" val="269208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13</a:t>
            </a:fld>
            <a:endParaRPr lang="en-US"/>
          </a:p>
        </p:txBody>
      </p:sp>
    </p:spTree>
    <p:extLst>
      <p:ext uri="{BB962C8B-B14F-4D97-AF65-F5344CB8AC3E}">
        <p14:creationId xmlns:p14="http://schemas.microsoft.com/office/powerpoint/2010/main" val="1396734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14</a:t>
            </a:fld>
            <a:endParaRPr lang="en-US"/>
          </a:p>
        </p:txBody>
      </p:sp>
    </p:spTree>
    <p:extLst>
      <p:ext uri="{BB962C8B-B14F-4D97-AF65-F5344CB8AC3E}">
        <p14:creationId xmlns:p14="http://schemas.microsoft.com/office/powerpoint/2010/main" val="408596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15</a:t>
            </a:fld>
            <a:endParaRPr lang="en-US"/>
          </a:p>
        </p:txBody>
      </p:sp>
    </p:spTree>
    <p:extLst>
      <p:ext uri="{BB962C8B-B14F-4D97-AF65-F5344CB8AC3E}">
        <p14:creationId xmlns:p14="http://schemas.microsoft.com/office/powerpoint/2010/main" val="102086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16</a:t>
            </a:fld>
            <a:endParaRPr lang="en-US"/>
          </a:p>
        </p:txBody>
      </p:sp>
    </p:spTree>
    <p:extLst>
      <p:ext uri="{BB962C8B-B14F-4D97-AF65-F5344CB8AC3E}">
        <p14:creationId xmlns:p14="http://schemas.microsoft.com/office/powerpoint/2010/main" val="1020863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10/16/2013 10:50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a:p>
        </p:txBody>
      </p:sp>
    </p:spTree>
    <p:extLst>
      <p:ext uri="{BB962C8B-B14F-4D97-AF65-F5344CB8AC3E}">
        <p14:creationId xmlns:p14="http://schemas.microsoft.com/office/powerpoint/2010/main" val="520237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Read a lot, familiarize yourself with</a:t>
            </a:r>
            <a:r>
              <a:rPr lang="en-US" sz="1200" kern="1200" baseline="0" dirty="0" smtClean="0">
                <a:solidFill>
                  <a:schemeClr val="tx1"/>
                </a:solidFill>
                <a:effectLst/>
                <a:latin typeface="+mn-lt"/>
                <a:ea typeface="+mn-ea"/>
                <a:cs typeface="+mn-cs"/>
              </a:rPr>
              <a:t> what papers in your field look like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18</a:t>
            </a:fld>
            <a:endParaRPr lang="en-US"/>
          </a:p>
        </p:txBody>
      </p:sp>
    </p:spTree>
    <p:extLst>
      <p:ext uri="{BB962C8B-B14F-4D97-AF65-F5344CB8AC3E}">
        <p14:creationId xmlns:p14="http://schemas.microsoft.com/office/powerpoint/2010/main" val="1713601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Title</a:t>
            </a:r>
          </a:p>
          <a:p>
            <a:pPr lvl="2"/>
            <a:r>
              <a:rPr lang="en-US" sz="1200" kern="1200" dirty="0" smtClean="0">
                <a:solidFill>
                  <a:schemeClr val="tx1"/>
                </a:solidFill>
                <a:effectLst/>
                <a:latin typeface="+mn-lt"/>
                <a:ea typeface="+mn-ea"/>
                <a:cs typeface="+mn-cs"/>
              </a:rPr>
              <a:t>Make sure the reader knows roughly what the paper is about from the title alone</a:t>
            </a:r>
          </a:p>
          <a:p>
            <a:pPr lvl="2"/>
            <a:r>
              <a:rPr lang="en-US" sz="1200" kern="1200" dirty="0" smtClean="0">
                <a:solidFill>
                  <a:schemeClr val="tx1"/>
                </a:solidFill>
                <a:effectLst/>
                <a:latin typeface="+mn-lt"/>
                <a:ea typeface="+mn-ea"/>
                <a:cs typeface="+mn-cs"/>
              </a:rPr>
              <a:t>Include keywords related to the paper topic that people may search for</a:t>
            </a:r>
          </a:p>
          <a:p>
            <a:pPr lvl="2"/>
            <a:r>
              <a:rPr lang="en-US" sz="1200" kern="1200" dirty="0" smtClean="0">
                <a:solidFill>
                  <a:schemeClr val="tx1"/>
                </a:solidFill>
                <a:effectLst/>
                <a:latin typeface="+mn-lt"/>
                <a:ea typeface="+mn-ea"/>
                <a:cs typeface="+mn-cs"/>
              </a:rPr>
              <a:t>No acronyms or unique vocabulary</a:t>
            </a:r>
          </a:p>
          <a:p>
            <a:pPr lvl="2"/>
            <a:r>
              <a:rPr lang="en-US" sz="1200" kern="1200" dirty="0" smtClean="0">
                <a:solidFill>
                  <a:schemeClr val="tx1"/>
                </a:solidFill>
                <a:effectLst/>
                <a:latin typeface="+mn-lt"/>
                <a:ea typeface="+mn-ea"/>
                <a:cs typeface="+mn-cs"/>
              </a:rPr>
              <a:t>Be as unambiguous as possible</a:t>
            </a:r>
          </a:p>
          <a:p>
            <a:pPr lvl="1"/>
            <a:r>
              <a:rPr lang="en-US" sz="1200" kern="1200" dirty="0" smtClean="0">
                <a:solidFill>
                  <a:schemeClr val="tx1"/>
                </a:solidFill>
                <a:effectLst/>
                <a:latin typeface="+mn-lt"/>
                <a:ea typeface="+mn-ea"/>
                <a:cs typeface="+mn-cs"/>
              </a:rPr>
              <a:t>Abstract</a:t>
            </a:r>
          </a:p>
          <a:p>
            <a:pPr lvl="2"/>
            <a:r>
              <a:rPr lang="en-US" sz="1200" kern="1200" dirty="0" smtClean="0">
                <a:solidFill>
                  <a:schemeClr val="tx1"/>
                </a:solidFill>
                <a:effectLst/>
                <a:latin typeface="+mn-lt"/>
                <a:ea typeface="+mn-ea"/>
                <a:cs typeface="+mn-cs"/>
              </a:rPr>
              <a:t>Less than 250 words</a:t>
            </a:r>
          </a:p>
          <a:p>
            <a:pPr lvl="2"/>
            <a:r>
              <a:rPr lang="en-US" sz="1200" kern="1200" dirty="0" smtClean="0">
                <a:solidFill>
                  <a:schemeClr val="tx1"/>
                </a:solidFill>
                <a:effectLst/>
                <a:latin typeface="+mn-lt"/>
                <a:ea typeface="+mn-ea"/>
                <a:cs typeface="+mn-cs"/>
              </a:rPr>
              <a:t>Very direct and to the point</a:t>
            </a:r>
          </a:p>
          <a:p>
            <a:pPr lvl="2"/>
            <a:r>
              <a:rPr lang="en-US" sz="1200" kern="1200" dirty="0" smtClean="0">
                <a:solidFill>
                  <a:schemeClr val="tx1"/>
                </a:solidFill>
                <a:effectLst/>
                <a:latin typeface="+mn-lt"/>
                <a:ea typeface="+mn-ea"/>
                <a:cs typeface="+mn-cs"/>
              </a:rPr>
              <a:t>Should be able to function as a substitute for reading your paper, needs to include the key take-</a:t>
            </a:r>
            <a:r>
              <a:rPr lang="en-US" sz="1200" kern="1200" dirty="0" err="1" smtClean="0">
                <a:solidFill>
                  <a:schemeClr val="tx1"/>
                </a:solidFill>
                <a:effectLst/>
                <a:latin typeface="+mn-lt"/>
                <a:ea typeface="+mn-ea"/>
                <a:cs typeface="+mn-cs"/>
              </a:rPr>
              <a:t>aways</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Avoid acronyms, citations, specialized terminology</a:t>
            </a:r>
          </a:p>
        </p:txBody>
      </p:sp>
      <p:sp>
        <p:nvSpPr>
          <p:cNvPr id="4" name="Slide Number Placeholder 3"/>
          <p:cNvSpPr>
            <a:spLocks noGrp="1"/>
          </p:cNvSpPr>
          <p:nvPr>
            <p:ph type="sldNum" sz="quarter" idx="10"/>
          </p:nvPr>
        </p:nvSpPr>
        <p:spPr/>
        <p:txBody>
          <a:bodyPr/>
          <a:lstStyle/>
          <a:p>
            <a:fld id="{AD06FB52-E8B3-4E2E-AF13-63624750AD76}" type="slidenum">
              <a:rPr lang="en-US" smtClean="0"/>
              <a:t>19</a:t>
            </a:fld>
            <a:endParaRPr lang="en-US"/>
          </a:p>
        </p:txBody>
      </p:sp>
    </p:spTree>
    <p:extLst>
      <p:ext uri="{BB962C8B-B14F-4D97-AF65-F5344CB8AC3E}">
        <p14:creationId xmlns:p14="http://schemas.microsoft.com/office/powerpoint/2010/main" val="115803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10/16/2013 10:50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extLst>
      <p:ext uri="{BB962C8B-B14F-4D97-AF65-F5344CB8AC3E}">
        <p14:creationId xmlns:p14="http://schemas.microsoft.com/office/powerpoint/2010/main" val="52023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explicit up front about authorship</a:t>
            </a:r>
            <a:r>
              <a:rPr lang="en-US" baseline="0" dirty="0" smtClean="0"/>
              <a:t> and expectations</a:t>
            </a:r>
            <a:endParaRPr lang="en-US" dirty="0" smtClean="0"/>
          </a:p>
          <a:p>
            <a:r>
              <a:rPr lang="en-US" dirty="0" smtClean="0"/>
              <a:t>In</a:t>
            </a:r>
            <a:r>
              <a:rPr lang="en-US" baseline="0" dirty="0" smtClean="0"/>
              <a:t> addition to authorship, you can a</a:t>
            </a:r>
            <a:r>
              <a:rPr lang="en-US" dirty="0" smtClean="0"/>
              <a:t>cknowledge people who help</a:t>
            </a:r>
          </a:p>
          <a:p>
            <a:endParaRPr lang="en-US" dirty="0" smtClean="0"/>
          </a:p>
          <a:p>
            <a:r>
              <a:rPr lang="en-US" dirty="0" smtClean="0"/>
              <a:t>As an author,</a:t>
            </a:r>
            <a:r>
              <a:rPr lang="en-US" baseline="0" dirty="0" smtClean="0"/>
              <a:t> you have responsibilities</a:t>
            </a:r>
          </a:p>
          <a:p>
            <a:r>
              <a:rPr lang="en-US" baseline="0" dirty="0" smtClean="0"/>
              <a:t>You are responsible for ensuring that the work is correct and that there is no plagiarism</a:t>
            </a:r>
          </a:p>
          <a:p>
            <a:endParaRPr lang="en-US" baseline="0" dirty="0" smtClean="0"/>
          </a:p>
          <a:p>
            <a:r>
              <a:rPr lang="en-US" baseline="0" dirty="0" smtClean="0"/>
              <a:t>Author ordering varies by community</a:t>
            </a:r>
          </a:p>
          <a:p>
            <a:r>
              <a:rPr lang="en-US" baseline="0" dirty="0" smtClean="0"/>
              <a:t>Contribution</a:t>
            </a:r>
          </a:p>
          <a:p>
            <a:r>
              <a:rPr lang="en-US" baseline="0" dirty="0" smtClean="0"/>
              <a:t>Convention (alphabetical, student first and advisor last, …)</a:t>
            </a:r>
          </a:p>
          <a:p>
            <a:r>
              <a:rPr lang="en-US" baseline="0" dirty="0" smtClean="0"/>
              <a:t>Know what the community does</a:t>
            </a:r>
          </a:p>
          <a:p>
            <a:r>
              <a:rPr lang="en-US" baseline="0" dirty="0" smtClean="0"/>
              <a:t>First spot usually important, others less</a:t>
            </a:r>
          </a:p>
          <a:p>
            <a:r>
              <a:rPr lang="en-US" baseline="0" dirty="0" smtClean="0"/>
              <a:t>First author typically the one to present the work</a:t>
            </a:r>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20</a:t>
            </a:fld>
            <a:endParaRPr lang="en-US"/>
          </a:p>
        </p:txBody>
      </p:sp>
    </p:spTree>
    <p:extLst>
      <p:ext uri="{BB962C8B-B14F-4D97-AF65-F5344CB8AC3E}">
        <p14:creationId xmlns:p14="http://schemas.microsoft.com/office/powerpoint/2010/main" val="246524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21</a:t>
            </a:fld>
            <a:endParaRPr lang="en-US"/>
          </a:p>
        </p:txBody>
      </p:sp>
    </p:spTree>
    <p:extLst>
      <p:ext uri="{BB962C8B-B14F-4D97-AF65-F5344CB8AC3E}">
        <p14:creationId xmlns:p14="http://schemas.microsoft.com/office/powerpoint/2010/main" val="33315284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Introduction</a:t>
            </a:r>
          </a:p>
          <a:p>
            <a:pPr lvl="2"/>
            <a:r>
              <a:rPr lang="en-US" sz="1200" kern="1200" dirty="0" smtClean="0">
                <a:solidFill>
                  <a:schemeClr val="tx1"/>
                </a:solidFill>
                <a:effectLst/>
                <a:latin typeface="+mn-lt"/>
                <a:ea typeface="+mn-ea"/>
                <a:cs typeface="+mn-cs"/>
              </a:rPr>
              <a:t>Begins with a catchy description of the problem area</a:t>
            </a:r>
          </a:p>
          <a:p>
            <a:pPr lvl="2"/>
            <a:r>
              <a:rPr lang="en-US" sz="1200" kern="1200" dirty="0" smtClean="0">
                <a:solidFill>
                  <a:schemeClr val="tx1"/>
                </a:solidFill>
                <a:effectLst/>
                <a:latin typeface="+mn-lt"/>
                <a:ea typeface="+mn-ea"/>
                <a:cs typeface="+mn-cs"/>
              </a:rPr>
              <a:t>Avoid being too abstract, this is a good place to give the reader a concrete way to understand the problem area</a:t>
            </a:r>
          </a:p>
          <a:p>
            <a:pPr lvl="2"/>
            <a:r>
              <a:rPr lang="en-US" sz="1200" kern="1200" dirty="0" smtClean="0">
                <a:solidFill>
                  <a:schemeClr val="tx1"/>
                </a:solidFill>
                <a:effectLst/>
                <a:latin typeface="+mn-lt"/>
                <a:ea typeface="+mn-ea"/>
                <a:cs typeface="+mn-cs"/>
              </a:rPr>
              <a:t>Nice to introduce an example that will carry through the problem</a:t>
            </a:r>
          </a:p>
          <a:p>
            <a:pPr lvl="2"/>
            <a:r>
              <a:rPr lang="en-US" sz="1200" kern="1200" dirty="0" smtClean="0">
                <a:solidFill>
                  <a:schemeClr val="tx1"/>
                </a:solidFill>
                <a:effectLst/>
                <a:latin typeface="+mn-lt"/>
                <a:ea typeface="+mn-ea"/>
                <a:cs typeface="+mn-cs"/>
              </a:rPr>
              <a:t>Nice to have a picture, screenshot, diagram, or something visual to grab onto</a:t>
            </a:r>
          </a:p>
          <a:p>
            <a:pPr lvl="2"/>
            <a:r>
              <a:rPr lang="en-US" sz="1200" kern="1200" dirty="0" smtClean="0">
                <a:solidFill>
                  <a:schemeClr val="tx1"/>
                </a:solidFill>
                <a:effectLst/>
                <a:latin typeface="+mn-lt"/>
                <a:ea typeface="+mn-ea"/>
                <a:cs typeface="+mn-cs"/>
              </a:rPr>
              <a:t>Give the big picture</a:t>
            </a:r>
          </a:p>
          <a:p>
            <a:pPr lvl="2"/>
            <a:r>
              <a:rPr lang="en-US" sz="1200" kern="1200" dirty="0" smtClean="0">
                <a:solidFill>
                  <a:schemeClr val="tx1"/>
                </a:solidFill>
                <a:effectLst/>
                <a:latin typeface="+mn-lt"/>
                <a:ea typeface="+mn-ea"/>
                <a:cs typeface="+mn-cs"/>
              </a:rPr>
              <a:t>Typically ends with a paragraph describing the rest of the paper</a:t>
            </a:r>
          </a:p>
          <a:p>
            <a:pPr lvl="2"/>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the story right</a:t>
            </a:r>
          </a:p>
          <a:p>
            <a:pPr lvl="1"/>
            <a:r>
              <a:rPr lang="en-US" sz="1200" kern="1200" dirty="0" smtClean="0">
                <a:solidFill>
                  <a:schemeClr val="tx1"/>
                </a:solidFill>
                <a:effectLst/>
                <a:latin typeface="+mn-lt"/>
                <a:ea typeface="+mn-ea"/>
                <a:cs typeface="+mn-cs"/>
              </a:rPr>
              <a:t>Provide a picture at the right level</a:t>
            </a:r>
          </a:p>
          <a:p>
            <a:pPr lvl="2"/>
            <a:r>
              <a:rPr lang="en-US" sz="1200" kern="1200" dirty="0" smtClean="0">
                <a:solidFill>
                  <a:schemeClr val="tx1"/>
                </a:solidFill>
                <a:effectLst/>
                <a:latin typeface="+mn-lt"/>
                <a:ea typeface="+mn-ea"/>
                <a:cs typeface="+mn-cs"/>
              </a:rPr>
              <a:t>Don’t go to low: You know all of the details and are the expert in the topic area, make sure you give the big picture for people who aren’t as into the details as you are</a:t>
            </a:r>
          </a:p>
          <a:p>
            <a:pPr lvl="2"/>
            <a:r>
              <a:rPr lang="en-US" sz="1200" kern="1200" dirty="0" smtClean="0">
                <a:solidFill>
                  <a:schemeClr val="tx1"/>
                </a:solidFill>
                <a:effectLst/>
                <a:latin typeface="+mn-lt"/>
                <a:ea typeface="+mn-ea"/>
                <a:cs typeface="+mn-cs"/>
              </a:rPr>
              <a:t>Your thesis covers more, your whole thesis story isn’t always needed for framing</a:t>
            </a:r>
          </a:p>
          <a:p>
            <a:pPr lvl="1"/>
            <a:r>
              <a:rPr lang="en-US" sz="1200" kern="1200" dirty="0" smtClean="0">
                <a:solidFill>
                  <a:schemeClr val="tx1"/>
                </a:solidFill>
                <a:effectLst/>
                <a:latin typeface="+mn-lt"/>
                <a:ea typeface="+mn-ea"/>
                <a:cs typeface="+mn-cs"/>
              </a:rPr>
              <a:t>Don’t tell what you did, the order you figured things out isn’t necessarily the best way to communicate them</a:t>
            </a:r>
          </a:p>
          <a:p>
            <a:pPr lvl="1"/>
            <a:r>
              <a:rPr lang="en-US" sz="1200" kern="1200" dirty="0" smtClean="0">
                <a:solidFill>
                  <a:schemeClr val="tx1"/>
                </a:solidFill>
                <a:effectLst/>
                <a:latin typeface="+mn-lt"/>
                <a:ea typeface="+mn-ea"/>
                <a:cs typeface="+mn-cs"/>
              </a:rPr>
              <a:t>Just because something was a lot of work,</a:t>
            </a:r>
            <a:r>
              <a:rPr lang="en-US" sz="1200" kern="1200" baseline="0" dirty="0" smtClean="0">
                <a:solidFill>
                  <a:schemeClr val="tx1"/>
                </a:solidFill>
                <a:effectLst/>
                <a:latin typeface="+mn-lt"/>
                <a:ea typeface="+mn-ea"/>
                <a:cs typeface="+mn-cs"/>
              </a:rPr>
              <a:t> that doesn’t mean it was the important contribution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Don’t feel the need to include everything, it’s better to get your main points across clearly</a:t>
            </a:r>
          </a:p>
          <a:p>
            <a:pPr lvl="1"/>
            <a:r>
              <a:rPr lang="en-US" sz="1200" kern="1200" dirty="0" smtClean="0">
                <a:solidFill>
                  <a:schemeClr val="tx1"/>
                </a:solidFill>
                <a:effectLst/>
                <a:latin typeface="+mn-lt"/>
                <a:ea typeface="+mn-ea"/>
                <a:cs typeface="+mn-cs"/>
              </a:rPr>
              <a:t>Create a “dead kittens” file for ideas that are so cute you don’t want to kill them, but that don’t really belong in the paper </a:t>
            </a:r>
          </a:p>
          <a:p>
            <a:pPr lvl="1"/>
            <a:r>
              <a:rPr lang="en-US" sz="1200" kern="1200" dirty="0" smtClean="0">
                <a:solidFill>
                  <a:schemeClr val="tx1"/>
                </a:solidFill>
                <a:effectLst/>
                <a:latin typeface="+mn-lt"/>
                <a:ea typeface="+mn-ea"/>
                <a:cs typeface="+mn-cs"/>
              </a:rPr>
              <a:t>You’re not trying to build to a surprise, don’t hold anything out early on – be clear in the abstract and intro what you’re going to say, say it in the body, and then tell them what you said at the end</a:t>
            </a:r>
          </a:p>
          <a:p>
            <a:endParaRPr lang="en-US" dirty="0" smtClean="0"/>
          </a:p>
          <a:p>
            <a:pPr lvl="2"/>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22</a:t>
            </a:fld>
            <a:endParaRPr lang="en-US"/>
          </a:p>
        </p:txBody>
      </p:sp>
    </p:spTree>
    <p:extLst>
      <p:ext uri="{BB962C8B-B14F-4D97-AF65-F5344CB8AC3E}">
        <p14:creationId xmlns:p14="http://schemas.microsoft.com/office/powerpoint/2010/main" val="352624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Related Work</a:t>
            </a:r>
          </a:p>
          <a:p>
            <a:pPr lvl="2"/>
            <a:r>
              <a:rPr lang="en-US" sz="1200" kern="1200" dirty="0" smtClean="0">
                <a:solidFill>
                  <a:schemeClr val="tx1"/>
                </a:solidFill>
                <a:effectLst/>
                <a:latin typeface="+mn-lt"/>
                <a:ea typeface="+mn-ea"/>
                <a:cs typeface="+mn-cs"/>
              </a:rPr>
              <a:t>Don’t be defensive</a:t>
            </a:r>
          </a:p>
          <a:p>
            <a:pPr lvl="2"/>
            <a:r>
              <a:rPr lang="en-US" sz="1200" kern="1200" dirty="0" smtClean="0">
                <a:solidFill>
                  <a:schemeClr val="tx1"/>
                </a:solidFill>
                <a:effectLst/>
                <a:latin typeface="+mn-lt"/>
                <a:ea typeface="+mn-ea"/>
                <a:cs typeface="+mn-cs"/>
              </a:rPr>
              <a:t>There is no need for related work to be deficient for your work to be new and valuable</a:t>
            </a:r>
          </a:p>
          <a:p>
            <a:pPr lvl="2"/>
            <a:r>
              <a:rPr lang="en-US" sz="1200" kern="1200" dirty="0" smtClean="0">
                <a:solidFill>
                  <a:schemeClr val="tx1"/>
                </a:solidFill>
                <a:effectLst/>
                <a:latin typeface="+mn-lt"/>
                <a:ea typeface="+mn-ea"/>
                <a:cs typeface="+mn-cs"/>
              </a:rPr>
              <a:t>Better to say how you build on related work than to focus on what is done wrong</a:t>
            </a:r>
          </a:p>
          <a:p>
            <a:pPr lvl="2"/>
            <a:r>
              <a:rPr lang="en-US" sz="1200" kern="1200" dirty="0" smtClean="0">
                <a:solidFill>
                  <a:schemeClr val="tx1"/>
                </a:solidFill>
                <a:effectLst/>
                <a:latin typeface="+mn-lt"/>
                <a:ea typeface="+mn-ea"/>
                <a:cs typeface="+mn-cs"/>
              </a:rPr>
              <a:t>The people you cite will be your reviewers, write your related work as if you were telling them why they should care about your work</a:t>
            </a:r>
          </a:p>
          <a:p>
            <a:pPr lvl="2"/>
            <a:r>
              <a:rPr lang="en-US" sz="1200" kern="1200" dirty="0" smtClean="0">
                <a:solidFill>
                  <a:schemeClr val="tx1"/>
                </a:solidFill>
                <a:effectLst/>
                <a:latin typeface="+mn-lt"/>
                <a:ea typeface="+mn-ea"/>
                <a:cs typeface="+mn-cs"/>
              </a:rPr>
              <a:t>Don’t cite papers as numbers (e.g., instead of “In [2] a model is proposed,” say, “Smith et al. propose a model..”)</a:t>
            </a:r>
          </a:p>
          <a:p>
            <a:pPr lvl="2"/>
            <a:r>
              <a:rPr lang="en-US" sz="1200" kern="1200" dirty="0" smtClean="0">
                <a:solidFill>
                  <a:schemeClr val="tx1"/>
                </a:solidFill>
                <a:effectLst/>
                <a:latin typeface="+mn-lt"/>
                <a:ea typeface="+mn-ea"/>
                <a:cs typeface="+mn-cs"/>
              </a:rPr>
              <a:t>Don’t freak out when you come across related work that seems to cover the same thing as you – chances are your work makes a contribution, you just need to let readers know how</a:t>
            </a:r>
          </a:p>
          <a:p>
            <a:pPr lvl="2"/>
            <a:r>
              <a:rPr lang="en-US" sz="1200" kern="1200" dirty="0" smtClean="0">
                <a:solidFill>
                  <a:schemeClr val="tx1"/>
                </a:solidFill>
                <a:effectLst/>
                <a:latin typeface="+mn-lt"/>
                <a:ea typeface="+mn-ea"/>
                <a:cs typeface="+mn-cs"/>
              </a:rPr>
              <a:t>End with a paragraph summarizing why the work your presenting is a valuable contribution</a:t>
            </a:r>
          </a:p>
          <a:p>
            <a:pPr lvl="2"/>
            <a:r>
              <a:rPr lang="en-US" sz="1200" kern="1200" dirty="0" smtClean="0">
                <a:solidFill>
                  <a:schemeClr val="tx1"/>
                </a:solidFill>
                <a:effectLst/>
                <a:latin typeface="+mn-lt"/>
                <a:ea typeface="+mn-ea"/>
                <a:cs typeface="+mn-cs"/>
              </a:rPr>
              <a:t>Don’t belabor the Introduction and Related work – in a 10 page paper, it is good to be onto the meat of the paper by the start of the third page</a:t>
            </a:r>
          </a:p>
        </p:txBody>
      </p:sp>
      <p:sp>
        <p:nvSpPr>
          <p:cNvPr id="4" name="Slide Number Placeholder 3"/>
          <p:cNvSpPr>
            <a:spLocks noGrp="1"/>
          </p:cNvSpPr>
          <p:nvPr>
            <p:ph type="sldNum" sz="quarter" idx="10"/>
          </p:nvPr>
        </p:nvSpPr>
        <p:spPr/>
        <p:txBody>
          <a:bodyPr/>
          <a:lstStyle/>
          <a:p>
            <a:fld id="{AD06FB52-E8B3-4E2E-AF13-63624750AD76}" type="slidenum">
              <a:rPr lang="en-US" smtClean="0"/>
              <a:t>23</a:t>
            </a:fld>
            <a:endParaRPr lang="en-US"/>
          </a:p>
        </p:txBody>
      </p:sp>
    </p:spTree>
    <p:extLst>
      <p:ext uri="{BB962C8B-B14F-4D97-AF65-F5344CB8AC3E}">
        <p14:creationId xmlns:p14="http://schemas.microsoft.com/office/powerpoint/2010/main" val="2605852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Methods</a:t>
            </a:r>
          </a:p>
          <a:p>
            <a:pPr lvl="2"/>
            <a:r>
              <a:rPr lang="en-US" sz="1200" kern="1200" dirty="0" smtClean="0">
                <a:solidFill>
                  <a:schemeClr val="tx1"/>
                </a:solidFill>
                <a:effectLst/>
                <a:latin typeface="+mn-lt"/>
                <a:ea typeface="+mn-ea"/>
                <a:cs typeface="+mn-cs"/>
              </a:rPr>
              <a:t>Goal: For the reader to be able to reproduce your work</a:t>
            </a:r>
          </a:p>
          <a:p>
            <a:pPr lvl="2"/>
            <a:r>
              <a:rPr lang="en-US" sz="1200" kern="1200" dirty="0" smtClean="0">
                <a:solidFill>
                  <a:schemeClr val="tx1"/>
                </a:solidFill>
                <a:effectLst/>
                <a:latin typeface="+mn-lt"/>
                <a:ea typeface="+mn-ea"/>
                <a:cs typeface="+mn-cs"/>
              </a:rPr>
              <a:t>Acknowledge limitations, frame them as positive when possible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24</a:t>
            </a:fld>
            <a:endParaRPr lang="en-US"/>
          </a:p>
        </p:txBody>
      </p:sp>
    </p:spTree>
    <p:extLst>
      <p:ext uri="{BB962C8B-B14F-4D97-AF65-F5344CB8AC3E}">
        <p14:creationId xmlns:p14="http://schemas.microsoft.com/office/powerpoint/2010/main" val="2971254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Results</a:t>
            </a:r>
          </a:p>
          <a:p>
            <a:pPr lvl="2"/>
            <a:r>
              <a:rPr lang="en-US" sz="1200" kern="1200" dirty="0" smtClean="0">
                <a:solidFill>
                  <a:schemeClr val="tx1"/>
                </a:solidFill>
                <a:effectLst/>
                <a:latin typeface="+mn-lt"/>
                <a:ea typeface="+mn-ea"/>
                <a:cs typeface="+mn-cs"/>
              </a:rPr>
              <a:t>Put as many numbers into tables/figures so you don’t have to have them in the text</a:t>
            </a:r>
          </a:p>
          <a:p>
            <a:pPr lvl="2"/>
            <a:r>
              <a:rPr lang="en-US" sz="1200" kern="1200" dirty="0" smtClean="0">
                <a:solidFill>
                  <a:schemeClr val="tx1"/>
                </a:solidFill>
                <a:effectLst/>
                <a:latin typeface="+mn-lt"/>
                <a:ea typeface="+mn-ea"/>
                <a:cs typeface="+mn-cs"/>
              </a:rPr>
              <a:t>Don’t assume the reader is looking at your tables/figures when they read the text – tell them how to interpret the them. (Similarly, don’t assume they read quotations.)</a:t>
            </a:r>
          </a:p>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25</a:t>
            </a:fld>
            <a:endParaRPr lang="en-US"/>
          </a:p>
        </p:txBody>
      </p:sp>
    </p:spTree>
    <p:extLst>
      <p:ext uri="{BB962C8B-B14F-4D97-AF65-F5344CB8AC3E}">
        <p14:creationId xmlns:p14="http://schemas.microsoft.com/office/powerpoint/2010/main" val="167893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Conclusion: Summarize findings. Should be able to stand alone, may be read on its own. Should end strong and positive, telling the reviewer why they would want to cite this work.</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Length</a:t>
            </a:r>
          </a:p>
          <a:p>
            <a:pPr lvl="1"/>
            <a:r>
              <a:rPr lang="en-US" sz="1200" kern="1200" dirty="0" smtClean="0">
                <a:solidFill>
                  <a:schemeClr val="tx1"/>
                </a:solidFill>
                <a:effectLst/>
                <a:latin typeface="+mn-lt"/>
                <a:ea typeface="+mn-ea"/>
                <a:cs typeface="+mn-cs"/>
              </a:rPr>
              <a:t>Typically 8 to 10 pages</a:t>
            </a:r>
          </a:p>
          <a:p>
            <a:pPr lvl="1"/>
            <a:r>
              <a:rPr lang="en-US" sz="1200" kern="1200" dirty="0" smtClean="0">
                <a:solidFill>
                  <a:schemeClr val="tx1"/>
                </a:solidFill>
                <a:effectLst/>
                <a:latin typeface="+mn-lt"/>
                <a:ea typeface="+mn-ea"/>
                <a:cs typeface="+mn-cs"/>
              </a:rPr>
              <a:t>Some conferences are page-limitless</a:t>
            </a:r>
          </a:p>
          <a:p>
            <a:pPr lvl="1"/>
            <a:r>
              <a:rPr lang="en-US" sz="1200" kern="1200" dirty="0" smtClean="0">
                <a:solidFill>
                  <a:schemeClr val="tx1"/>
                </a:solidFill>
                <a:effectLst/>
                <a:latin typeface="+mn-lt"/>
                <a:ea typeface="+mn-ea"/>
                <a:cs typeface="+mn-cs"/>
              </a:rPr>
              <a:t>Some do not include supplemental material (references, appendices, data)</a:t>
            </a:r>
          </a:p>
          <a:p>
            <a:pPr lvl="1"/>
            <a:r>
              <a:rPr lang="en-US" sz="1200" kern="1200" dirty="0" smtClean="0">
                <a:solidFill>
                  <a:schemeClr val="tx1"/>
                </a:solidFill>
                <a:effectLst/>
                <a:latin typeface="+mn-lt"/>
                <a:ea typeface="+mn-ea"/>
                <a:cs typeface="+mn-cs"/>
              </a:rPr>
              <a:t>Some conferences also have a 4 page short-paper option</a:t>
            </a:r>
          </a:p>
          <a:p>
            <a:pPr lvl="0"/>
            <a:r>
              <a:rPr lang="en-US" sz="1200" kern="1200" dirty="0" smtClean="0">
                <a:solidFill>
                  <a:schemeClr val="tx1"/>
                </a:solidFill>
                <a:effectLst/>
                <a:latin typeface="+mn-lt"/>
                <a:ea typeface="+mn-ea"/>
                <a:cs typeface="+mn-cs"/>
              </a:rPr>
              <a:t>Writing quality matters</a:t>
            </a:r>
          </a:p>
          <a:p>
            <a:pPr lvl="1"/>
            <a:r>
              <a:rPr lang="en-US" sz="1200" kern="1200" dirty="0" smtClean="0">
                <a:solidFill>
                  <a:schemeClr val="tx1"/>
                </a:solidFill>
                <a:effectLst/>
                <a:latin typeface="+mn-lt"/>
                <a:ea typeface="+mn-ea"/>
                <a:cs typeface="+mn-cs"/>
              </a:rPr>
              <a:t>Make it easy for readers to see your contributions</a:t>
            </a:r>
          </a:p>
          <a:p>
            <a:pPr lvl="1"/>
            <a:r>
              <a:rPr lang="en-US" sz="1200" kern="1200" dirty="0" smtClean="0">
                <a:solidFill>
                  <a:schemeClr val="tx1"/>
                </a:solidFill>
                <a:effectLst/>
                <a:latin typeface="+mn-lt"/>
                <a:ea typeface="+mn-ea"/>
                <a:cs typeface="+mn-cs"/>
              </a:rPr>
              <a:t>Find a proofreader or use an online service</a:t>
            </a:r>
          </a:p>
          <a:p>
            <a:pPr lvl="1"/>
            <a:r>
              <a:rPr lang="en-US" sz="1200" kern="1200" dirty="0" smtClean="0">
                <a:solidFill>
                  <a:schemeClr val="tx1"/>
                </a:solidFill>
                <a:effectLst/>
                <a:latin typeface="+mn-lt"/>
                <a:ea typeface="+mn-ea"/>
                <a:cs typeface="+mn-cs"/>
              </a:rPr>
              <a:t>Place figures well, make sure they print in black-and-white</a:t>
            </a:r>
          </a:p>
          <a:p>
            <a:pPr lvl="1"/>
            <a:r>
              <a:rPr lang="en-US" sz="1200" kern="1200" dirty="0" smtClean="0">
                <a:solidFill>
                  <a:schemeClr val="tx1"/>
                </a:solidFill>
                <a:effectLst/>
                <a:latin typeface="+mn-lt"/>
                <a:ea typeface="+mn-ea"/>
                <a:cs typeface="+mn-cs"/>
              </a:rPr>
              <a:t>Avoid orphans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26</a:t>
            </a:fld>
            <a:endParaRPr lang="en-US"/>
          </a:p>
        </p:txBody>
      </p:sp>
    </p:spTree>
    <p:extLst>
      <p:ext uri="{BB962C8B-B14F-4D97-AF65-F5344CB8AC3E}">
        <p14:creationId xmlns:p14="http://schemas.microsoft.com/office/powerpoint/2010/main" val="1713601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27</a:t>
            </a:fld>
            <a:endParaRPr lang="en-US"/>
          </a:p>
        </p:txBody>
      </p:sp>
    </p:spTree>
    <p:extLst>
      <p:ext uri="{BB962C8B-B14F-4D97-AF65-F5344CB8AC3E}">
        <p14:creationId xmlns:p14="http://schemas.microsoft.com/office/powerpoint/2010/main" val="865359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28</a:t>
            </a:fld>
            <a:endParaRPr lang="en-US"/>
          </a:p>
        </p:txBody>
      </p:sp>
    </p:spTree>
    <p:extLst>
      <p:ext uri="{BB962C8B-B14F-4D97-AF65-F5344CB8AC3E}">
        <p14:creationId xmlns:p14="http://schemas.microsoft.com/office/powerpoint/2010/main" val="6073992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have an</a:t>
            </a:r>
            <a:r>
              <a:rPr lang="en-US" baseline="0" dirty="0" smtClean="0"/>
              <a:t> emotional response even when a paper is accepted</a:t>
            </a:r>
          </a:p>
          <a:p>
            <a:r>
              <a:rPr lang="en-US" baseline="0" dirty="0" smtClean="0"/>
              <a:t>Reviews may still sting</a:t>
            </a:r>
            <a:endParaRPr lang="en-US" dirty="0" smtClean="0"/>
          </a:p>
          <a:p>
            <a:r>
              <a:rPr lang="en-US" dirty="0" smtClean="0"/>
              <a:t>Don’t read too much into reviews</a:t>
            </a:r>
          </a:p>
          <a:p>
            <a:r>
              <a:rPr lang="en-US" dirty="0" smtClean="0"/>
              <a:t>Writing rebuttal – important, no additional experiments, be brief and to the point, don’t hide</a:t>
            </a:r>
            <a:r>
              <a:rPr lang="en-US" baseline="0" dirty="0" smtClean="0"/>
              <a:t> things</a:t>
            </a:r>
          </a:p>
          <a:p>
            <a:endParaRPr lang="en-US" baseline="0" dirty="0" smtClean="0"/>
          </a:p>
          <a:p>
            <a:r>
              <a:rPr lang="en-US" baseline="0" dirty="0" smtClean="0"/>
              <a:t>Understand reviews</a:t>
            </a:r>
          </a:p>
          <a:p>
            <a:r>
              <a:rPr lang="en-US" baseline="0" dirty="0" smtClean="0"/>
              <a:t>Go through paper and tag issues with the comments, highlight reviews, …</a:t>
            </a:r>
          </a:p>
          <a:p>
            <a:r>
              <a:rPr lang="en-US" baseline="0" dirty="0" smtClean="0"/>
              <a:t>	Important issues tend to be:</a:t>
            </a:r>
          </a:p>
          <a:p>
            <a:pPr lvl="2"/>
            <a:r>
              <a:rPr lang="en-US" dirty="0" smtClean="0"/>
              <a:t>- Raised by more than one reviewer</a:t>
            </a:r>
          </a:p>
          <a:p>
            <a:pPr marL="1085850" lvl="2" indent="-171450">
              <a:buFontTx/>
              <a:buChar char="-"/>
            </a:pPr>
            <a:r>
              <a:rPr lang="en-US" dirty="0" smtClean="0"/>
              <a:t>Raised by meta-reviewer</a:t>
            </a:r>
          </a:p>
          <a:p>
            <a:pPr marL="914400" lvl="2" indent="0">
              <a:buFontTx/>
              <a:buNone/>
            </a:pPr>
            <a:r>
              <a:rPr lang="en-US" dirty="0" smtClean="0"/>
              <a:t>Get at the root cause of a complaint: Focus</a:t>
            </a:r>
            <a:r>
              <a:rPr lang="en-US" baseline="0" dirty="0" smtClean="0"/>
              <a:t> on a methodological issue may be that you weren’t clear about the focus, concern about the </a:t>
            </a:r>
            <a:endParaRPr lang="en-US" dirty="0" smtClean="0"/>
          </a:p>
          <a:p>
            <a:endParaRPr lang="en-US" baseline="0" dirty="0" smtClean="0"/>
          </a:p>
          <a:p>
            <a:endParaRPr lang="en-US" baseline="0" dirty="0" smtClean="0"/>
          </a:p>
          <a:p>
            <a:r>
              <a:rPr lang="en-US" sz="1200" kern="1200" dirty="0" smtClean="0">
                <a:solidFill>
                  <a:schemeClr val="tx1"/>
                </a:solidFill>
                <a:effectLst/>
                <a:latin typeface="+mn-lt"/>
                <a:ea typeface="+mn-ea"/>
                <a:cs typeface="+mn-cs"/>
              </a:rPr>
              <a:t>How to handle reviews:</a:t>
            </a:r>
          </a:p>
          <a:p>
            <a:pPr lvl="0"/>
            <a:r>
              <a:rPr lang="en-US" sz="1200" kern="1200" dirty="0" smtClean="0">
                <a:solidFill>
                  <a:schemeClr val="tx1"/>
                </a:solidFill>
                <a:effectLst/>
                <a:latin typeface="+mn-lt"/>
                <a:ea typeface="+mn-ea"/>
                <a:cs typeface="+mn-cs"/>
              </a:rPr>
              <a:t>Papers don’t have to get in the first time you submit them</a:t>
            </a:r>
          </a:p>
          <a:p>
            <a:pPr lvl="0"/>
            <a:r>
              <a:rPr lang="en-US" sz="1200" kern="1200" dirty="0" smtClean="0">
                <a:solidFill>
                  <a:schemeClr val="tx1"/>
                </a:solidFill>
                <a:effectLst/>
                <a:latin typeface="+mn-lt"/>
                <a:ea typeface="+mn-ea"/>
                <a:cs typeface="+mn-cs"/>
              </a:rPr>
              <a:t>Built into the journal process, with conferences revise and re-submit expected</a:t>
            </a:r>
          </a:p>
          <a:p>
            <a:pPr lvl="0"/>
            <a:r>
              <a:rPr lang="en-US" sz="1200" kern="1200" dirty="0" smtClean="0">
                <a:solidFill>
                  <a:schemeClr val="tx1"/>
                </a:solidFill>
                <a:effectLst/>
                <a:latin typeface="+mn-lt"/>
                <a:ea typeface="+mn-ea"/>
                <a:cs typeface="+mn-cs"/>
              </a:rPr>
              <a:t>Take the time to respond to reviews positively, not just defensively (reviewers want to help you make the paper stronger)</a:t>
            </a:r>
          </a:p>
          <a:p>
            <a:pPr lvl="0"/>
            <a:r>
              <a:rPr lang="en-US" sz="1200" kern="1200" dirty="0" smtClean="0">
                <a:solidFill>
                  <a:schemeClr val="tx1"/>
                </a:solidFill>
                <a:effectLst/>
                <a:latin typeface="+mn-lt"/>
                <a:ea typeface="+mn-ea"/>
                <a:cs typeface="+mn-cs"/>
              </a:rPr>
              <a:t>Address reviewer comments, as reviewers are likely to see the paper again when you resubmit (or when it is published – at this point they can’t reject the paper again if you don’t address their suggestions, but they will know who you are and be annoyed)</a:t>
            </a:r>
          </a:p>
          <a:p>
            <a:pPr lvl="0"/>
            <a:endParaRPr lang="en-US" sz="1200" kern="120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Even when paper was accepted deal with responses</a:t>
            </a:r>
          </a:p>
          <a:p>
            <a:pPr lvl="0"/>
            <a:r>
              <a:rPr lang="en-US" sz="1200" kern="1200" dirty="0" smtClean="0">
                <a:solidFill>
                  <a:schemeClr val="tx1"/>
                </a:solidFill>
                <a:effectLst/>
                <a:latin typeface="+mn-lt"/>
                <a:ea typeface="+mn-ea"/>
                <a:cs typeface="+mn-cs"/>
              </a:rPr>
              <a:t>Long term game, long term management of</a:t>
            </a:r>
            <a:r>
              <a:rPr lang="en-US" sz="1200" kern="1200" baseline="0" dirty="0" smtClean="0">
                <a:solidFill>
                  <a:schemeClr val="tx1"/>
                </a:solidFill>
                <a:effectLst/>
                <a:latin typeface="+mn-lt"/>
                <a:ea typeface="+mn-ea"/>
                <a:cs typeface="+mn-cs"/>
              </a:rPr>
              <a:t> reputation</a:t>
            </a:r>
          </a:p>
          <a:p>
            <a:pPr lvl="0"/>
            <a:r>
              <a:rPr lang="en-US" sz="1200" kern="1200" baseline="0" dirty="0" smtClean="0">
                <a:solidFill>
                  <a:schemeClr val="tx1"/>
                </a:solidFill>
                <a:effectLst/>
                <a:latin typeface="+mn-lt"/>
                <a:ea typeface="+mn-ea"/>
                <a:cs typeface="+mn-cs"/>
              </a:rPr>
              <a:t>You want to be know for doing good work and taking responses seriously</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06FB52-E8B3-4E2E-AF13-63624750AD76}" type="slidenum">
              <a:rPr lang="en-US" smtClean="0"/>
              <a:t>29</a:t>
            </a:fld>
            <a:endParaRPr lang="en-US"/>
          </a:p>
        </p:txBody>
      </p:sp>
    </p:spTree>
    <p:extLst>
      <p:ext uri="{BB962C8B-B14F-4D97-AF65-F5344CB8AC3E}">
        <p14:creationId xmlns:p14="http://schemas.microsoft.com/office/powerpoint/2010/main" val="30723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determining</a:t>
            </a:r>
            <a:r>
              <a:rPr lang="en-US" baseline="0" dirty="0" smtClean="0"/>
              <a:t> whether something is publishable, the audience that needs or wants the information is considered, not the authors need to publish. Quality is always the paramount concern, typical numbers of publications and numbers of authors/paper varies with sub-area.</a:t>
            </a:r>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3</a:t>
            </a:fld>
            <a:endParaRPr lang="en-US"/>
          </a:p>
        </p:txBody>
      </p:sp>
    </p:spTree>
    <p:extLst>
      <p:ext uri="{BB962C8B-B14F-4D97-AF65-F5344CB8AC3E}">
        <p14:creationId xmlns:p14="http://schemas.microsoft.com/office/powerpoint/2010/main" val="2704106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an e</a:t>
            </a:r>
            <a:r>
              <a:rPr lang="en-US" dirty="0" smtClean="0"/>
              <a:t>xample of paper that was rejected, revised, venue changed</a:t>
            </a:r>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30</a:t>
            </a:fld>
            <a:endParaRPr lang="en-US"/>
          </a:p>
        </p:txBody>
      </p:sp>
    </p:spTree>
    <p:extLst>
      <p:ext uri="{BB962C8B-B14F-4D97-AF65-F5344CB8AC3E}">
        <p14:creationId xmlns:p14="http://schemas.microsoft.com/office/powerpoint/2010/main" val="32384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31</a:t>
            </a:fld>
            <a:endParaRPr lang="en-US"/>
          </a:p>
        </p:txBody>
      </p:sp>
    </p:spTree>
    <p:extLst>
      <p:ext uri="{BB962C8B-B14F-4D97-AF65-F5344CB8AC3E}">
        <p14:creationId xmlns:p14="http://schemas.microsoft.com/office/powerpoint/2010/main" val="4208068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32</a:t>
            </a:fld>
            <a:endParaRPr lang="en-US"/>
          </a:p>
        </p:txBody>
      </p:sp>
    </p:spTree>
    <p:extLst>
      <p:ext uri="{BB962C8B-B14F-4D97-AF65-F5344CB8AC3E}">
        <p14:creationId xmlns:p14="http://schemas.microsoft.com/office/powerpoint/2010/main" val="66354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Take advice thoughtfully.</a:t>
            </a:r>
          </a:p>
          <a:p>
            <a:r>
              <a:rPr lang="en-US" sz="1200" kern="1200" dirty="0" smtClean="0">
                <a:solidFill>
                  <a:schemeClr val="tx1"/>
                </a:solidFill>
                <a:effectLst/>
                <a:latin typeface="+mn-lt"/>
                <a:ea typeface="+mn-ea"/>
                <a:cs typeface="+mn-cs"/>
              </a:rPr>
              <a:t>Talk to your advisor.</a:t>
            </a:r>
          </a:p>
          <a:p>
            <a:r>
              <a:rPr lang="en-US" sz="1200" kern="1200" dirty="0" smtClean="0">
                <a:solidFill>
                  <a:schemeClr val="tx1"/>
                </a:solidFill>
                <a:effectLst/>
                <a:latin typeface="+mn-lt"/>
                <a:ea typeface="+mn-ea"/>
                <a:cs typeface="+mn-cs"/>
              </a:rPr>
              <a:t>Be aware of your community standards.</a:t>
            </a:r>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10/16/2013 10:50 AM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a:p>
        </p:txBody>
      </p:sp>
    </p:spTree>
    <p:extLst>
      <p:ext uri="{BB962C8B-B14F-4D97-AF65-F5344CB8AC3E}">
        <p14:creationId xmlns:p14="http://schemas.microsoft.com/office/powerpoint/2010/main" val="520237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4</a:t>
            </a:fld>
            <a:endParaRPr lang="en-US"/>
          </a:p>
        </p:txBody>
      </p:sp>
    </p:spTree>
    <p:extLst>
      <p:ext uri="{BB962C8B-B14F-4D97-AF65-F5344CB8AC3E}">
        <p14:creationId xmlns:p14="http://schemas.microsoft.com/office/powerpoint/2010/main" val="154625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5</a:t>
            </a:fld>
            <a:endParaRPr lang="en-US"/>
          </a:p>
        </p:txBody>
      </p:sp>
    </p:spTree>
    <p:extLst>
      <p:ext uri="{BB962C8B-B14F-4D97-AF65-F5344CB8AC3E}">
        <p14:creationId xmlns:p14="http://schemas.microsoft.com/office/powerpoint/2010/main" val="4155350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6</a:t>
            </a:fld>
            <a:endParaRPr lang="en-US"/>
          </a:p>
        </p:txBody>
      </p:sp>
    </p:spTree>
    <p:extLst>
      <p:ext uri="{BB962C8B-B14F-4D97-AF65-F5344CB8AC3E}">
        <p14:creationId xmlns:p14="http://schemas.microsoft.com/office/powerpoint/2010/main" val="3063614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7</a:t>
            </a:fld>
            <a:endParaRPr lang="en-US"/>
          </a:p>
        </p:txBody>
      </p:sp>
    </p:spTree>
    <p:extLst>
      <p:ext uri="{BB962C8B-B14F-4D97-AF65-F5344CB8AC3E}">
        <p14:creationId xmlns:p14="http://schemas.microsoft.com/office/powerpoint/2010/main" val="3063614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6FB52-E8B3-4E2E-AF13-63624750AD76}" type="slidenum">
              <a:rPr lang="en-US" smtClean="0"/>
              <a:t>8</a:t>
            </a:fld>
            <a:endParaRPr lang="en-US"/>
          </a:p>
        </p:txBody>
      </p:sp>
    </p:spTree>
    <p:extLst>
      <p:ext uri="{BB962C8B-B14F-4D97-AF65-F5344CB8AC3E}">
        <p14:creationId xmlns:p14="http://schemas.microsoft.com/office/powerpoint/2010/main" val="954432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6FB52-E8B3-4E2E-AF13-63624750AD76}" type="slidenum">
              <a:rPr lang="en-US" smtClean="0"/>
              <a:t>9</a:t>
            </a:fld>
            <a:endParaRPr lang="en-US"/>
          </a:p>
        </p:txBody>
      </p:sp>
    </p:spTree>
    <p:extLst>
      <p:ext uri="{BB962C8B-B14F-4D97-AF65-F5344CB8AC3E}">
        <p14:creationId xmlns:p14="http://schemas.microsoft.com/office/powerpoint/2010/main" val="2692082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28800" y="274638"/>
            <a:ext cx="4648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94960" y="16002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2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2174875"/>
            <a:ext cx="32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394960" y="1535113"/>
            <a:ext cx="32918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94960" y="2174875"/>
            <a:ext cx="32918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1" y="273050"/>
            <a:ext cx="22860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343400" y="273050"/>
            <a:ext cx="4343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01" y="1435100"/>
            <a:ext cx="2286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398169"/>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21034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964907"/>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8F8BA-158D-4FC4-8077-CE312BAA3DEB}" type="datetimeFigureOut">
              <a:rPr lang="en-US" smtClean="0"/>
              <a:pPr/>
              <a:t>10/16/2013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40F55-93A8-4E1E-A35C-F61B653851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74638"/>
            <a:ext cx="6858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0"/>
            <a:ext cx="68580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8800" y="6537960"/>
            <a:ext cx="2133600" cy="274320"/>
          </a:xfrm>
          <a:prstGeom prst="rect">
            <a:avLst/>
          </a:prstGeom>
        </p:spPr>
        <p:txBody>
          <a:bodyPr vert="horz" lIns="91440" tIns="45720" rIns="91440" bIns="45720" rtlCol="0" anchor="ctr"/>
          <a:lstStyle>
            <a:lvl1pPr algn="l">
              <a:defRPr sz="1200">
                <a:solidFill>
                  <a:schemeClr val="bg1"/>
                </a:solidFill>
              </a:defRPr>
            </a:lvl1pPr>
          </a:lstStyle>
          <a:p>
            <a:fld id="{F938F8BA-158D-4FC4-8077-CE312BAA3DEB}" type="datetimeFigureOut">
              <a:rPr lang="en-US" smtClean="0"/>
              <a:pPr/>
              <a:t>10/16/2013</a:t>
            </a:fld>
            <a:endParaRPr lang="en-US"/>
          </a:p>
        </p:txBody>
      </p:sp>
      <p:sp>
        <p:nvSpPr>
          <p:cNvPr id="5" name="Footer Placeholder 4"/>
          <p:cNvSpPr>
            <a:spLocks noGrp="1"/>
          </p:cNvSpPr>
          <p:nvPr>
            <p:ph type="ftr" sz="quarter" idx="3"/>
          </p:nvPr>
        </p:nvSpPr>
        <p:spPr>
          <a:xfrm>
            <a:off x="4343400" y="6537960"/>
            <a:ext cx="2895600" cy="274320"/>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7620000" y="6537960"/>
            <a:ext cx="1066800" cy="274320"/>
          </a:xfrm>
          <a:prstGeom prst="rect">
            <a:avLst/>
          </a:prstGeom>
        </p:spPr>
        <p:txBody>
          <a:bodyPr vert="horz" lIns="91440" tIns="45720" rIns="91440" bIns="45720" rtlCol="0" anchor="ctr"/>
          <a:lstStyle>
            <a:lvl1pPr algn="r">
              <a:defRPr sz="1200">
                <a:solidFill>
                  <a:schemeClr val="bg1"/>
                </a:solidFill>
              </a:defRPr>
            </a:lvl1pPr>
          </a:lstStyle>
          <a:p>
            <a:fld id="{7BA40F55-93A8-4E1E-A35C-F61B653851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eaLnBrk="1" latinLnBrk="0" hangingPunct="1">
        <a:spcBef>
          <a:spcPct val="0"/>
        </a:spcBef>
        <a:buNone/>
        <a:defRPr sz="4400" b="0" i="0" kern="1200">
          <a:solidFill>
            <a:schemeClr val="accent1"/>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rgbClr val="E37823"/>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592" y="2003199"/>
            <a:ext cx="8052452" cy="1304203"/>
          </a:xfrm>
        </p:spPr>
        <p:txBody>
          <a:bodyPr>
            <a:normAutofit fontScale="90000"/>
          </a:bodyPr>
          <a:lstStyle/>
          <a:p>
            <a:r>
              <a:rPr lang="en-US" dirty="0" smtClean="0"/>
              <a:t>Publishing Your Research</a:t>
            </a:r>
            <a:br>
              <a:rPr lang="en-US" dirty="0" smtClean="0"/>
            </a:br>
            <a:endParaRPr lang="en-US" sz="4000" i="1" dirty="0">
              <a:solidFill>
                <a:schemeClr val="tx1"/>
              </a:solidFill>
            </a:endParaRPr>
          </a:p>
        </p:txBody>
      </p:sp>
      <p:sp>
        <p:nvSpPr>
          <p:cNvPr id="14" name="Subtitle 4"/>
          <p:cNvSpPr txBox="1">
            <a:spLocks/>
          </p:cNvSpPr>
          <p:nvPr/>
        </p:nvSpPr>
        <p:spPr bwMode="auto">
          <a:xfrm>
            <a:off x="1066541" y="4495800"/>
            <a:ext cx="3104905" cy="47327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3417" dirty="0" smtClean="0"/>
              <a:t>Holly </a:t>
            </a:r>
            <a:r>
              <a:rPr lang="en-US" sz="3417" dirty="0" err="1" smtClean="0"/>
              <a:t>Rushmeier</a:t>
            </a:r>
            <a:endParaRPr lang="en-US" sz="3417" dirty="0" smtClean="0"/>
          </a:p>
        </p:txBody>
      </p:sp>
      <p:pic>
        <p:nvPicPr>
          <p:cNvPr id="4" name="Picture 4" descr="http://research.microsoft.com/en-us/um/people/teevan/imgs/jaime-teevan-new.jpg"/>
          <p:cNvPicPr>
            <a:picLocks noChangeAspect="1" noChangeArrowheads="1"/>
          </p:cNvPicPr>
          <p:nvPr/>
        </p:nvPicPr>
        <p:blipFill rotWithShape="1">
          <a:blip r:embed="rId5">
            <a:extLst>
              <a:ext uri="{28A0092B-C50C-407E-A947-70E740481C1C}">
                <a14:useLocalDpi xmlns:a14="http://schemas.microsoft.com/office/drawing/2010/main" val="0"/>
              </a:ext>
            </a:extLst>
          </a:blip>
          <a:srcRect l="1443" r="1"/>
          <a:stretch/>
        </p:blipFill>
        <p:spPr bwMode="auto">
          <a:xfrm>
            <a:off x="5890451" y="2926080"/>
            <a:ext cx="1266825" cy="149961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4"/>
          <p:cNvSpPr txBox="1">
            <a:spLocks/>
          </p:cNvSpPr>
          <p:nvPr/>
        </p:nvSpPr>
        <p:spPr bwMode="auto">
          <a:xfrm>
            <a:off x="5349102" y="4547962"/>
            <a:ext cx="2651898" cy="48201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3417" dirty="0" smtClean="0"/>
              <a:t>Jaime Teevan</a:t>
            </a:r>
          </a:p>
        </p:txBody>
      </p:sp>
      <p:grpSp>
        <p:nvGrpSpPr>
          <p:cNvPr id="5" name="Group 4"/>
          <p:cNvGrpSpPr/>
          <p:nvPr/>
        </p:nvGrpSpPr>
        <p:grpSpPr>
          <a:xfrm>
            <a:off x="5237988" y="5191125"/>
            <a:ext cx="2571750" cy="950383"/>
            <a:chOff x="5460215" y="5334000"/>
            <a:chExt cx="2571750" cy="950383"/>
          </a:xfrm>
        </p:grpSpPr>
        <p:pic>
          <p:nvPicPr>
            <p:cNvPr id="1029"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60215" y="5334000"/>
              <a:ext cx="25717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61358" y="5785458"/>
              <a:ext cx="2569464" cy="4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31" name="Picture 7"/>
          <p:cNvPicPr>
            <a:picLocks noChangeAspect="1" noChangeArrowheads="1"/>
          </p:cNvPicPr>
          <p:nvPr/>
        </p:nvPicPr>
        <p:blipFill rotWithShape="1">
          <a:blip r:embed="rId8">
            <a:extLst>
              <a:ext uri="{28A0092B-C50C-407E-A947-70E740481C1C}">
                <a14:useLocalDpi xmlns:a14="http://schemas.microsoft.com/office/drawing/2010/main" val="0"/>
              </a:ext>
            </a:extLst>
          </a:blip>
          <a:srcRect t="2193"/>
          <a:stretch/>
        </p:blipFill>
        <p:spPr bwMode="auto">
          <a:xfrm>
            <a:off x="1341577" y="5048251"/>
            <a:ext cx="2569464" cy="12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9"/>
          <a:srcRect l="7243" t="4707" r="2767" b="24277"/>
          <a:stretch/>
        </p:blipFill>
        <p:spPr>
          <a:xfrm>
            <a:off x="1985580" y="2926080"/>
            <a:ext cx="1266825" cy="1499616"/>
          </a:xfrm>
          <a:prstGeom prst="rect">
            <a:avLst/>
          </a:prstGeom>
        </p:spPr>
      </p:pic>
    </p:spTree>
    <p:extLst>
      <p:ext uri="{BB962C8B-B14F-4D97-AF65-F5344CB8AC3E}">
        <p14:creationId xmlns:p14="http://schemas.microsoft.com/office/powerpoint/2010/main" val="109833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Metrics</a:t>
            </a:r>
            <a:endParaRPr lang="en-US" dirty="0"/>
          </a:p>
        </p:txBody>
      </p:sp>
      <p:sp>
        <p:nvSpPr>
          <p:cNvPr id="3" name="Content Placeholder 2"/>
          <p:cNvSpPr>
            <a:spLocks noGrp="1"/>
          </p:cNvSpPr>
          <p:nvPr>
            <p:ph idx="1"/>
          </p:nvPr>
        </p:nvSpPr>
        <p:spPr/>
        <p:txBody>
          <a:bodyPr/>
          <a:lstStyle/>
          <a:p>
            <a:r>
              <a:rPr lang="en-US" dirty="0" smtClean="0"/>
              <a:t>Popular:  ISI Journal Impact Factor</a:t>
            </a:r>
          </a:p>
          <a:p>
            <a:r>
              <a:rPr lang="en-US" dirty="0" smtClean="0"/>
              <a:t>Used across all disciplines, computed by a company</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4800600" y="2724150"/>
            <a:ext cx="2486025" cy="552450"/>
          </a:xfrm>
          <a:prstGeom prst="rect">
            <a:avLst/>
          </a:prstGeom>
          <a:noFill/>
          <a:ln w="9525">
            <a:noFill/>
            <a:miter lim="800000"/>
            <a:headEnd/>
            <a:tailEnd/>
          </a:ln>
          <a:effectLst/>
        </p:spPr>
      </p:pic>
      <p:sp>
        <p:nvSpPr>
          <p:cNvPr id="4" name="TextBox 3"/>
          <p:cNvSpPr txBox="1"/>
          <p:nvPr/>
        </p:nvSpPr>
        <p:spPr>
          <a:xfrm>
            <a:off x="2286000" y="3581400"/>
            <a:ext cx="6019800" cy="2554545"/>
          </a:xfrm>
          <a:prstGeom prst="rect">
            <a:avLst/>
          </a:prstGeom>
          <a:noFill/>
        </p:spPr>
        <p:txBody>
          <a:bodyPr wrap="square" rtlCol="0">
            <a:spAutoFit/>
          </a:bodyPr>
          <a:lstStyle/>
          <a:p>
            <a:r>
              <a:rPr lang="en-US" sz="3200" dirty="0" smtClean="0"/>
              <a:t>The journal  impact factor for year N is the total number of citations in year N to articles published in years N-1 and N-2 divided by the number of articles in N-1 and N-2.</a:t>
            </a:r>
            <a:endParaRPr lang="en-US" sz="3200" dirty="0"/>
          </a:p>
        </p:txBody>
      </p:sp>
    </p:spTree>
    <p:extLst>
      <p:ext uri="{BB962C8B-B14F-4D97-AF65-F5344CB8AC3E}">
        <p14:creationId xmlns:p14="http://schemas.microsoft.com/office/powerpoint/2010/main" val="51685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H-factors</a:t>
            </a:r>
            <a:endParaRPr lang="en-US" dirty="0"/>
          </a:p>
        </p:txBody>
      </p:sp>
      <p:sp>
        <p:nvSpPr>
          <p:cNvPr id="3" name="Content Placeholder 2"/>
          <p:cNvSpPr>
            <a:spLocks noGrp="1"/>
          </p:cNvSpPr>
          <p:nvPr>
            <p:ph idx="1"/>
          </p:nvPr>
        </p:nvSpPr>
        <p:spPr>
          <a:xfrm>
            <a:off x="1981200" y="1249362"/>
            <a:ext cx="6858000" cy="1341438"/>
          </a:xfrm>
        </p:spPr>
        <p:txBody>
          <a:bodyPr>
            <a:noAutofit/>
          </a:bodyPr>
          <a:lstStyle/>
          <a:p>
            <a:pPr marL="0" indent="0">
              <a:buNone/>
            </a:pPr>
            <a:r>
              <a:rPr lang="en-US" sz="2800" dirty="0" smtClean="0"/>
              <a:t>H factor for individuals:</a:t>
            </a:r>
          </a:p>
          <a:p>
            <a:pPr marL="0" indent="0">
              <a:buNone/>
            </a:pPr>
            <a:r>
              <a:rPr lang="en-US" sz="2800" dirty="0" smtClean="0"/>
              <a:t>“A </a:t>
            </a:r>
            <a:r>
              <a:rPr lang="en-US" sz="2800" dirty="0"/>
              <a:t>scientist has index h if h of his/her </a:t>
            </a:r>
            <a:r>
              <a:rPr lang="en-US" sz="2800" dirty="0" smtClean="0"/>
              <a:t>N</a:t>
            </a:r>
            <a:r>
              <a:rPr lang="en-US" sz="2800" baseline="-25000" dirty="0"/>
              <a:t> </a:t>
            </a:r>
            <a:r>
              <a:rPr lang="en-US" sz="2800" dirty="0" smtClean="0"/>
              <a:t>papers </a:t>
            </a:r>
            <a:r>
              <a:rPr lang="en-US" sz="2800" dirty="0"/>
              <a:t>have at least h citations each, and the other (</a:t>
            </a:r>
            <a:r>
              <a:rPr lang="en-US" sz="2800" dirty="0" smtClean="0"/>
              <a:t>N-</a:t>
            </a:r>
            <a:r>
              <a:rPr lang="en-US" sz="2800" dirty="0"/>
              <a:t>h) papers have no more than h </a:t>
            </a:r>
            <a:r>
              <a:rPr lang="en-US" sz="2800" dirty="0" smtClean="0"/>
              <a:t>citations each.”  J.E. Hirsch </a:t>
            </a:r>
          </a:p>
          <a:p>
            <a:pPr marL="0" indent="0">
              <a:buNone/>
            </a:pPr>
            <a:r>
              <a:rPr lang="en-US" sz="2800" dirty="0" smtClean="0"/>
              <a:t>H5-index for publications:</a:t>
            </a:r>
          </a:p>
          <a:p>
            <a:pPr marL="0" indent="0">
              <a:buNone/>
            </a:pPr>
            <a:r>
              <a:rPr lang="en-US" sz="2800" dirty="0" smtClean="0"/>
              <a:t>“h5-index is the h-index for articles published in the last 5 complete years. It is the largest number h such that h articles published in 2008-2012 have at least h citations each” Google Scholar</a:t>
            </a:r>
          </a:p>
        </p:txBody>
      </p:sp>
    </p:spTree>
    <p:extLst>
      <p:ext uri="{BB962C8B-B14F-4D97-AF65-F5344CB8AC3E}">
        <p14:creationId xmlns:p14="http://schemas.microsoft.com/office/powerpoint/2010/main" val="2303335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Process</a:t>
            </a:r>
            <a:endParaRPr lang="en-US" dirty="0"/>
          </a:p>
        </p:txBody>
      </p:sp>
      <p:sp>
        <p:nvSpPr>
          <p:cNvPr id="3" name="Content Placeholder 2"/>
          <p:cNvSpPr>
            <a:spLocks noGrp="1"/>
          </p:cNvSpPr>
          <p:nvPr>
            <p:ph idx="1"/>
          </p:nvPr>
        </p:nvSpPr>
        <p:spPr/>
        <p:txBody>
          <a:bodyPr>
            <a:normAutofit fontScale="92500" lnSpcReduction="10000"/>
          </a:bodyPr>
          <a:lstStyle/>
          <a:p>
            <a:r>
              <a:rPr lang="en-US" dirty="0"/>
              <a:t>Outcomes </a:t>
            </a:r>
          </a:p>
          <a:p>
            <a:pPr lvl="1"/>
            <a:r>
              <a:rPr lang="en-US" dirty="0" smtClean="0"/>
              <a:t>Accept </a:t>
            </a:r>
          </a:p>
          <a:p>
            <a:pPr marL="457200" lvl="1" indent="0">
              <a:buNone/>
            </a:pPr>
            <a:r>
              <a:rPr lang="en-US" dirty="0" smtClean="0"/>
              <a:t>	rare on first submission</a:t>
            </a:r>
            <a:endParaRPr lang="en-US" dirty="0"/>
          </a:p>
          <a:p>
            <a:pPr lvl="1"/>
            <a:r>
              <a:rPr lang="en-US" dirty="0"/>
              <a:t>Minor revision </a:t>
            </a:r>
            <a:endParaRPr lang="en-US" dirty="0" smtClean="0"/>
          </a:p>
          <a:p>
            <a:pPr marL="457200" lvl="1" indent="0">
              <a:buNone/>
            </a:pPr>
            <a:r>
              <a:rPr lang="en-US" dirty="0" smtClean="0">
                <a:solidFill>
                  <a:srgbClr val="333333"/>
                </a:solidFill>
              </a:rPr>
              <a:t>     may be “probably accept”</a:t>
            </a:r>
            <a:endParaRPr lang="en-US" dirty="0"/>
          </a:p>
          <a:p>
            <a:pPr lvl="1"/>
            <a:r>
              <a:rPr lang="en-US" dirty="0"/>
              <a:t>Major </a:t>
            </a:r>
            <a:r>
              <a:rPr lang="en-US" dirty="0" smtClean="0"/>
              <a:t>revision</a:t>
            </a:r>
          </a:p>
          <a:p>
            <a:pPr marL="457200" lvl="1" indent="0">
              <a:buNone/>
            </a:pPr>
            <a:r>
              <a:rPr lang="en-US" dirty="0"/>
              <a:t>	</a:t>
            </a:r>
            <a:r>
              <a:rPr lang="en-US" dirty="0" smtClean="0">
                <a:solidFill>
                  <a:srgbClr val="333333"/>
                </a:solidFill>
              </a:rPr>
              <a:t>may have one iteration before reject</a:t>
            </a:r>
            <a:endParaRPr lang="en-US" dirty="0"/>
          </a:p>
          <a:p>
            <a:pPr lvl="1"/>
            <a:r>
              <a:rPr lang="en-US" dirty="0" smtClean="0"/>
              <a:t>Reject</a:t>
            </a:r>
          </a:p>
          <a:p>
            <a:pPr marL="914400" lvl="2" indent="0">
              <a:buNone/>
            </a:pPr>
            <a:r>
              <a:rPr lang="en-US" sz="3000" dirty="0" smtClean="0"/>
              <a:t>may differentiate between “resubmit as new” and “hopeless”</a:t>
            </a:r>
            <a:endParaRPr lang="en-US" sz="3000" dirty="0"/>
          </a:p>
          <a:p>
            <a:pPr marL="0" indent="0">
              <a:buNone/>
            </a:pPr>
            <a:endParaRPr lang="en-US" dirty="0" smtClean="0"/>
          </a:p>
        </p:txBody>
      </p:sp>
    </p:spTree>
    <p:extLst>
      <p:ext uri="{BB962C8B-B14F-4D97-AF65-F5344CB8AC3E}">
        <p14:creationId xmlns:p14="http://schemas.microsoft.com/office/powerpoint/2010/main" val="2147045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Process</a:t>
            </a:r>
            <a:endParaRPr lang="en-US" dirty="0"/>
          </a:p>
        </p:txBody>
      </p:sp>
      <p:sp>
        <p:nvSpPr>
          <p:cNvPr id="3" name="Content Placeholder 2"/>
          <p:cNvSpPr>
            <a:spLocks noGrp="1"/>
          </p:cNvSpPr>
          <p:nvPr>
            <p:ph idx="1"/>
          </p:nvPr>
        </p:nvSpPr>
        <p:spPr/>
        <p:txBody>
          <a:bodyPr>
            <a:normAutofit/>
          </a:bodyPr>
          <a:lstStyle/>
          <a:p>
            <a:r>
              <a:rPr lang="en-US" dirty="0" smtClean="0"/>
              <a:t>Single-blind, double-blind, etc.</a:t>
            </a:r>
          </a:p>
          <a:p>
            <a:r>
              <a:rPr lang="en-US" dirty="0" smtClean="0"/>
              <a:t>Reviewer selection</a:t>
            </a:r>
          </a:p>
          <a:p>
            <a:pPr lvl="1"/>
            <a:r>
              <a:rPr lang="en-US" dirty="0" smtClean="0"/>
              <a:t>Drawn from citations, contacts, lit search</a:t>
            </a:r>
          </a:p>
          <a:p>
            <a:pPr lvl="1"/>
            <a:r>
              <a:rPr lang="en-US" dirty="0" smtClean="0"/>
              <a:t>Uses keywords or categories (beware of choosing too broadly)</a:t>
            </a:r>
          </a:p>
          <a:p>
            <a:pPr lvl="1"/>
            <a:r>
              <a:rPr lang="en-US" dirty="0" smtClean="0"/>
              <a:t>Experts in the field</a:t>
            </a:r>
          </a:p>
          <a:p>
            <a:pPr lvl="1"/>
            <a:r>
              <a:rPr lang="en-US" dirty="0" smtClean="0"/>
              <a:t>No conflict of interests</a:t>
            </a:r>
          </a:p>
          <a:p>
            <a:r>
              <a:rPr lang="en-US" dirty="0" smtClean="0"/>
              <a:t>Meta-review </a:t>
            </a:r>
            <a:endParaRPr lang="en-US" dirty="0"/>
          </a:p>
        </p:txBody>
      </p:sp>
    </p:spTree>
    <p:extLst>
      <p:ext uri="{BB962C8B-B14F-4D97-AF65-F5344CB8AC3E}">
        <p14:creationId xmlns:p14="http://schemas.microsoft.com/office/powerpoint/2010/main" val="21598240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Reviewers Look For</a:t>
            </a:r>
            <a:endParaRPr lang="en-US" dirty="0"/>
          </a:p>
        </p:txBody>
      </p:sp>
      <p:sp>
        <p:nvSpPr>
          <p:cNvPr id="3" name="Content Placeholder 2"/>
          <p:cNvSpPr>
            <a:spLocks noGrp="1"/>
          </p:cNvSpPr>
          <p:nvPr>
            <p:ph idx="1"/>
          </p:nvPr>
        </p:nvSpPr>
        <p:spPr/>
        <p:txBody>
          <a:bodyPr/>
          <a:lstStyle/>
          <a:p>
            <a:r>
              <a:rPr lang="en-US" dirty="0" smtClean="0"/>
              <a:t>Clear contribution</a:t>
            </a:r>
          </a:p>
          <a:p>
            <a:r>
              <a:rPr lang="en-US" dirty="0" smtClean="0"/>
              <a:t>Solid evidence</a:t>
            </a:r>
            <a:endParaRPr lang="en-US" dirty="0"/>
          </a:p>
        </p:txBody>
      </p:sp>
    </p:spTree>
    <p:extLst>
      <p:ext uri="{BB962C8B-B14F-4D97-AF65-F5344CB8AC3E}">
        <p14:creationId xmlns:p14="http://schemas.microsoft.com/office/powerpoint/2010/main" val="2043178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Ethics in Reviewing</a:t>
            </a:r>
            <a:endParaRPr lang="en-US" dirty="0"/>
          </a:p>
        </p:txBody>
      </p:sp>
      <p:sp>
        <p:nvSpPr>
          <p:cNvPr id="3" name="Content Placeholder 2"/>
          <p:cNvSpPr>
            <a:spLocks noGrp="1"/>
          </p:cNvSpPr>
          <p:nvPr>
            <p:ph idx="1"/>
          </p:nvPr>
        </p:nvSpPr>
        <p:spPr>
          <a:xfrm>
            <a:off x="1828800" y="1562100"/>
            <a:ext cx="6858000" cy="4686300"/>
          </a:xfrm>
        </p:spPr>
        <p:txBody>
          <a:bodyPr>
            <a:normAutofit fontScale="70000" lnSpcReduction="20000"/>
          </a:bodyPr>
          <a:lstStyle/>
          <a:p>
            <a:r>
              <a:rPr lang="en-US" dirty="0" smtClean="0"/>
              <a:t>Integrity, objectivity, accountability</a:t>
            </a:r>
          </a:p>
          <a:p>
            <a:pPr lvl="1"/>
            <a:r>
              <a:rPr lang="en-US" dirty="0" smtClean="0"/>
              <a:t>Cannot reject a paper because  </a:t>
            </a:r>
          </a:p>
          <a:p>
            <a:pPr lvl="2"/>
            <a:r>
              <a:rPr lang="en-US" dirty="0"/>
              <a:t>Y</a:t>
            </a:r>
            <a:r>
              <a:rPr lang="en-US" dirty="0" smtClean="0"/>
              <a:t>ou are writing a paper on the same subject</a:t>
            </a:r>
          </a:p>
          <a:p>
            <a:pPr lvl="2"/>
            <a:r>
              <a:rPr lang="en-US" dirty="0"/>
              <a:t>Y</a:t>
            </a:r>
            <a:r>
              <a:rPr lang="en-US" dirty="0" smtClean="0"/>
              <a:t>ou do not like the author</a:t>
            </a:r>
          </a:p>
          <a:p>
            <a:r>
              <a:rPr lang="en-US" dirty="0" smtClean="0"/>
              <a:t>Confidentiality</a:t>
            </a:r>
          </a:p>
          <a:p>
            <a:pPr lvl="1"/>
            <a:r>
              <a:rPr lang="en-US" dirty="0" smtClean="0"/>
              <a:t>Single blind, double blind reviews</a:t>
            </a:r>
          </a:p>
          <a:p>
            <a:pPr lvl="1"/>
            <a:r>
              <a:rPr lang="en-US" dirty="0" smtClean="0"/>
              <a:t>The material in the paper is not publically available, so you cannot use ideas from it</a:t>
            </a:r>
          </a:p>
          <a:p>
            <a:r>
              <a:rPr lang="en-US" dirty="0" smtClean="0"/>
              <a:t>Conflicts of interest with people who</a:t>
            </a:r>
          </a:p>
          <a:p>
            <a:pPr lvl="1"/>
            <a:r>
              <a:rPr lang="en-US" dirty="0" smtClean="0"/>
              <a:t>Work in the same place (never)</a:t>
            </a:r>
          </a:p>
          <a:p>
            <a:pPr lvl="1"/>
            <a:r>
              <a:rPr lang="en-US" dirty="0" smtClean="0"/>
              <a:t>Was your advisor (never)</a:t>
            </a:r>
          </a:p>
          <a:p>
            <a:pPr lvl="1"/>
            <a:r>
              <a:rPr lang="en-US" dirty="0" smtClean="0"/>
              <a:t>Have written papers together (recently)</a:t>
            </a:r>
          </a:p>
          <a:p>
            <a:pPr lvl="1"/>
            <a:r>
              <a:rPr lang="en-US" dirty="0" smtClean="0"/>
              <a:t>Have a financial interest</a:t>
            </a:r>
          </a:p>
          <a:p>
            <a:pPr lvl="1"/>
            <a:r>
              <a:rPr lang="en-US" dirty="0" smtClean="0"/>
              <a:t>Double blind review makes things harder, but when in doubt check with program chair</a:t>
            </a:r>
          </a:p>
          <a:p>
            <a:pPr lvl="1"/>
            <a:endParaRPr lang="en-US" dirty="0" smtClean="0"/>
          </a:p>
        </p:txBody>
      </p:sp>
    </p:spTree>
    <p:extLst>
      <p:ext uri="{BB962C8B-B14F-4D97-AF65-F5344CB8AC3E}">
        <p14:creationId xmlns:p14="http://schemas.microsoft.com/office/powerpoint/2010/main" val="68154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Considerations in Reviewing</a:t>
            </a:r>
            <a:endParaRPr lang="en-US" dirty="0"/>
          </a:p>
        </p:txBody>
      </p:sp>
      <p:sp>
        <p:nvSpPr>
          <p:cNvPr id="3" name="Content Placeholder 2"/>
          <p:cNvSpPr>
            <a:spLocks noGrp="1"/>
          </p:cNvSpPr>
          <p:nvPr>
            <p:ph idx="1"/>
          </p:nvPr>
        </p:nvSpPr>
        <p:spPr>
          <a:xfrm>
            <a:off x="1828800" y="1562100"/>
            <a:ext cx="6858000" cy="4686300"/>
          </a:xfrm>
        </p:spPr>
        <p:txBody>
          <a:bodyPr>
            <a:normAutofit fontScale="92500"/>
          </a:bodyPr>
          <a:lstStyle/>
          <a:p>
            <a:r>
              <a:rPr lang="en-US" dirty="0" smtClean="0"/>
              <a:t>Reasons, not binary decision, matter</a:t>
            </a:r>
          </a:p>
          <a:p>
            <a:pPr lvl="1"/>
            <a:r>
              <a:rPr lang="en-US" dirty="0"/>
              <a:t>T</a:t>
            </a:r>
            <a:r>
              <a:rPr lang="en-US" dirty="0" smtClean="0"/>
              <a:t>he </a:t>
            </a:r>
            <a:r>
              <a:rPr lang="en-US" dirty="0"/>
              <a:t>clarity and validity of the reasons you give for accept or reject </a:t>
            </a:r>
            <a:r>
              <a:rPr lang="en-US" dirty="0" smtClean="0"/>
              <a:t>matter</a:t>
            </a:r>
          </a:p>
          <a:p>
            <a:r>
              <a:rPr lang="en-US" dirty="0" smtClean="0"/>
              <a:t>You are making an impression</a:t>
            </a:r>
          </a:p>
          <a:p>
            <a:pPr lvl="1"/>
            <a:r>
              <a:rPr lang="en-US" dirty="0"/>
              <a:t>T</a:t>
            </a:r>
            <a:r>
              <a:rPr lang="en-US" dirty="0" smtClean="0"/>
              <a:t>he </a:t>
            </a:r>
            <a:r>
              <a:rPr lang="en-US" dirty="0"/>
              <a:t>person who assigned you the review will form an opinion of your ability and maturity </a:t>
            </a:r>
            <a:r>
              <a:rPr lang="en-US" dirty="0" smtClean="0"/>
              <a:t>from your </a:t>
            </a:r>
            <a:r>
              <a:rPr lang="en-US" dirty="0"/>
              <a:t>review</a:t>
            </a:r>
          </a:p>
          <a:p>
            <a:r>
              <a:rPr lang="en-US" dirty="0" smtClean="0"/>
              <a:t>Get credit for your work</a:t>
            </a:r>
          </a:p>
          <a:p>
            <a:pPr lvl="1"/>
            <a:r>
              <a:rPr lang="en-US" dirty="0" smtClean="0"/>
              <a:t>if assigned as a sub-reviewer, ask that you be acknowledged by the event or journal</a:t>
            </a:r>
          </a:p>
          <a:p>
            <a:pPr lvl="1"/>
            <a:endParaRPr lang="en-US" dirty="0" smtClean="0"/>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2407799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592" y="2003199"/>
            <a:ext cx="8052452" cy="1304203"/>
          </a:xfrm>
        </p:spPr>
        <p:txBody>
          <a:bodyPr>
            <a:normAutofit fontScale="90000"/>
          </a:bodyPr>
          <a:lstStyle/>
          <a:p>
            <a:r>
              <a:rPr lang="en-US" dirty="0" smtClean="0"/>
              <a:t>Publishing Your Research</a:t>
            </a:r>
            <a:br>
              <a:rPr lang="en-US" dirty="0" smtClean="0"/>
            </a:br>
            <a:endParaRPr lang="en-US" sz="4000" i="1" dirty="0">
              <a:solidFill>
                <a:schemeClr val="tx1"/>
              </a:solidFill>
            </a:endParaRPr>
          </a:p>
        </p:txBody>
      </p:sp>
      <p:sp>
        <p:nvSpPr>
          <p:cNvPr id="11" name="Title 1"/>
          <p:cNvSpPr txBox="1">
            <a:spLocks/>
          </p:cNvSpPr>
          <p:nvPr/>
        </p:nvSpPr>
        <p:spPr>
          <a:xfrm>
            <a:off x="1292809" y="3114410"/>
            <a:ext cx="2667000" cy="2971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kern="1200">
                <a:solidFill>
                  <a:schemeClr val="accent1"/>
                </a:solidFill>
                <a:latin typeface="Calibri"/>
                <a:ea typeface="+mj-ea"/>
                <a:cs typeface="Calibri"/>
              </a:defRPr>
            </a:lvl1pPr>
          </a:lstStyle>
          <a:p>
            <a:r>
              <a:rPr lang="en-US" sz="5400" dirty="0" smtClean="0">
                <a:solidFill>
                  <a:schemeClr val="accent2"/>
                </a:solidFill>
              </a:rPr>
              <a:t>The</a:t>
            </a:r>
          </a:p>
          <a:p>
            <a:r>
              <a:rPr lang="en-US" sz="5400" dirty="0" smtClean="0">
                <a:solidFill>
                  <a:schemeClr val="accent2"/>
                </a:solidFill>
              </a:rPr>
              <a:t>Writing Process</a:t>
            </a:r>
            <a:endParaRPr lang="en-US" sz="5400" i="1" dirty="0">
              <a:solidFill>
                <a:schemeClr val="accent2"/>
              </a:solidFill>
            </a:endParaRPr>
          </a:p>
        </p:txBody>
      </p:sp>
      <p:pic>
        <p:nvPicPr>
          <p:cNvPr id="13" name="Picture 4" descr="http://research.microsoft.com/en-us/um/people/teevan/imgs/jaime-teevan-new.jpg"/>
          <p:cNvPicPr>
            <a:picLocks noChangeAspect="1" noChangeArrowheads="1"/>
          </p:cNvPicPr>
          <p:nvPr/>
        </p:nvPicPr>
        <p:blipFill rotWithShape="1">
          <a:blip r:embed="rId3">
            <a:extLst>
              <a:ext uri="{28A0092B-C50C-407E-A947-70E740481C1C}">
                <a14:useLocalDpi xmlns:a14="http://schemas.microsoft.com/office/drawing/2010/main" val="0"/>
              </a:ext>
            </a:extLst>
          </a:blip>
          <a:srcRect l="1443" r="1"/>
          <a:stretch/>
        </p:blipFill>
        <p:spPr bwMode="auto">
          <a:xfrm>
            <a:off x="5890451" y="2912049"/>
            <a:ext cx="1266825" cy="1499616"/>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4"/>
          <p:cNvSpPr txBox="1">
            <a:spLocks/>
          </p:cNvSpPr>
          <p:nvPr/>
        </p:nvSpPr>
        <p:spPr bwMode="auto">
          <a:xfrm>
            <a:off x="5349102" y="4495800"/>
            <a:ext cx="2349523" cy="47327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4"/>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4"/>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4"/>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4"/>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5"/>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5"/>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5"/>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5"/>
              </a:buBlip>
              <a:defRPr sz="2400">
                <a:solidFill>
                  <a:schemeClr val="tx1"/>
                </a:solidFill>
                <a:latin typeface="+mn-lt"/>
              </a:defRPr>
            </a:lvl9pPr>
          </a:lstStyle>
          <a:p>
            <a:pPr algn="ctr">
              <a:spcAft>
                <a:spcPts val="500"/>
              </a:spcAft>
            </a:pPr>
            <a:r>
              <a:rPr lang="en-US" sz="3417" dirty="0" smtClean="0"/>
              <a:t>Jaime Teevan</a:t>
            </a:r>
          </a:p>
        </p:txBody>
      </p:sp>
      <p:grpSp>
        <p:nvGrpSpPr>
          <p:cNvPr id="16" name="Group 15"/>
          <p:cNvGrpSpPr/>
          <p:nvPr/>
        </p:nvGrpSpPr>
        <p:grpSpPr>
          <a:xfrm>
            <a:off x="5237988" y="5191125"/>
            <a:ext cx="2571750" cy="950383"/>
            <a:chOff x="5460215" y="5334000"/>
            <a:chExt cx="2571750" cy="950383"/>
          </a:xfrm>
        </p:grpSpPr>
        <p:pic>
          <p:nvPicPr>
            <p:cNvPr id="17" name="Picture 5"/>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60215" y="5334000"/>
              <a:ext cx="257175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6"/>
            <p:cNvPicPr>
              <a:picLocks noChangeAspect="1" noChangeArrowheads="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61358" y="5785458"/>
              <a:ext cx="2569464" cy="49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796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Paper</a:t>
            </a:r>
            <a:endParaRPr lang="en-US" dirty="0"/>
          </a:p>
        </p:txBody>
      </p:sp>
      <p:sp>
        <p:nvSpPr>
          <p:cNvPr id="3" name="Content Placeholder 2"/>
          <p:cNvSpPr>
            <a:spLocks noGrp="1"/>
          </p:cNvSpPr>
          <p:nvPr>
            <p:ph idx="1"/>
          </p:nvPr>
        </p:nvSpPr>
        <p:spPr/>
        <p:txBody>
          <a:bodyPr>
            <a:normAutofit/>
          </a:bodyPr>
          <a:lstStyle/>
          <a:p>
            <a:r>
              <a:rPr lang="en-US" dirty="0" smtClean="0"/>
              <a:t>Title and abstract</a:t>
            </a:r>
          </a:p>
          <a:p>
            <a:r>
              <a:rPr lang="en-US" dirty="0" smtClean="0"/>
              <a:t>Authors</a:t>
            </a:r>
          </a:p>
          <a:p>
            <a:r>
              <a:rPr lang="en-US" dirty="0" smtClean="0"/>
              <a:t>Introduction</a:t>
            </a:r>
          </a:p>
          <a:p>
            <a:r>
              <a:rPr lang="en-US" dirty="0" smtClean="0"/>
              <a:t>Related Work</a:t>
            </a:r>
          </a:p>
          <a:p>
            <a:r>
              <a:rPr lang="en-US" dirty="0" smtClean="0"/>
              <a:t>Methodology</a:t>
            </a:r>
          </a:p>
          <a:p>
            <a:r>
              <a:rPr lang="en-US" dirty="0" smtClean="0"/>
              <a:t>Findings</a:t>
            </a:r>
          </a:p>
          <a:p>
            <a:r>
              <a:rPr lang="en-US" dirty="0" smtClean="0"/>
              <a:t>Conclusion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66274"/>
            <a:ext cx="2973213" cy="3848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5486400" y="2185856"/>
            <a:ext cx="2973213" cy="1607848"/>
            <a:chOff x="5486400" y="2185856"/>
            <a:chExt cx="2973213" cy="1607848"/>
          </a:xfrm>
        </p:grpSpPr>
        <p:pic>
          <p:nvPicPr>
            <p:cNvPr id="1027" name="Picture 3"/>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7813" y="2185856"/>
              <a:ext cx="2971800" cy="25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6400" y="2743200"/>
              <a:ext cx="1481328" cy="105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898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10" fill="hold"/>
                                        <p:tgtEl>
                                          <p:spTgt spid="3">
                                            <p:txEl>
                                              <p:pRg st="1" end="1"/>
                                            </p:txEl>
                                          </p:spTgt>
                                        </p:tgtEl>
                                        <p:attrNameLst>
                                          <p:attrName>style.color</p:attrName>
                                        </p:attrNameLst>
                                      </p:cBhvr>
                                      <p:by>
                                        <p:hsl h="0" s="-70588" l="0"/>
                                      </p:by>
                                    </p:animClr>
                                    <p:animClr clrSpc="hsl" dir="cw">
                                      <p:cBhvr>
                                        <p:cTn id="7" dur="10" fill="hold"/>
                                        <p:tgtEl>
                                          <p:spTgt spid="3">
                                            <p:txEl>
                                              <p:pRg st="1" end="1"/>
                                            </p:txEl>
                                          </p:spTgt>
                                        </p:tgtEl>
                                        <p:attrNameLst>
                                          <p:attrName>fillcolor</p:attrName>
                                        </p:attrNameLst>
                                      </p:cBhvr>
                                      <p:by>
                                        <p:hsl h="0" s="-70588" l="0"/>
                                      </p:by>
                                    </p:animClr>
                                    <p:animClr clrSpc="hsl" dir="cw">
                                      <p:cBhvr>
                                        <p:cTn id="8" dur="10" fill="hold"/>
                                        <p:tgtEl>
                                          <p:spTgt spid="3">
                                            <p:txEl>
                                              <p:pRg st="1" end="1"/>
                                            </p:txEl>
                                          </p:spTgt>
                                        </p:tgtEl>
                                        <p:attrNameLst>
                                          <p:attrName>stroke.color</p:attrName>
                                        </p:attrNameLst>
                                      </p:cBhvr>
                                      <p:by>
                                        <p:hsl h="0" s="-70588" l="0"/>
                                      </p:by>
                                    </p:animClr>
                                    <p:set>
                                      <p:cBhvr>
                                        <p:cTn id="9" dur="10" fill="hold"/>
                                        <p:tgtEl>
                                          <p:spTgt spid="3">
                                            <p:txEl>
                                              <p:pRg st="1" end="1"/>
                                            </p:txEl>
                                          </p:spTgt>
                                        </p:tgtEl>
                                        <p:attrNameLst>
                                          <p:attrName>fill.type</p:attrName>
                                        </p:attrNameLst>
                                      </p:cBhvr>
                                      <p:to>
                                        <p:strVal val="solid"/>
                                      </p:to>
                                    </p:set>
                                  </p:childTnLst>
                                </p:cTn>
                              </p:par>
                              <p:par>
                                <p:cTn id="10" presetID="25" presetClass="emph" presetSubtype="0" fill="hold" nodeType="withEffect">
                                  <p:stCondLst>
                                    <p:cond delay="0"/>
                                  </p:stCondLst>
                                  <p:childTnLst>
                                    <p:animClr clrSpc="hsl" dir="cw">
                                      <p:cBhvr override="childStyle">
                                        <p:cTn id="11" dur="10" fill="hold"/>
                                        <p:tgtEl>
                                          <p:spTgt spid="3">
                                            <p:txEl>
                                              <p:pRg st="2" end="2"/>
                                            </p:txEl>
                                          </p:spTgt>
                                        </p:tgtEl>
                                        <p:attrNameLst>
                                          <p:attrName>style.color</p:attrName>
                                        </p:attrNameLst>
                                      </p:cBhvr>
                                      <p:by>
                                        <p:hsl h="0" s="-70588" l="0"/>
                                      </p:by>
                                    </p:animClr>
                                    <p:animClr clrSpc="hsl" dir="cw">
                                      <p:cBhvr>
                                        <p:cTn id="12" dur="10" fill="hold"/>
                                        <p:tgtEl>
                                          <p:spTgt spid="3">
                                            <p:txEl>
                                              <p:pRg st="2" end="2"/>
                                            </p:txEl>
                                          </p:spTgt>
                                        </p:tgtEl>
                                        <p:attrNameLst>
                                          <p:attrName>fillcolor</p:attrName>
                                        </p:attrNameLst>
                                      </p:cBhvr>
                                      <p:by>
                                        <p:hsl h="0" s="-70588" l="0"/>
                                      </p:by>
                                    </p:animClr>
                                    <p:animClr clrSpc="hsl" dir="cw">
                                      <p:cBhvr>
                                        <p:cTn id="13" dur="10" fill="hold"/>
                                        <p:tgtEl>
                                          <p:spTgt spid="3">
                                            <p:txEl>
                                              <p:pRg st="2" end="2"/>
                                            </p:txEl>
                                          </p:spTgt>
                                        </p:tgtEl>
                                        <p:attrNameLst>
                                          <p:attrName>stroke.color</p:attrName>
                                        </p:attrNameLst>
                                      </p:cBhvr>
                                      <p:by>
                                        <p:hsl h="0" s="-70588" l="0"/>
                                      </p:by>
                                    </p:animClr>
                                    <p:set>
                                      <p:cBhvr>
                                        <p:cTn id="14" dur="10" fill="hold"/>
                                        <p:tgtEl>
                                          <p:spTgt spid="3">
                                            <p:txEl>
                                              <p:pRg st="2" end="2"/>
                                            </p:txEl>
                                          </p:spTgt>
                                        </p:tgtEl>
                                        <p:attrNameLst>
                                          <p:attrName>fill.type</p:attrName>
                                        </p:attrNameLst>
                                      </p:cBhvr>
                                      <p:to>
                                        <p:strVal val="solid"/>
                                      </p:to>
                                    </p:set>
                                  </p:childTnLst>
                                </p:cTn>
                              </p:par>
                              <p:par>
                                <p:cTn id="15" presetID="25" presetClass="emph" presetSubtype="0" fill="hold" nodeType="withEffect">
                                  <p:stCondLst>
                                    <p:cond delay="0"/>
                                  </p:stCondLst>
                                  <p:childTnLst>
                                    <p:animClr clrSpc="hsl" dir="cw">
                                      <p:cBhvr override="childStyle">
                                        <p:cTn id="16" dur="10" fill="hold"/>
                                        <p:tgtEl>
                                          <p:spTgt spid="3">
                                            <p:txEl>
                                              <p:pRg st="3" end="3"/>
                                            </p:txEl>
                                          </p:spTgt>
                                        </p:tgtEl>
                                        <p:attrNameLst>
                                          <p:attrName>style.color</p:attrName>
                                        </p:attrNameLst>
                                      </p:cBhvr>
                                      <p:by>
                                        <p:hsl h="0" s="-70588" l="0"/>
                                      </p:by>
                                    </p:animClr>
                                    <p:animClr clrSpc="hsl" dir="cw">
                                      <p:cBhvr>
                                        <p:cTn id="17" dur="10" fill="hold"/>
                                        <p:tgtEl>
                                          <p:spTgt spid="3">
                                            <p:txEl>
                                              <p:pRg st="3" end="3"/>
                                            </p:txEl>
                                          </p:spTgt>
                                        </p:tgtEl>
                                        <p:attrNameLst>
                                          <p:attrName>fillcolor</p:attrName>
                                        </p:attrNameLst>
                                      </p:cBhvr>
                                      <p:by>
                                        <p:hsl h="0" s="-70588" l="0"/>
                                      </p:by>
                                    </p:animClr>
                                    <p:animClr clrSpc="hsl" dir="cw">
                                      <p:cBhvr>
                                        <p:cTn id="18" dur="10" fill="hold"/>
                                        <p:tgtEl>
                                          <p:spTgt spid="3">
                                            <p:txEl>
                                              <p:pRg st="3" end="3"/>
                                            </p:txEl>
                                          </p:spTgt>
                                        </p:tgtEl>
                                        <p:attrNameLst>
                                          <p:attrName>stroke.color</p:attrName>
                                        </p:attrNameLst>
                                      </p:cBhvr>
                                      <p:by>
                                        <p:hsl h="0" s="-70588" l="0"/>
                                      </p:by>
                                    </p:animClr>
                                    <p:set>
                                      <p:cBhvr>
                                        <p:cTn id="19" dur="10" fill="hold"/>
                                        <p:tgtEl>
                                          <p:spTgt spid="3">
                                            <p:txEl>
                                              <p:pRg st="3" end="3"/>
                                            </p:txEl>
                                          </p:spTgt>
                                        </p:tgtEl>
                                        <p:attrNameLst>
                                          <p:attrName>fill.type</p:attrName>
                                        </p:attrNameLst>
                                      </p:cBhvr>
                                      <p:to>
                                        <p:strVal val="solid"/>
                                      </p:to>
                                    </p:set>
                                  </p:childTnLst>
                                </p:cTn>
                              </p:par>
                              <p:par>
                                <p:cTn id="20" presetID="25" presetClass="emph" presetSubtype="0" fill="hold" nodeType="withEffect">
                                  <p:stCondLst>
                                    <p:cond delay="0"/>
                                  </p:stCondLst>
                                  <p:childTnLst>
                                    <p:animClr clrSpc="hsl" dir="cw">
                                      <p:cBhvr override="childStyle">
                                        <p:cTn id="21" dur="10" fill="hold"/>
                                        <p:tgtEl>
                                          <p:spTgt spid="3">
                                            <p:txEl>
                                              <p:pRg st="4" end="4"/>
                                            </p:txEl>
                                          </p:spTgt>
                                        </p:tgtEl>
                                        <p:attrNameLst>
                                          <p:attrName>style.color</p:attrName>
                                        </p:attrNameLst>
                                      </p:cBhvr>
                                      <p:by>
                                        <p:hsl h="0" s="-70588" l="0"/>
                                      </p:by>
                                    </p:animClr>
                                    <p:animClr clrSpc="hsl" dir="cw">
                                      <p:cBhvr>
                                        <p:cTn id="22" dur="10" fill="hold"/>
                                        <p:tgtEl>
                                          <p:spTgt spid="3">
                                            <p:txEl>
                                              <p:pRg st="4" end="4"/>
                                            </p:txEl>
                                          </p:spTgt>
                                        </p:tgtEl>
                                        <p:attrNameLst>
                                          <p:attrName>fillcolor</p:attrName>
                                        </p:attrNameLst>
                                      </p:cBhvr>
                                      <p:by>
                                        <p:hsl h="0" s="-70588" l="0"/>
                                      </p:by>
                                    </p:animClr>
                                    <p:animClr clrSpc="hsl" dir="cw">
                                      <p:cBhvr>
                                        <p:cTn id="23" dur="10" fill="hold"/>
                                        <p:tgtEl>
                                          <p:spTgt spid="3">
                                            <p:txEl>
                                              <p:pRg st="4" end="4"/>
                                            </p:txEl>
                                          </p:spTgt>
                                        </p:tgtEl>
                                        <p:attrNameLst>
                                          <p:attrName>stroke.color</p:attrName>
                                        </p:attrNameLst>
                                      </p:cBhvr>
                                      <p:by>
                                        <p:hsl h="0" s="-70588" l="0"/>
                                      </p:by>
                                    </p:animClr>
                                    <p:set>
                                      <p:cBhvr>
                                        <p:cTn id="24" dur="10" fill="hold"/>
                                        <p:tgtEl>
                                          <p:spTgt spid="3">
                                            <p:txEl>
                                              <p:pRg st="4" end="4"/>
                                            </p:txEl>
                                          </p:spTgt>
                                        </p:tgtEl>
                                        <p:attrNameLst>
                                          <p:attrName>fill.type</p:attrName>
                                        </p:attrNameLst>
                                      </p:cBhvr>
                                      <p:to>
                                        <p:strVal val="solid"/>
                                      </p:to>
                                    </p:set>
                                  </p:childTnLst>
                                </p:cTn>
                              </p:par>
                              <p:par>
                                <p:cTn id="25" presetID="25" presetClass="emph" presetSubtype="0" fill="hold" nodeType="withEffect">
                                  <p:stCondLst>
                                    <p:cond delay="0"/>
                                  </p:stCondLst>
                                  <p:childTnLst>
                                    <p:animClr clrSpc="hsl" dir="cw">
                                      <p:cBhvr override="childStyle">
                                        <p:cTn id="26" dur="10" fill="hold"/>
                                        <p:tgtEl>
                                          <p:spTgt spid="3">
                                            <p:txEl>
                                              <p:pRg st="5" end="5"/>
                                            </p:txEl>
                                          </p:spTgt>
                                        </p:tgtEl>
                                        <p:attrNameLst>
                                          <p:attrName>style.color</p:attrName>
                                        </p:attrNameLst>
                                      </p:cBhvr>
                                      <p:by>
                                        <p:hsl h="0" s="-70588" l="0"/>
                                      </p:by>
                                    </p:animClr>
                                    <p:animClr clrSpc="hsl" dir="cw">
                                      <p:cBhvr>
                                        <p:cTn id="27" dur="10" fill="hold"/>
                                        <p:tgtEl>
                                          <p:spTgt spid="3">
                                            <p:txEl>
                                              <p:pRg st="5" end="5"/>
                                            </p:txEl>
                                          </p:spTgt>
                                        </p:tgtEl>
                                        <p:attrNameLst>
                                          <p:attrName>fillcolor</p:attrName>
                                        </p:attrNameLst>
                                      </p:cBhvr>
                                      <p:by>
                                        <p:hsl h="0" s="-70588" l="0"/>
                                      </p:by>
                                    </p:animClr>
                                    <p:animClr clrSpc="hsl" dir="cw">
                                      <p:cBhvr>
                                        <p:cTn id="28" dur="10" fill="hold"/>
                                        <p:tgtEl>
                                          <p:spTgt spid="3">
                                            <p:txEl>
                                              <p:pRg st="5" end="5"/>
                                            </p:txEl>
                                          </p:spTgt>
                                        </p:tgtEl>
                                        <p:attrNameLst>
                                          <p:attrName>stroke.color</p:attrName>
                                        </p:attrNameLst>
                                      </p:cBhvr>
                                      <p:by>
                                        <p:hsl h="0" s="-70588" l="0"/>
                                      </p:by>
                                    </p:animClr>
                                    <p:set>
                                      <p:cBhvr>
                                        <p:cTn id="29" dur="10" fill="hold"/>
                                        <p:tgtEl>
                                          <p:spTgt spid="3">
                                            <p:txEl>
                                              <p:pRg st="5" end="5"/>
                                            </p:txEl>
                                          </p:spTgt>
                                        </p:tgtEl>
                                        <p:attrNameLst>
                                          <p:attrName>fill.type</p:attrName>
                                        </p:attrNameLst>
                                      </p:cBhvr>
                                      <p:to>
                                        <p:strVal val="solid"/>
                                      </p:to>
                                    </p:set>
                                  </p:childTnLst>
                                </p:cTn>
                              </p:par>
                              <p:par>
                                <p:cTn id="30" presetID="25" presetClass="emph" presetSubtype="0" fill="hold" nodeType="withEffect">
                                  <p:stCondLst>
                                    <p:cond delay="0"/>
                                  </p:stCondLst>
                                  <p:childTnLst>
                                    <p:animClr clrSpc="hsl" dir="cw">
                                      <p:cBhvr override="childStyle">
                                        <p:cTn id="31" dur="10" fill="hold"/>
                                        <p:tgtEl>
                                          <p:spTgt spid="3">
                                            <p:txEl>
                                              <p:pRg st="6" end="6"/>
                                            </p:txEl>
                                          </p:spTgt>
                                        </p:tgtEl>
                                        <p:attrNameLst>
                                          <p:attrName>style.color</p:attrName>
                                        </p:attrNameLst>
                                      </p:cBhvr>
                                      <p:by>
                                        <p:hsl h="0" s="-70588" l="0"/>
                                      </p:by>
                                    </p:animClr>
                                    <p:animClr clrSpc="hsl" dir="cw">
                                      <p:cBhvr>
                                        <p:cTn id="32" dur="10" fill="hold"/>
                                        <p:tgtEl>
                                          <p:spTgt spid="3">
                                            <p:txEl>
                                              <p:pRg st="6" end="6"/>
                                            </p:txEl>
                                          </p:spTgt>
                                        </p:tgtEl>
                                        <p:attrNameLst>
                                          <p:attrName>fillcolor</p:attrName>
                                        </p:attrNameLst>
                                      </p:cBhvr>
                                      <p:by>
                                        <p:hsl h="0" s="-70588" l="0"/>
                                      </p:by>
                                    </p:animClr>
                                    <p:animClr clrSpc="hsl" dir="cw">
                                      <p:cBhvr>
                                        <p:cTn id="33" dur="10" fill="hold"/>
                                        <p:tgtEl>
                                          <p:spTgt spid="3">
                                            <p:txEl>
                                              <p:pRg st="6" end="6"/>
                                            </p:txEl>
                                          </p:spTgt>
                                        </p:tgtEl>
                                        <p:attrNameLst>
                                          <p:attrName>stroke.color</p:attrName>
                                        </p:attrNameLst>
                                      </p:cBhvr>
                                      <p:by>
                                        <p:hsl h="0" s="-70588" l="0"/>
                                      </p:by>
                                    </p:animClr>
                                    <p:set>
                                      <p:cBhvr>
                                        <p:cTn id="34" dur="10" fill="hold"/>
                                        <p:tgtEl>
                                          <p:spTgt spid="3">
                                            <p:txEl>
                                              <p:pRg st="6" end="6"/>
                                            </p:txEl>
                                          </p:spTgt>
                                        </p:tgtEl>
                                        <p:attrNameLst>
                                          <p:attrName>fill.type</p:attrName>
                                        </p:attrNameLst>
                                      </p:cBhvr>
                                      <p:to>
                                        <p:strVal val="solid"/>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and Abstract</a:t>
            </a:r>
            <a:endParaRPr lang="en-US" dirty="0"/>
          </a:p>
        </p:txBody>
      </p:sp>
      <p:sp>
        <p:nvSpPr>
          <p:cNvPr id="3" name="Content Placeholder 2"/>
          <p:cNvSpPr>
            <a:spLocks noGrp="1"/>
          </p:cNvSpPr>
          <p:nvPr>
            <p:ph idx="1"/>
          </p:nvPr>
        </p:nvSpPr>
        <p:spPr/>
        <p:txBody>
          <a:bodyPr/>
          <a:lstStyle/>
          <a:p>
            <a:r>
              <a:rPr lang="en-US" dirty="0" smtClean="0"/>
              <a:t>First impression of your paper</a:t>
            </a:r>
          </a:p>
          <a:p>
            <a:pPr lvl="1"/>
            <a:r>
              <a:rPr lang="en-US" dirty="0" smtClean="0"/>
              <a:t>Used to decide </a:t>
            </a:r>
            <a:r>
              <a:rPr lang="en-US" dirty="0"/>
              <a:t>to read or review </a:t>
            </a:r>
            <a:r>
              <a:rPr lang="en-US" dirty="0" smtClean="0"/>
              <a:t>it</a:t>
            </a:r>
          </a:p>
          <a:p>
            <a:pPr lvl="1"/>
            <a:r>
              <a:rPr lang="en-US" dirty="0" smtClean="0"/>
              <a:t>Include terms for searching and scanning</a:t>
            </a:r>
          </a:p>
          <a:p>
            <a:r>
              <a:rPr lang="en-US" dirty="0" smtClean="0"/>
              <a:t>Should be a clear, complete summary</a:t>
            </a:r>
          </a:p>
          <a:p>
            <a:pPr lvl="1"/>
            <a:r>
              <a:rPr lang="en-US" dirty="0" smtClean="0"/>
              <a:t>Include motivation, findings</a:t>
            </a:r>
          </a:p>
          <a:p>
            <a:pPr lvl="1"/>
            <a:r>
              <a:rPr lang="en-US" dirty="0" smtClean="0"/>
              <a:t>Could substitute for reading the paper</a:t>
            </a:r>
          </a:p>
          <a:p>
            <a:r>
              <a:rPr lang="en-US" dirty="0" smtClean="0"/>
              <a:t>Avoid acronyms, citations, formatting</a:t>
            </a:r>
            <a:endParaRPr lang="en-US" dirty="0"/>
          </a:p>
        </p:txBody>
      </p:sp>
    </p:spTree>
    <p:extLst>
      <p:ext uri="{BB962C8B-B14F-4D97-AF65-F5344CB8AC3E}">
        <p14:creationId xmlns:p14="http://schemas.microsoft.com/office/powerpoint/2010/main" val="2256845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4999863" y="3114410"/>
            <a:ext cx="3048000" cy="29718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b="0" i="0" kern="1200">
                <a:solidFill>
                  <a:schemeClr val="accent1"/>
                </a:solidFill>
                <a:latin typeface="Calibri"/>
                <a:ea typeface="+mj-ea"/>
                <a:cs typeface="Calibri"/>
              </a:defRPr>
            </a:lvl1pPr>
          </a:lstStyle>
          <a:p>
            <a:r>
              <a:rPr lang="en-US" sz="5400" dirty="0" smtClean="0">
                <a:solidFill>
                  <a:schemeClr val="accent2"/>
                </a:solidFill>
              </a:rPr>
              <a:t>The Publishing Process</a:t>
            </a:r>
            <a:endParaRPr lang="en-US" sz="5400" i="1" dirty="0">
              <a:solidFill>
                <a:schemeClr val="accent2"/>
              </a:solidFill>
            </a:endParaRPr>
          </a:p>
        </p:txBody>
      </p:sp>
      <p:sp>
        <p:nvSpPr>
          <p:cNvPr id="2" name="Title 1"/>
          <p:cNvSpPr>
            <a:spLocks noGrp="1"/>
          </p:cNvSpPr>
          <p:nvPr>
            <p:ph type="ctrTitle"/>
          </p:nvPr>
        </p:nvSpPr>
        <p:spPr>
          <a:xfrm>
            <a:off x="875592" y="2003199"/>
            <a:ext cx="8052452" cy="1304203"/>
          </a:xfrm>
        </p:spPr>
        <p:txBody>
          <a:bodyPr>
            <a:normAutofit fontScale="90000"/>
          </a:bodyPr>
          <a:lstStyle/>
          <a:p>
            <a:r>
              <a:rPr lang="en-US" dirty="0" smtClean="0"/>
              <a:t>Publishing Your Research</a:t>
            </a:r>
            <a:br>
              <a:rPr lang="en-US" dirty="0" smtClean="0"/>
            </a:br>
            <a:endParaRPr lang="en-US" sz="4000" i="1" dirty="0">
              <a:solidFill>
                <a:schemeClr val="tx1"/>
              </a:solidFill>
            </a:endParaRPr>
          </a:p>
        </p:txBody>
      </p:sp>
      <p:sp>
        <p:nvSpPr>
          <p:cNvPr id="14" name="Subtitle 4"/>
          <p:cNvSpPr txBox="1">
            <a:spLocks/>
          </p:cNvSpPr>
          <p:nvPr/>
        </p:nvSpPr>
        <p:spPr bwMode="auto">
          <a:xfrm>
            <a:off x="1066541" y="4495800"/>
            <a:ext cx="3104905" cy="473271"/>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3417" dirty="0" smtClean="0"/>
              <a:t>Holly </a:t>
            </a:r>
            <a:r>
              <a:rPr lang="en-US" sz="3417" dirty="0" err="1" smtClean="0"/>
              <a:t>Rushmeier</a:t>
            </a:r>
            <a:endParaRPr lang="en-US" sz="3417" dirty="0" smtClean="0"/>
          </a:p>
        </p:txBody>
      </p:sp>
      <p:pic>
        <p:nvPicPr>
          <p:cNvPr id="1031"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2193"/>
          <a:stretch/>
        </p:blipFill>
        <p:spPr bwMode="auto">
          <a:xfrm>
            <a:off x="1341577" y="5048251"/>
            <a:ext cx="2569464" cy="123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6"/>
          <a:srcRect l="7243" t="4707" r="2767" b="24277"/>
          <a:stretch/>
        </p:blipFill>
        <p:spPr>
          <a:xfrm>
            <a:off x="1985580" y="2926080"/>
            <a:ext cx="1266825" cy="1499616"/>
          </a:xfrm>
          <a:prstGeom prst="rect">
            <a:avLst/>
          </a:prstGeom>
        </p:spPr>
      </p:pic>
    </p:spTree>
    <p:extLst>
      <p:ext uri="{BB962C8B-B14F-4D97-AF65-F5344CB8AC3E}">
        <p14:creationId xmlns:p14="http://schemas.microsoft.com/office/powerpoint/2010/main" val="399056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a:t>
            </a:r>
            <a:endParaRPr lang="en-US" dirty="0"/>
          </a:p>
        </p:txBody>
      </p:sp>
      <p:sp>
        <p:nvSpPr>
          <p:cNvPr id="3" name="Content Placeholder 2"/>
          <p:cNvSpPr>
            <a:spLocks noGrp="1"/>
          </p:cNvSpPr>
          <p:nvPr>
            <p:ph idx="1"/>
          </p:nvPr>
        </p:nvSpPr>
        <p:spPr>
          <a:xfrm>
            <a:off x="1828800" y="1562100"/>
            <a:ext cx="7010400" cy="4838700"/>
          </a:xfrm>
        </p:spPr>
        <p:txBody>
          <a:bodyPr>
            <a:normAutofit/>
          </a:bodyPr>
          <a:lstStyle/>
          <a:p>
            <a:r>
              <a:rPr lang="en-US" dirty="0" smtClean="0"/>
              <a:t>Be explicit and generous</a:t>
            </a:r>
          </a:p>
          <a:p>
            <a:r>
              <a:rPr lang="en-US" dirty="0" smtClean="0"/>
              <a:t>Author ordering</a:t>
            </a:r>
          </a:p>
          <a:p>
            <a:pPr lvl="1"/>
            <a:r>
              <a:rPr lang="en-US" dirty="0" smtClean="0"/>
              <a:t>By contribution or convention</a:t>
            </a:r>
          </a:p>
          <a:p>
            <a:pPr lvl="1"/>
            <a:r>
              <a:rPr lang="en-US" dirty="0" smtClean="0"/>
              <a:t>Importance of position</a:t>
            </a:r>
          </a:p>
          <a:p>
            <a:r>
              <a:rPr lang="en-US" dirty="0"/>
              <a:t>Author responsibilities</a:t>
            </a:r>
          </a:p>
          <a:p>
            <a:pPr lvl="1"/>
            <a:r>
              <a:rPr lang="en-US" dirty="0"/>
              <a:t>Contributed to the work</a:t>
            </a:r>
          </a:p>
          <a:p>
            <a:pPr lvl="1"/>
            <a:r>
              <a:rPr lang="en-US" dirty="0"/>
              <a:t>Verified the work</a:t>
            </a:r>
          </a:p>
          <a:p>
            <a:pPr lvl="1"/>
            <a:r>
              <a:rPr lang="en-US" dirty="0"/>
              <a:t>Willing and able to </a:t>
            </a:r>
            <a:r>
              <a:rPr lang="en-US" dirty="0" smtClean="0"/>
              <a:t>present</a:t>
            </a:r>
            <a:endParaRPr lang="en-US" dirty="0"/>
          </a:p>
        </p:txBody>
      </p:sp>
    </p:spTree>
    <p:extLst>
      <p:ext uri="{BB962C8B-B14F-4D97-AF65-F5344CB8AC3E}">
        <p14:creationId xmlns:p14="http://schemas.microsoft.com/office/powerpoint/2010/main" val="2563634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teevan\AppData\Local\Microsoft\Windows\Temporary Internet Files\Content.IE5\TSJDGX3H\MP90043049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608637" y="3048000"/>
            <a:ext cx="3078163" cy="30781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Successful Co-Authorship</a:t>
            </a:r>
            <a:endParaRPr lang="en-US" dirty="0"/>
          </a:p>
        </p:txBody>
      </p:sp>
      <p:sp>
        <p:nvSpPr>
          <p:cNvPr id="4" name="Rectangle 3"/>
          <p:cNvSpPr/>
          <p:nvPr/>
        </p:nvSpPr>
        <p:spPr>
          <a:xfrm>
            <a:off x="5410200" y="2743200"/>
            <a:ext cx="1737518" cy="1219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828800" y="1600200"/>
            <a:ext cx="7013448" cy="4525963"/>
          </a:xfrm>
        </p:spPr>
        <p:txBody>
          <a:bodyPr/>
          <a:lstStyle/>
          <a:p>
            <a:r>
              <a:rPr lang="en-US" dirty="0" smtClean="0"/>
              <a:t>Externalize thinking</a:t>
            </a:r>
          </a:p>
          <a:p>
            <a:pPr lvl="1"/>
            <a:r>
              <a:rPr lang="en-US" dirty="0"/>
              <a:t>Get your ideas onto paper</a:t>
            </a:r>
            <a:endParaRPr lang="en-US" dirty="0" smtClean="0"/>
          </a:p>
          <a:p>
            <a:pPr lvl="1"/>
            <a:r>
              <a:rPr lang="en-US" dirty="0" smtClean="0"/>
              <a:t>Share outlines and drafts</a:t>
            </a:r>
          </a:p>
          <a:p>
            <a:r>
              <a:rPr lang="en-US" dirty="0" smtClean="0"/>
              <a:t>Be respectful of time</a:t>
            </a:r>
          </a:p>
          <a:p>
            <a:pPr lvl="1"/>
            <a:r>
              <a:rPr lang="en-US" dirty="0" smtClean="0"/>
              <a:t>Create a schedule</a:t>
            </a:r>
          </a:p>
          <a:p>
            <a:pPr lvl="1"/>
            <a:r>
              <a:rPr lang="en-US" dirty="0" smtClean="0"/>
              <a:t>Share it</a:t>
            </a:r>
          </a:p>
          <a:p>
            <a:pPr lvl="1"/>
            <a:r>
              <a:rPr lang="en-US" dirty="0" smtClean="0"/>
              <a:t>Keep to it</a:t>
            </a:r>
          </a:p>
          <a:p>
            <a:r>
              <a:rPr lang="en-US" dirty="0" smtClean="0"/>
              <a:t>Speak up</a:t>
            </a:r>
            <a:endParaRPr lang="en-US" dirty="0"/>
          </a:p>
        </p:txBody>
      </p:sp>
    </p:spTree>
    <p:extLst>
      <p:ext uri="{BB962C8B-B14F-4D97-AF65-F5344CB8AC3E}">
        <p14:creationId xmlns:p14="http://schemas.microsoft.com/office/powerpoint/2010/main" val="72174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Tell your story</a:t>
            </a:r>
          </a:p>
          <a:p>
            <a:pPr lvl="1"/>
            <a:r>
              <a:rPr lang="en-US" dirty="0" smtClean="0"/>
              <a:t>Story </a:t>
            </a:r>
            <a:r>
              <a:rPr lang="en-US" dirty="0" smtClean="0">
                <a:latin typeface="Times New Roman"/>
                <a:cs typeface="Times New Roman"/>
              </a:rPr>
              <a:t>≠ </a:t>
            </a:r>
            <a:r>
              <a:rPr lang="en-US" dirty="0" smtClean="0"/>
              <a:t>what you did</a:t>
            </a:r>
          </a:p>
          <a:p>
            <a:r>
              <a:rPr lang="en-US" dirty="0" smtClean="0"/>
              <a:t>Be concrete, provide examples</a:t>
            </a:r>
          </a:p>
          <a:p>
            <a:r>
              <a:rPr lang="en-US" dirty="0" smtClean="0"/>
              <a:t>Do not include cute but</a:t>
            </a:r>
            <a:br>
              <a:rPr lang="en-US" dirty="0" smtClean="0"/>
            </a:br>
            <a:r>
              <a:rPr lang="en-US" dirty="0" smtClean="0"/>
              <a:t>unnecessary detail</a:t>
            </a:r>
          </a:p>
          <a:p>
            <a:pPr lvl="1"/>
            <a:r>
              <a:rPr lang="en-US" dirty="0" smtClean="0"/>
              <a:t>Create “dead kittens” file</a:t>
            </a:r>
          </a:p>
          <a:p>
            <a:r>
              <a:rPr lang="en-US" dirty="0" smtClean="0"/>
              <a:t>End with a description </a:t>
            </a:r>
            <a:br>
              <a:rPr lang="en-US" dirty="0" smtClean="0"/>
            </a:br>
            <a:r>
              <a:rPr lang="en-US" dirty="0" smtClean="0"/>
              <a:t>of paper structure</a:t>
            </a:r>
            <a:endParaRPr lang="en-US" dirty="0"/>
          </a:p>
        </p:txBody>
      </p:sp>
      <p:pic>
        <p:nvPicPr>
          <p:cNvPr id="2055" name="Picture 7" descr="C:\Users\teevan\AppData\Local\Microsoft\Windows\Temporary Internet Files\Content.IE5\1M7E038Q\MP900422312[1].jpg"/>
          <p:cNvPicPr>
            <a:picLocks noChangeAspect="1" noChangeArrowheads="1"/>
          </p:cNvPicPr>
          <p:nvPr/>
        </p:nvPicPr>
        <p:blipFill rotWithShape="1">
          <a:blip r:embed="rId3">
            <a:extLst>
              <a:ext uri="{28A0092B-C50C-407E-A947-70E740481C1C}">
                <a14:useLocalDpi xmlns:a14="http://schemas.microsoft.com/office/drawing/2010/main" val="0"/>
              </a:ext>
            </a:extLst>
          </a:blip>
          <a:srcRect l="22734" t="36279" r="12619"/>
          <a:stretch/>
        </p:blipFill>
        <p:spPr bwMode="auto">
          <a:xfrm>
            <a:off x="6615495" y="3505200"/>
            <a:ext cx="2071305" cy="2895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07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lnSpcReduction="10000"/>
          </a:bodyPr>
          <a:lstStyle/>
          <a:p>
            <a:r>
              <a:rPr lang="en-US" dirty="0" smtClean="0"/>
              <a:t>Opportunity to highlight contribution</a:t>
            </a:r>
          </a:p>
          <a:p>
            <a:pPr lvl="1"/>
            <a:r>
              <a:rPr lang="en-US" dirty="0" smtClean="0"/>
              <a:t>Describe existing research</a:t>
            </a:r>
          </a:p>
          <a:p>
            <a:pPr lvl="1"/>
            <a:r>
              <a:rPr lang="en-US" dirty="0" smtClean="0"/>
              <a:t>Relate your research to it</a:t>
            </a:r>
          </a:p>
          <a:p>
            <a:r>
              <a:rPr lang="en-US" dirty="0" smtClean="0"/>
              <a:t>Build from versus take down</a:t>
            </a:r>
          </a:p>
          <a:p>
            <a:pPr lvl="1"/>
            <a:r>
              <a:rPr lang="en-US" dirty="0" smtClean="0"/>
              <a:t>Reviewers drawn from related authors</a:t>
            </a:r>
          </a:p>
          <a:p>
            <a:pPr lvl="1"/>
            <a:r>
              <a:rPr lang="en-US" dirty="0" smtClean="0"/>
              <a:t>Avoid being defensive</a:t>
            </a:r>
          </a:p>
          <a:p>
            <a:r>
              <a:rPr lang="en-US" dirty="0" smtClean="0"/>
              <a:t>Writing the Related Work section</a:t>
            </a:r>
          </a:p>
          <a:p>
            <a:pPr lvl="1"/>
            <a:r>
              <a:rPr lang="en-US" dirty="0" smtClean="0"/>
              <a:t>Be concise, focus on key papers</a:t>
            </a:r>
          </a:p>
          <a:p>
            <a:pPr lvl="1"/>
            <a:r>
              <a:rPr lang="en-US" dirty="0" smtClean="0"/>
              <a:t>Do not refer to papers as numbers [2]</a:t>
            </a:r>
          </a:p>
        </p:txBody>
      </p:sp>
    </p:spTree>
    <p:extLst>
      <p:ext uri="{BB962C8B-B14F-4D97-AF65-F5344CB8AC3E}">
        <p14:creationId xmlns:p14="http://schemas.microsoft.com/office/powerpoint/2010/main" val="928012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C:\Users\teevan\AppData\Local\Microsoft\Windows\Temporary Internet Files\Content.IE5\QPMM7SWI\MP9004387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0323" y="4599432"/>
            <a:ext cx="2773677" cy="19172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lstStyle/>
          <a:p>
            <a:r>
              <a:rPr lang="en-US" dirty="0" smtClean="0"/>
              <a:t>Goal: Allow an informed expert to reproduce your research</a:t>
            </a:r>
          </a:p>
          <a:p>
            <a:r>
              <a:rPr lang="en-US" dirty="0"/>
              <a:t>Describe the exact approach taken</a:t>
            </a:r>
          </a:p>
          <a:p>
            <a:r>
              <a:rPr lang="en-US" dirty="0" smtClean="0"/>
              <a:t>Acknowledge limitations</a:t>
            </a:r>
          </a:p>
          <a:p>
            <a:pPr lvl="1"/>
            <a:r>
              <a:rPr lang="en-US" dirty="0" smtClean="0"/>
              <a:t>Explain why they exist</a:t>
            </a:r>
          </a:p>
          <a:p>
            <a:pPr lvl="1"/>
            <a:r>
              <a:rPr lang="en-US" dirty="0" smtClean="0"/>
              <a:t>Frame them as positive when possible</a:t>
            </a:r>
            <a:endParaRPr lang="en-US" dirty="0"/>
          </a:p>
        </p:txBody>
      </p:sp>
    </p:spTree>
    <p:extLst>
      <p:ext uri="{BB962C8B-B14F-4D97-AF65-F5344CB8AC3E}">
        <p14:creationId xmlns:p14="http://schemas.microsoft.com/office/powerpoint/2010/main" val="33424396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r>
              <a:rPr lang="en-US" dirty="0" smtClean="0"/>
              <a:t>Clearly explain what you observed</a:t>
            </a:r>
          </a:p>
          <a:p>
            <a:r>
              <a:rPr lang="en-US" dirty="0" smtClean="0"/>
              <a:t>Pull content out of text when possible</a:t>
            </a:r>
          </a:p>
          <a:p>
            <a:pPr lvl="1"/>
            <a:r>
              <a:rPr lang="en-US" dirty="0" smtClean="0"/>
              <a:t>Avoid paragraphs of numbers</a:t>
            </a:r>
          </a:p>
          <a:p>
            <a:pPr lvl="1"/>
            <a:r>
              <a:rPr lang="en-US" dirty="0" smtClean="0"/>
              <a:t>Tables and figures should stand alone</a:t>
            </a:r>
          </a:p>
          <a:p>
            <a:r>
              <a:rPr lang="en-US" dirty="0" smtClean="0"/>
              <a:t>Describe figures, tables, quotations</a:t>
            </a:r>
          </a:p>
          <a:p>
            <a:pPr lvl="1"/>
            <a:r>
              <a:rPr lang="en-US" dirty="0" smtClean="0"/>
              <a:t>Do not assume reader is looking at them while reading the text</a:t>
            </a:r>
          </a:p>
          <a:p>
            <a:r>
              <a:rPr lang="en-US" dirty="0"/>
              <a:t>Help the reader </a:t>
            </a:r>
            <a:r>
              <a:rPr lang="en-US" dirty="0" smtClean="0"/>
              <a:t>interpret the findings</a:t>
            </a:r>
            <a:endParaRPr lang="en-US" dirty="0"/>
          </a:p>
        </p:txBody>
      </p:sp>
    </p:spTree>
    <p:extLst>
      <p:ext uri="{BB962C8B-B14F-4D97-AF65-F5344CB8AC3E}">
        <p14:creationId xmlns:p14="http://schemas.microsoft.com/office/powerpoint/2010/main" val="262626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Paper</a:t>
            </a:r>
            <a:endParaRPr lang="en-US" dirty="0"/>
          </a:p>
        </p:txBody>
      </p:sp>
      <p:sp>
        <p:nvSpPr>
          <p:cNvPr id="3" name="Content Placeholder 2"/>
          <p:cNvSpPr>
            <a:spLocks noGrp="1"/>
          </p:cNvSpPr>
          <p:nvPr>
            <p:ph idx="1"/>
          </p:nvPr>
        </p:nvSpPr>
        <p:spPr/>
        <p:txBody>
          <a:bodyPr>
            <a:normAutofit/>
          </a:bodyPr>
          <a:lstStyle/>
          <a:p>
            <a:r>
              <a:rPr lang="en-US" dirty="0" smtClean="0">
                <a:solidFill>
                  <a:srgbClr val="858381"/>
                </a:solidFill>
              </a:rPr>
              <a:t>Title and abstract</a:t>
            </a:r>
          </a:p>
          <a:p>
            <a:r>
              <a:rPr lang="en-US" dirty="0" smtClean="0">
                <a:solidFill>
                  <a:srgbClr val="858381"/>
                </a:solidFill>
              </a:rPr>
              <a:t>Authors</a:t>
            </a:r>
          </a:p>
          <a:p>
            <a:r>
              <a:rPr lang="en-US" dirty="0" smtClean="0">
                <a:solidFill>
                  <a:srgbClr val="858381"/>
                </a:solidFill>
              </a:rPr>
              <a:t>Introduction</a:t>
            </a:r>
          </a:p>
          <a:p>
            <a:r>
              <a:rPr lang="en-US" dirty="0" smtClean="0">
                <a:solidFill>
                  <a:srgbClr val="858381"/>
                </a:solidFill>
              </a:rPr>
              <a:t>Related Work</a:t>
            </a:r>
          </a:p>
          <a:p>
            <a:r>
              <a:rPr lang="en-US" dirty="0" smtClean="0">
                <a:solidFill>
                  <a:srgbClr val="858381"/>
                </a:solidFill>
              </a:rPr>
              <a:t>Methodology</a:t>
            </a:r>
          </a:p>
          <a:p>
            <a:r>
              <a:rPr lang="en-US" dirty="0" smtClean="0">
                <a:solidFill>
                  <a:srgbClr val="858381"/>
                </a:solidFill>
              </a:rPr>
              <a:t>Findings</a:t>
            </a:r>
          </a:p>
          <a:p>
            <a:r>
              <a:rPr lang="en-US" dirty="0" smtClean="0"/>
              <a:t>Conclusion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66274"/>
            <a:ext cx="2973213" cy="3848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6420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Your Paper</a:t>
            </a:r>
            <a:endParaRPr lang="en-US" dirty="0"/>
          </a:p>
        </p:txBody>
      </p:sp>
      <p:sp>
        <p:nvSpPr>
          <p:cNvPr id="3" name="Content Placeholder 2"/>
          <p:cNvSpPr>
            <a:spLocks noGrp="1"/>
          </p:cNvSpPr>
          <p:nvPr>
            <p:ph idx="1"/>
          </p:nvPr>
        </p:nvSpPr>
        <p:spPr/>
        <p:txBody>
          <a:bodyPr>
            <a:normAutofit/>
          </a:bodyPr>
          <a:lstStyle/>
          <a:p>
            <a:r>
              <a:rPr lang="en-US" dirty="0" smtClean="0"/>
              <a:t>Create a finished</a:t>
            </a:r>
            <a:r>
              <a:rPr lang="en-US" dirty="0"/>
              <a:t> </a:t>
            </a:r>
            <a:r>
              <a:rPr lang="en-US" dirty="0" smtClean="0"/>
              <a:t>paper</a:t>
            </a:r>
          </a:p>
          <a:p>
            <a:pPr lvl="1"/>
            <a:r>
              <a:rPr lang="en-US" dirty="0" smtClean="0"/>
              <a:t>Ensure proper layout</a:t>
            </a:r>
          </a:p>
          <a:p>
            <a:pPr lvl="1"/>
            <a:r>
              <a:rPr lang="en-US" dirty="0" smtClean="0"/>
              <a:t>Copyedit</a:t>
            </a:r>
            <a:endParaRPr lang="en-US" dirty="0"/>
          </a:p>
          <a:p>
            <a:r>
              <a:rPr lang="en-US" dirty="0" err="1" smtClean="0"/>
              <a:t>Anonymize</a:t>
            </a:r>
            <a:r>
              <a:rPr lang="en-US" dirty="0" smtClean="0"/>
              <a:t> appropriately</a:t>
            </a:r>
          </a:p>
          <a:p>
            <a:r>
              <a:rPr lang="en-US" dirty="0" smtClean="0"/>
              <a:t>Submit on time</a:t>
            </a:r>
          </a:p>
          <a:p>
            <a:pPr lvl="1"/>
            <a:r>
              <a:rPr lang="en-US" dirty="0" smtClean="0"/>
              <a:t>Usually can submit early and modify</a:t>
            </a:r>
          </a:p>
          <a:p>
            <a:r>
              <a:rPr lang="en-US" dirty="0"/>
              <a:t>Read the CFP carefully</a:t>
            </a:r>
          </a:p>
          <a:p>
            <a:pPr lvl="1"/>
            <a:r>
              <a:rPr lang="en-US" dirty="0" smtClean="0"/>
              <a:t>Ask the PC Chair if you have questions</a:t>
            </a:r>
          </a:p>
          <a:p>
            <a:endParaRPr lang="en-US" dirty="0"/>
          </a:p>
        </p:txBody>
      </p:sp>
    </p:spTree>
    <p:extLst>
      <p:ext uri="{BB962C8B-B14F-4D97-AF65-F5344CB8AC3E}">
        <p14:creationId xmlns:p14="http://schemas.microsoft.com/office/powerpoint/2010/main" val="2042091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plagiarize</a:t>
            </a:r>
          </a:p>
          <a:p>
            <a:pPr lvl="1"/>
            <a:r>
              <a:rPr lang="en-US" dirty="0" smtClean="0"/>
              <a:t>Obtain permission for use of material</a:t>
            </a:r>
          </a:p>
          <a:p>
            <a:pPr lvl="1"/>
            <a:r>
              <a:rPr lang="en-US" dirty="0" smtClean="0"/>
              <a:t>Cite and acknowledge work</a:t>
            </a:r>
          </a:p>
          <a:p>
            <a:pPr lvl="1"/>
            <a:r>
              <a:rPr lang="en-US" dirty="0" smtClean="0"/>
              <a:t>Be explicit about reuse of previous work</a:t>
            </a:r>
          </a:p>
          <a:p>
            <a:r>
              <a:rPr lang="en-US" dirty="0" smtClean="0"/>
              <a:t>No dual submissions</a:t>
            </a:r>
          </a:p>
          <a:p>
            <a:r>
              <a:rPr lang="en-US" dirty="0" smtClean="0"/>
              <a:t>Support the reviewing process</a:t>
            </a:r>
          </a:p>
          <a:p>
            <a:pPr lvl="1"/>
            <a:r>
              <a:rPr lang="en-US" dirty="0" smtClean="0"/>
              <a:t>Submit work you are proud of</a:t>
            </a:r>
          </a:p>
          <a:p>
            <a:pPr lvl="1"/>
            <a:r>
              <a:rPr lang="en-US" dirty="0" smtClean="0"/>
              <a:t>Respond to the reviews you receive</a:t>
            </a:r>
          </a:p>
          <a:p>
            <a:pPr lvl="1"/>
            <a:r>
              <a:rPr lang="en-US" dirty="0" smtClean="0"/>
              <a:t>Provide thoughtful reviews</a:t>
            </a:r>
          </a:p>
        </p:txBody>
      </p:sp>
    </p:spTree>
    <p:extLst>
      <p:ext uri="{BB962C8B-B14F-4D97-AF65-F5344CB8AC3E}">
        <p14:creationId xmlns:p14="http://schemas.microsoft.com/office/powerpoint/2010/main" val="39663319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Reviews</a:t>
            </a:r>
            <a:endParaRPr lang="en-US" dirty="0"/>
          </a:p>
        </p:txBody>
      </p:sp>
      <p:sp>
        <p:nvSpPr>
          <p:cNvPr id="3" name="Content Placeholder 2"/>
          <p:cNvSpPr>
            <a:spLocks noGrp="1"/>
          </p:cNvSpPr>
          <p:nvPr>
            <p:ph idx="1"/>
          </p:nvPr>
        </p:nvSpPr>
        <p:spPr/>
        <p:txBody>
          <a:bodyPr>
            <a:normAutofit/>
          </a:bodyPr>
          <a:lstStyle/>
          <a:p>
            <a:r>
              <a:rPr lang="en-US" dirty="0" smtClean="0"/>
              <a:t>Separate out the emotional response</a:t>
            </a:r>
          </a:p>
          <a:p>
            <a:pPr lvl="1"/>
            <a:r>
              <a:rPr lang="en-US" dirty="0" smtClean="0"/>
              <a:t>Write a rebuttal or make edits later</a:t>
            </a:r>
          </a:p>
          <a:p>
            <a:r>
              <a:rPr lang="en-US" dirty="0" smtClean="0"/>
              <a:t>Understand the reviews</a:t>
            </a:r>
          </a:p>
          <a:p>
            <a:pPr lvl="1"/>
            <a:r>
              <a:rPr lang="en-US" dirty="0"/>
              <a:t>Identify important </a:t>
            </a:r>
            <a:r>
              <a:rPr lang="en-US" dirty="0" smtClean="0"/>
              <a:t>issues</a:t>
            </a:r>
          </a:p>
          <a:p>
            <a:pPr lvl="1"/>
            <a:r>
              <a:rPr lang="en-US" dirty="0" smtClean="0"/>
              <a:t>Get to the root cause of complaints</a:t>
            </a:r>
            <a:endParaRPr lang="en-US" dirty="0"/>
          </a:p>
          <a:p>
            <a:pPr lvl="1"/>
            <a:r>
              <a:rPr lang="en-US" dirty="0" smtClean="0"/>
              <a:t>Issues you already </a:t>
            </a:r>
            <a:r>
              <a:rPr lang="en-US" dirty="0"/>
              <a:t>address </a:t>
            </a:r>
            <a:r>
              <a:rPr lang="en-US" dirty="0" smtClean="0"/>
              <a:t>were unclear</a:t>
            </a:r>
          </a:p>
          <a:p>
            <a:r>
              <a:rPr lang="en-US" dirty="0" smtClean="0"/>
              <a:t>Respond to the reviews</a:t>
            </a:r>
          </a:p>
          <a:p>
            <a:pPr lvl="1"/>
            <a:r>
              <a:rPr lang="en-US" dirty="0" smtClean="0"/>
              <a:t>Reviewers will see the paper again</a:t>
            </a:r>
            <a:endParaRPr lang="en-US" dirty="0"/>
          </a:p>
        </p:txBody>
      </p:sp>
    </p:spTree>
    <p:extLst>
      <p:ext uri="{BB962C8B-B14F-4D97-AF65-F5344CB8AC3E}">
        <p14:creationId xmlns:p14="http://schemas.microsoft.com/office/powerpoint/2010/main" val="21772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Publishing</a:t>
            </a:r>
            <a:endParaRPr lang="en-US" dirty="0"/>
          </a:p>
        </p:txBody>
      </p:sp>
      <p:sp>
        <p:nvSpPr>
          <p:cNvPr id="3" name="Content Placeholder 2"/>
          <p:cNvSpPr>
            <a:spLocks noGrp="1"/>
          </p:cNvSpPr>
          <p:nvPr>
            <p:ph idx="1"/>
          </p:nvPr>
        </p:nvSpPr>
        <p:spPr/>
        <p:txBody>
          <a:bodyPr>
            <a:normAutofit lnSpcReduction="10000"/>
          </a:bodyPr>
          <a:lstStyle/>
          <a:p>
            <a:r>
              <a:rPr lang="en-US" dirty="0"/>
              <a:t>B</a:t>
            </a:r>
            <a:r>
              <a:rPr lang="en-US" dirty="0" smtClean="0"/>
              <a:t>enefits</a:t>
            </a:r>
          </a:p>
          <a:p>
            <a:pPr lvl="1"/>
            <a:r>
              <a:rPr lang="en-US" dirty="0" smtClean="0"/>
              <a:t>Advance the state of the art</a:t>
            </a:r>
          </a:p>
          <a:p>
            <a:pPr lvl="1"/>
            <a:r>
              <a:rPr lang="en-US" dirty="0" smtClean="0"/>
              <a:t>Public evidence of your abilities</a:t>
            </a:r>
          </a:p>
          <a:p>
            <a:r>
              <a:rPr lang="en-US" dirty="0" smtClean="0"/>
              <a:t>Quality v. quantity</a:t>
            </a:r>
          </a:p>
          <a:p>
            <a:pPr lvl="1"/>
            <a:r>
              <a:rPr lang="en-US" dirty="0" smtClean="0"/>
              <a:t>Quality! Quantity varies by area</a:t>
            </a:r>
          </a:p>
          <a:p>
            <a:pPr lvl="1"/>
            <a:r>
              <a:rPr lang="en-US" dirty="0" smtClean="0"/>
              <a:t>Citations matter as career progresses</a:t>
            </a:r>
          </a:p>
          <a:p>
            <a:r>
              <a:rPr lang="en-US" dirty="0" smtClean="0"/>
              <a:t>How to generate citations</a:t>
            </a:r>
          </a:p>
          <a:p>
            <a:pPr lvl="1"/>
            <a:r>
              <a:rPr lang="en-US" dirty="0" smtClean="0"/>
              <a:t>High quality work</a:t>
            </a:r>
          </a:p>
          <a:p>
            <a:pPr lvl="1"/>
            <a:r>
              <a:rPr lang="en-US" dirty="0" smtClean="0"/>
              <a:t>Highly visible outlets</a:t>
            </a:r>
            <a:endParaRPr lang="en-US" dirty="0"/>
          </a:p>
        </p:txBody>
      </p:sp>
    </p:spTree>
    <p:extLst>
      <p:ext uri="{BB962C8B-B14F-4D97-AF65-F5344CB8AC3E}">
        <p14:creationId xmlns:p14="http://schemas.microsoft.com/office/powerpoint/2010/main" val="738066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Rejection</a:t>
            </a:r>
            <a:endParaRPr lang="en-US" dirty="0"/>
          </a:p>
        </p:txBody>
      </p:sp>
      <p:sp>
        <p:nvSpPr>
          <p:cNvPr id="3" name="Content Placeholder 2"/>
          <p:cNvSpPr>
            <a:spLocks noGrp="1"/>
          </p:cNvSpPr>
          <p:nvPr>
            <p:ph idx="1"/>
          </p:nvPr>
        </p:nvSpPr>
        <p:spPr/>
        <p:txBody>
          <a:bodyPr/>
          <a:lstStyle/>
          <a:p>
            <a:r>
              <a:rPr lang="en-US" dirty="0" smtClean="0"/>
              <a:t>Great papers sometimes get rejected</a:t>
            </a:r>
          </a:p>
          <a:p>
            <a:pPr lvl="1"/>
            <a:r>
              <a:rPr lang="en-US" dirty="0" smtClean="0"/>
              <a:t>There is variation and error in process</a:t>
            </a:r>
          </a:p>
          <a:p>
            <a:pPr lvl="1"/>
            <a:r>
              <a:rPr lang="en-US" dirty="0" smtClean="0"/>
              <a:t>New or bridge topics particularly at risk</a:t>
            </a:r>
          </a:p>
          <a:p>
            <a:r>
              <a:rPr lang="en-US" dirty="0" smtClean="0"/>
              <a:t>Keep trying</a:t>
            </a:r>
          </a:p>
          <a:p>
            <a:pPr lvl="1"/>
            <a:r>
              <a:rPr lang="en-US" dirty="0" smtClean="0"/>
              <a:t>Good target: Three submissions</a:t>
            </a:r>
          </a:p>
          <a:p>
            <a:r>
              <a:rPr lang="en-US" dirty="0" smtClean="0"/>
              <a:t>Consider a venue change</a:t>
            </a:r>
          </a:p>
          <a:p>
            <a:pPr lvl="1"/>
            <a:r>
              <a:rPr lang="en-US" dirty="0" smtClean="0"/>
              <a:t>Match content to the best audience</a:t>
            </a:r>
          </a:p>
          <a:p>
            <a:r>
              <a:rPr lang="en-US" dirty="0" smtClean="0"/>
              <a:t>Address reviewer comments</a:t>
            </a:r>
          </a:p>
        </p:txBody>
      </p:sp>
    </p:spTree>
    <p:extLst>
      <p:ext uri="{BB962C8B-B14F-4D97-AF65-F5344CB8AC3E}">
        <p14:creationId xmlns:p14="http://schemas.microsoft.com/office/powerpoint/2010/main" val="39454652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Publishing Your Research</a:t>
            </a:r>
            <a:endParaRPr lang="en-US" dirty="0"/>
          </a:p>
        </p:txBody>
      </p:sp>
      <p:sp>
        <p:nvSpPr>
          <p:cNvPr id="3" name="Content Placeholder 2"/>
          <p:cNvSpPr>
            <a:spLocks noGrp="1"/>
          </p:cNvSpPr>
          <p:nvPr>
            <p:ph idx="1"/>
          </p:nvPr>
        </p:nvSpPr>
        <p:spPr/>
        <p:txBody>
          <a:bodyPr>
            <a:normAutofit/>
          </a:bodyPr>
          <a:lstStyle/>
          <a:p>
            <a:r>
              <a:rPr lang="en-US" dirty="0" smtClean="0"/>
              <a:t>Prepare the camera-ready version</a:t>
            </a:r>
            <a:endParaRPr lang="en-US" dirty="0" smtClean="0">
              <a:sym typeface="Wingdings" pitchFamily="2" charset="2"/>
            </a:endParaRPr>
          </a:p>
          <a:p>
            <a:pPr lvl="1"/>
            <a:r>
              <a:rPr lang="en-US" dirty="0" smtClean="0">
                <a:sym typeface="Wingdings" pitchFamily="2" charset="2"/>
              </a:rPr>
              <a:t>Goal is a strong paper, not just an accepted paper</a:t>
            </a:r>
          </a:p>
          <a:p>
            <a:pPr lvl="1"/>
            <a:r>
              <a:rPr lang="en-US" dirty="0">
                <a:sym typeface="Wingdings" pitchFamily="2" charset="2"/>
              </a:rPr>
              <a:t>Address reviewer </a:t>
            </a:r>
            <a:r>
              <a:rPr lang="en-US" dirty="0" smtClean="0">
                <a:sym typeface="Wingdings" pitchFamily="2" charset="2"/>
              </a:rPr>
              <a:t>comments</a:t>
            </a:r>
          </a:p>
          <a:p>
            <a:r>
              <a:rPr lang="en-US" dirty="0" smtClean="0">
                <a:sym typeface="Wingdings" pitchFamily="2" charset="2"/>
              </a:rPr>
              <a:t>Share the paper with others</a:t>
            </a:r>
          </a:p>
          <a:p>
            <a:pPr lvl="1"/>
            <a:r>
              <a:rPr lang="en-US" dirty="0" smtClean="0">
                <a:sym typeface="Wingdings" pitchFamily="2" charset="2"/>
              </a:rPr>
              <a:t>Link to it, blog about it, Tweet about it</a:t>
            </a:r>
          </a:p>
          <a:p>
            <a:pPr lvl="1"/>
            <a:r>
              <a:rPr lang="en-US" dirty="0" smtClean="0">
                <a:sym typeface="Wingdings" pitchFamily="2" charset="2"/>
              </a:rPr>
              <a:t>Present the work</a:t>
            </a:r>
          </a:p>
          <a:p>
            <a:pPr lvl="1"/>
            <a:r>
              <a:rPr lang="en-US" dirty="0" smtClean="0">
                <a:sym typeface="Wingdings" pitchFamily="2" charset="2"/>
              </a:rPr>
              <a:t>Leave the details in the paper</a:t>
            </a:r>
            <a:endParaRPr lang="en-US" dirty="0"/>
          </a:p>
        </p:txBody>
      </p:sp>
    </p:spTree>
    <p:extLst>
      <p:ext uri="{BB962C8B-B14F-4D97-AF65-F5344CB8AC3E}">
        <p14:creationId xmlns:p14="http://schemas.microsoft.com/office/powerpoint/2010/main" val="2922777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Paper writing advice</a:t>
            </a:r>
          </a:p>
          <a:p>
            <a:pPr lvl="1"/>
            <a:r>
              <a:rPr lang="en-US" dirty="0" smtClean="0"/>
              <a:t>First </a:t>
            </a:r>
            <a:r>
              <a:rPr lang="en-US" dirty="0" err="1" smtClean="0"/>
              <a:t>EuroSys</a:t>
            </a:r>
            <a:r>
              <a:rPr lang="en-US" dirty="0" smtClean="0"/>
              <a:t> Authoring workshop</a:t>
            </a:r>
          </a:p>
          <a:p>
            <a:pPr lvl="2"/>
            <a:r>
              <a:rPr lang="en-US" dirty="0"/>
              <a:t>Presentations: </a:t>
            </a:r>
            <a:r>
              <a:rPr lang="en-US" u="sng" dirty="0">
                <a:solidFill>
                  <a:schemeClr val="accent1">
                    <a:lumMod val="75000"/>
                  </a:schemeClr>
                </a:solidFill>
              </a:rPr>
              <a:t>http</a:t>
            </a:r>
            <a:r>
              <a:rPr lang="en-US" u="sng" dirty="0" smtClean="0">
                <a:solidFill>
                  <a:schemeClr val="accent1">
                    <a:lumMod val="75000"/>
                  </a:schemeClr>
                </a:solidFill>
              </a:rPr>
              <a:t>://cs.kuleuven.ac.be/conference/EuroSys2006/workshop.html</a:t>
            </a:r>
            <a:endParaRPr lang="en-US" u="sng" dirty="0">
              <a:solidFill>
                <a:schemeClr val="accent1">
                  <a:lumMod val="75000"/>
                </a:schemeClr>
              </a:solidFill>
            </a:endParaRPr>
          </a:p>
          <a:p>
            <a:pPr lvl="1"/>
            <a:r>
              <a:rPr lang="en-US" dirty="0" smtClean="0"/>
              <a:t>An Evaluation of</a:t>
            </a:r>
            <a:r>
              <a:rPr lang="en-US" dirty="0"/>
              <a:t> the Ninth SOSP Submissions or How (and How Not) to Write a Good Systems </a:t>
            </a:r>
            <a:r>
              <a:rPr lang="en-US" dirty="0" smtClean="0"/>
              <a:t>Paper (Levin &amp; </a:t>
            </a:r>
            <a:r>
              <a:rPr lang="en-US" dirty="0" err="1" smtClean="0"/>
              <a:t>Redell</a:t>
            </a:r>
            <a:r>
              <a:rPr lang="en-US" dirty="0" smtClean="0"/>
              <a:t>)</a:t>
            </a:r>
          </a:p>
          <a:p>
            <a:pPr lvl="2"/>
            <a:r>
              <a:rPr lang="en-US" u="sng" dirty="0">
                <a:solidFill>
                  <a:schemeClr val="accent1">
                    <a:lumMod val="75000"/>
                  </a:schemeClr>
                </a:solidFill>
              </a:rPr>
              <a:t>http://john.regehr.org/reading_list/levin_sosp.html</a:t>
            </a:r>
            <a:endParaRPr lang="en-US" u="sng" dirty="0" smtClean="0">
              <a:solidFill>
                <a:schemeClr val="accent1">
                  <a:lumMod val="75000"/>
                </a:schemeClr>
              </a:solidFill>
            </a:endParaRPr>
          </a:p>
          <a:p>
            <a:pPr lvl="1"/>
            <a:r>
              <a:rPr lang="en-US" dirty="0" smtClean="0"/>
              <a:t>Writing Technical Articles (Columbia CS Department)</a:t>
            </a:r>
          </a:p>
          <a:p>
            <a:pPr lvl="2"/>
            <a:r>
              <a:rPr lang="en-US" u="sng" dirty="0">
                <a:solidFill>
                  <a:schemeClr val="accent1">
                    <a:lumMod val="75000"/>
                  </a:schemeClr>
                </a:solidFill>
              </a:rPr>
              <a:t>http://www.cs.columbia.edu/~hgs/etc/writing-style.html</a:t>
            </a:r>
          </a:p>
          <a:p>
            <a:pPr lvl="1"/>
            <a:r>
              <a:rPr lang="en-US" dirty="0" smtClean="0"/>
              <a:t>The Elements of Style (</a:t>
            </a:r>
            <a:r>
              <a:rPr lang="en-US" dirty="0" err="1" smtClean="0"/>
              <a:t>Strunk</a:t>
            </a:r>
            <a:r>
              <a:rPr lang="en-US" dirty="0" smtClean="0"/>
              <a:t> &amp; White)</a:t>
            </a:r>
          </a:p>
          <a:p>
            <a:r>
              <a:rPr lang="en-US" dirty="0" smtClean="0"/>
              <a:t>ACM Policy</a:t>
            </a:r>
          </a:p>
          <a:p>
            <a:pPr lvl="1"/>
            <a:r>
              <a:rPr lang="en-US" dirty="0" smtClean="0"/>
              <a:t>Plagiarism</a:t>
            </a:r>
          </a:p>
          <a:p>
            <a:pPr lvl="2"/>
            <a:r>
              <a:rPr lang="en-US" u="sng" dirty="0">
                <a:solidFill>
                  <a:schemeClr val="accent1">
                    <a:lumMod val="75000"/>
                  </a:schemeClr>
                </a:solidFill>
              </a:rPr>
              <a:t>http://www.acm.org/publications/policies/plagiarism_policy</a:t>
            </a:r>
          </a:p>
          <a:p>
            <a:pPr lvl="2"/>
            <a:r>
              <a:rPr lang="en-US" dirty="0" smtClean="0"/>
              <a:t>Note in particular the definition of “self-plagiarism”</a:t>
            </a:r>
          </a:p>
          <a:p>
            <a:pPr lvl="1"/>
            <a:r>
              <a:rPr lang="en-US" dirty="0" smtClean="0"/>
              <a:t>Making your paper public</a:t>
            </a:r>
          </a:p>
          <a:p>
            <a:pPr lvl="2"/>
            <a:r>
              <a:rPr lang="en-US" dirty="0" smtClean="0"/>
              <a:t>ACM Author-</a:t>
            </a:r>
            <a:r>
              <a:rPr lang="en-US" dirty="0" err="1" smtClean="0"/>
              <a:t>izer</a:t>
            </a:r>
            <a:r>
              <a:rPr lang="en-US" dirty="0" smtClean="0"/>
              <a:t> service (with interesting FAQ)</a:t>
            </a:r>
          </a:p>
          <a:p>
            <a:pPr lvl="2"/>
            <a:r>
              <a:rPr lang="en-US" u="sng" dirty="0" smtClean="0">
                <a:solidFill>
                  <a:schemeClr val="accent1">
                    <a:lumMod val="75000"/>
                  </a:schemeClr>
                </a:solidFill>
              </a:rPr>
              <a:t>http</a:t>
            </a:r>
            <a:r>
              <a:rPr lang="en-US" u="sng" dirty="0">
                <a:solidFill>
                  <a:schemeClr val="accent1">
                    <a:lumMod val="75000"/>
                  </a:schemeClr>
                </a:solidFill>
              </a:rPr>
              <a:t>://www.acm.org/publications/acm-author-izer-service</a:t>
            </a:r>
          </a:p>
        </p:txBody>
      </p:sp>
    </p:spTree>
    <p:extLst>
      <p:ext uri="{BB962C8B-B14F-4D97-AF65-F5344CB8AC3E}">
        <p14:creationId xmlns:p14="http://schemas.microsoft.com/office/powerpoint/2010/main" val="632007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5592" y="2003199"/>
            <a:ext cx="8052452" cy="1304203"/>
          </a:xfrm>
        </p:spPr>
        <p:txBody>
          <a:bodyPr>
            <a:normAutofit fontScale="90000"/>
          </a:bodyPr>
          <a:lstStyle/>
          <a:p>
            <a:r>
              <a:rPr lang="en-US" dirty="0" smtClean="0"/>
              <a:t>Share Your Feedback</a:t>
            </a:r>
            <a:br>
              <a:rPr lang="en-US" dirty="0" smtClean="0"/>
            </a:br>
            <a:endParaRPr lang="en-US" sz="4000" i="1" dirty="0">
              <a:solidFill>
                <a:schemeClr val="tx1"/>
              </a:solidFill>
            </a:endParaRPr>
          </a:p>
        </p:txBody>
      </p:sp>
      <p:sp>
        <p:nvSpPr>
          <p:cNvPr id="14" name="Subtitle 4"/>
          <p:cNvSpPr txBox="1">
            <a:spLocks/>
          </p:cNvSpPr>
          <p:nvPr/>
        </p:nvSpPr>
        <p:spPr bwMode="auto">
          <a:xfrm>
            <a:off x="533400" y="4572000"/>
            <a:ext cx="3104905" cy="56271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1800" dirty="0" smtClean="0"/>
              <a:t>holly.rushmeier@yale.edu</a:t>
            </a:r>
          </a:p>
          <a:p>
            <a:pPr algn="ctr">
              <a:spcAft>
                <a:spcPts val="500"/>
              </a:spcAft>
            </a:pPr>
            <a:r>
              <a:rPr lang="en-US" sz="1800" dirty="0" smtClean="0"/>
              <a:t>Find me at the Yale booth!</a:t>
            </a:r>
            <a:endParaRPr lang="en-US" sz="3200" dirty="0" smtClean="0"/>
          </a:p>
        </p:txBody>
      </p:sp>
      <p:pic>
        <p:nvPicPr>
          <p:cNvPr id="4" name="Picture 4" descr="http://research.microsoft.com/en-us/um/people/teevan/imgs/jaime-teevan-new.jpg"/>
          <p:cNvPicPr>
            <a:picLocks noChangeAspect="1" noChangeArrowheads="1"/>
          </p:cNvPicPr>
          <p:nvPr/>
        </p:nvPicPr>
        <p:blipFill rotWithShape="1">
          <a:blip r:embed="rId5">
            <a:extLst>
              <a:ext uri="{28A0092B-C50C-407E-A947-70E740481C1C}">
                <a14:useLocalDpi xmlns:a14="http://schemas.microsoft.com/office/drawing/2010/main" val="0"/>
              </a:ext>
            </a:extLst>
          </a:blip>
          <a:srcRect l="1443" r="1"/>
          <a:stretch/>
        </p:blipFill>
        <p:spPr bwMode="auto">
          <a:xfrm>
            <a:off x="6421426" y="2912049"/>
            <a:ext cx="1266825" cy="1499616"/>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4"/>
          <p:cNvSpPr txBox="1">
            <a:spLocks/>
          </p:cNvSpPr>
          <p:nvPr/>
        </p:nvSpPr>
        <p:spPr bwMode="auto">
          <a:xfrm>
            <a:off x="5530854" y="4572000"/>
            <a:ext cx="3047967" cy="49859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1095376" rtl="0" eaLnBrk="0" fontAlgn="base" hangingPunct="0">
              <a:lnSpc>
                <a:spcPct val="90000"/>
              </a:lnSpc>
              <a:spcBef>
                <a:spcPct val="0"/>
              </a:spcBef>
              <a:spcAft>
                <a:spcPct val="0"/>
              </a:spcAft>
              <a:buClr>
                <a:schemeClr val="tx2"/>
              </a:buClr>
              <a:buSzPct val="95000"/>
              <a:buFont typeface="Wingdings" pitchFamily="2" charset="2"/>
              <a:buNone/>
              <a:defRPr sz="4100">
                <a:solidFill>
                  <a:schemeClr val="tx2"/>
                </a:solidFill>
                <a:latin typeface="+mn-lt"/>
                <a:ea typeface="+mn-ea"/>
                <a:cs typeface="+mn-cs"/>
              </a:defRPr>
            </a:lvl1pPr>
            <a:lvl2pPr marL="845820" indent="-381000" algn="l" defTabSz="1095376" rtl="0" eaLnBrk="0" fontAlgn="base" hangingPunct="0">
              <a:lnSpc>
                <a:spcPct val="90000"/>
              </a:lnSpc>
              <a:spcBef>
                <a:spcPct val="30000"/>
              </a:spcBef>
              <a:spcAft>
                <a:spcPct val="0"/>
              </a:spcAft>
              <a:buClr>
                <a:schemeClr val="tx2"/>
              </a:buClr>
              <a:buSzPct val="80000"/>
              <a:buFontTx/>
              <a:buBlip>
                <a:blip r:embed="rId3"/>
              </a:buBlip>
              <a:defRPr sz="3200">
                <a:solidFill>
                  <a:schemeClr val="tx1"/>
                </a:solidFill>
                <a:latin typeface="+mn-lt"/>
              </a:defRPr>
            </a:lvl2pPr>
            <a:lvl3pPr marL="1186816" indent="-339090" algn="l" defTabSz="1095376" rtl="0" eaLnBrk="0" fontAlgn="base" hangingPunct="0">
              <a:lnSpc>
                <a:spcPct val="90000"/>
              </a:lnSpc>
              <a:spcBef>
                <a:spcPct val="30000"/>
              </a:spcBef>
              <a:spcAft>
                <a:spcPct val="0"/>
              </a:spcAft>
              <a:buClr>
                <a:schemeClr val="tx2"/>
              </a:buClr>
              <a:buSzPct val="80000"/>
              <a:buFontTx/>
              <a:buBlip>
                <a:blip r:embed="rId3"/>
              </a:buBlip>
              <a:defRPr sz="2800">
                <a:solidFill>
                  <a:schemeClr val="tx1"/>
                </a:solidFill>
                <a:latin typeface="+mn-lt"/>
              </a:defRPr>
            </a:lvl3pPr>
            <a:lvl4pPr marL="1520190" indent="-33147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4pPr>
            <a:lvl5pPr marL="1836420" indent="-312420" algn="l" defTabSz="1095376" rtl="0" eaLnBrk="0" fontAlgn="base" hangingPunct="0">
              <a:lnSpc>
                <a:spcPct val="90000"/>
              </a:lnSpc>
              <a:spcBef>
                <a:spcPct val="30000"/>
              </a:spcBef>
              <a:spcAft>
                <a:spcPct val="0"/>
              </a:spcAft>
              <a:buClr>
                <a:schemeClr val="tx2"/>
              </a:buClr>
              <a:buSzPct val="80000"/>
              <a:buFontTx/>
              <a:buBlip>
                <a:blip r:embed="rId3"/>
              </a:buBlip>
              <a:defRPr sz="2400">
                <a:solidFill>
                  <a:schemeClr val="tx1"/>
                </a:solidFill>
                <a:latin typeface="+mn-lt"/>
              </a:defRPr>
            </a:lvl5pPr>
            <a:lvl6pPr marL="2293847"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6pPr>
            <a:lvl7pPr marL="2751028"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7pPr>
            <a:lvl8pPr marL="3208210"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8pPr>
            <a:lvl9pPr marL="3665392" indent="-314312" algn="l" defTabSz="1096919" rtl="0" fontAlgn="base">
              <a:lnSpc>
                <a:spcPct val="90000"/>
              </a:lnSpc>
              <a:spcBef>
                <a:spcPct val="30000"/>
              </a:spcBef>
              <a:spcAft>
                <a:spcPct val="0"/>
              </a:spcAft>
              <a:buClr>
                <a:schemeClr val="tx2"/>
              </a:buClr>
              <a:buSzPct val="80000"/>
              <a:buFont typeface="Wingdings" pitchFamily="2" charset="2"/>
              <a:buBlip>
                <a:blip r:embed="rId4"/>
              </a:buBlip>
              <a:defRPr sz="2400">
                <a:solidFill>
                  <a:schemeClr val="tx1"/>
                </a:solidFill>
                <a:latin typeface="+mn-lt"/>
              </a:defRPr>
            </a:lvl9pPr>
          </a:lstStyle>
          <a:p>
            <a:pPr algn="ctr">
              <a:spcAft>
                <a:spcPts val="500"/>
              </a:spcAft>
            </a:pPr>
            <a:r>
              <a:rPr lang="en-US" sz="1800" dirty="0" smtClean="0"/>
              <a:t>teevan@microsoft.com</a:t>
            </a:r>
            <a:br>
              <a:rPr lang="en-US" sz="1800" dirty="0" smtClean="0"/>
            </a:br>
            <a:r>
              <a:rPr lang="en-US" sz="1800" dirty="0" smtClean="0"/>
              <a:t>Find me at the Microsoft booth!</a:t>
            </a:r>
          </a:p>
        </p:txBody>
      </p:sp>
      <p:pic>
        <p:nvPicPr>
          <p:cNvPr id="13" name="Picture 12"/>
          <p:cNvPicPr>
            <a:picLocks noChangeAspect="1"/>
          </p:cNvPicPr>
          <p:nvPr/>
        </p:nvPicPr>
        <p:blipFill rotWithShape="1">
          <a:blip r:embed="rId6"/>
          <a:srcRect l="7243" t="4707" r="2767" b="24277"/>
          <a:stretch/>
        </p:blipFill>
        <p:spPr>
          <a:xfrm>
            <a:off x="1452440" y="2926080"/>
            <a:ext cx="1266825" cy="1499616"/>
          </a:xfrm>
          <a:prstGeom prst="rect">
            <a:avLst/>
          </a:prstGeom>
        </p:spPr>
      </p:pic>
      <p:pic>
        <p:nvPicPr>
          <p:cNvPr id="10" name="Picture 2" descr="C:\Users\teevan\Desktop\Grace Hopper\CRAWSurve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9500" y="30480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4"/>
          <p:cNvSpPr txBox="1">
            <a:spLocks/>
          </p:cNvSpPr>
          <p:nvPr/>
        </p:nvSpPr>
        <p:spPr>
          <a:xfrm>
            <a:off x="2257329" y="5241793"/>
            <a:ext cx="4629343" cy="473207"/>
          </a:xfrm>
          <a:prstGeom prst="rect">
            <a:avLst/>
          </a:prstGeom>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Aft>
                <a:spcPts val="500"/>
              </a:spcAft>
            </a:pPr>
            <a:r>
              <a:rPr lang="en-US" smtClean="0"/>
              <a:t>http://alturl.com/z4gp9</a:t>
            </a:r>
            <a:endParaRPr lang="en-US" dirty="0" smtClean="0"/>
          </a:p>
        </p:txBody>
      </p:sp>
    </p:spTree>
    <p:extLst>
      <p:ext uri="{BB962C8B-B14F-4D97-AF65-F5344CB8AC3E}">
        <p14:creationId xmlns:p14="http://schemas.microsoft.com/office/powerpoint/2010/main" val="69160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Avenues for Publication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Primary outlets</a:t>
            </a:r>
          </a:p>
          <a:p>
            <a:pPr lvl="1"/>
            <a:r>
              <a:rPr lang="en-US" dirty="0" smtClean="0"/>
              <a:t>Conference Papers</a:t>
            </a:r>
          </a:p>
          <a:p>
            <a:pPr lvl="1"/>
            <a:r>
              <a:rPr lang="en-US" dirty="0" smtClean="0"/>
              <a:t>Journal Papers</a:t>
            </a:r>
          </a:p>
          <a:p>
            <a:r>
              <a:rPr lang="en-US" dirty="0" smtClean="0"/>
              <a:t>Additional</a:t>
            </a:r>
          </a:p>
          <a:p>
            <a:pPr lvl="1"/>
            <a:r>
              <a:rPr lang="en-US" dirty="0" smtClean="0"/>
              <a:t>Workshop Abstracts</a:t>
            </a:r>
          </a:p>
          <a:p>
            <a:pPr lvl="1"/>
            <a:r>
              <a:rPr lang="en-US" dirty="0" smtClean="0"/>
              <a:t>Doctoral consortium Abstracts/Posters</a:t>
            </a:r>
          </a:p>
          <a:p>
            <a:pPr lvl="1"/>
            <a:r>
              <a:rPr lang="en-US" dirty="0" smtClean="0"/>
              <a:t>Conference/Workshop Posters</a:t>
            </a:r>
          </a:p>
          <a:p>
            <a:r>
              <a:rPr lang="en-US" dirty="0" smtClean="0"/>
              <a:t>Other outlets</a:t>
            </a:r>
          </a:p>
          <a:p>
            <a:pPr lvl="1"/>
            <a:r>
              <a:rPr lang="en-US" dirty="0" smtClean="0"/>
              <a:t>Software, patents, books, data repositories</a:t>
            </a:r>
          </a:p>
          <a:p>
            <a:pPr lvl="1"/>
            <a:r>
              <a:rPr lang="en-US" dirty="0" smtClean="0"/>
              <a:t>Social media: blogs, Twitter, YouTube</a:t>
            </a:r>
          </a:p>
          <a:p>
            <a:pPr lvl="1"/>
            <a:endParaRPr lang="en-US" dirty="0"/>
          </a:p>
          <a:p>
            <a:pPr marL="457200" lvl="1" indent="0">
              <a:buNone/>
            </a:pPr>
            <a:endParaRPr lang="en-US" dirty="0" smtClean="0"/>
          </a:p>
        </p:txBody>
      </p:sp>
    </p:spTree>
    <p:extLst>
      <p:ext uri="{BB962C8B-B14F-4D97-AF65-F5344CB8AC3E}">
        <p14:creationId xmlns:p14="http://schemas.microsoft.com/office/powerpoint/2010/main" val="42273328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Conferences</a:t>
            </a:r>
            <a:endParaRPr lang="en-US" dirty="0"/>
          </a:p>
        </p:txBody>
      </p:sp>
      <p:sp>
        <p:nvSpPr>
          <p:cNvPr id="3" name="Content Placeholder 2"/>
          <p:cNvSpPr>
            <a:spLocks noGrp="1"/>
          </p:cNvSpPr>
          <p:nvPr>
            <p:ph idx="1"/>
          </p:nvPr>
        </p:nvSpPr>
        <p:spPr/>
        <p:txBody>
          <a:bodyPr>
            <a:normAutofit/>
          </a:bodyPr>
          <a:lstStyle/>
          <a:p>
            <a:r>
              <a:rPr lang="en-US" dirty="0" smtClean="0"/>
              <a:t>Conference status is different in CS</a:t>
            </a:r>
          </a:p>
          <a:p>
            <a:pPr lvl="1"/>
            <a:r>
              <a:rPr lang="en-US" dirty="0" smtClean="0"/>
              <a:t>Primary outlet for CS  (selective)</a:t>
            </a:r>
          </a:p>
          <a:p>
            <a:pPr lvl="1"/>
            <a:r>
              <a:rPr lang="en-US" dirty="0" smtClean="0"/>
              <a:t>Place to meet for other disciplines (not selective)</a:t>
            </a:r>
          </a:p>
          <a:p>
            <a:r>
              <a:rPr lang="en-US" dirty="0" smtClean="0"/>
              <a:t>Identifying top-tier conferences</a:t>
            </a:r>
          </a:p>
          <a:p>
            <a:pPr lvl="1"/>
            <a:r>
              <a:rPr lang="en-US" dirty="0" smtClean="0"/>
              <a:t>Process</a:t>
            </a:r>
          </a:p>
          <a:p>
            <a:pPr lvl="1"/>
            <a:r>
              <a:rPr lang="en-US" dirty="0" smtClean="0"/>
              <a:t>Acceptance rate/citations</a:t>
            </a:r>
          </a:p>
          <a:p>
            <a:pPr lvl="1"/>
            <a:r>
              <a:rPr lang="en-US" dirty="0" smtClean="0"/>
              <a:t>Sponsoring organizations</a:t>
            </a:r>
            <a:endParaRPr lang="en-US" dirty="0"/>
          </a:p>
        </p:txBody>
      </p:sp>
    </p:spTree>
    <p:extLst>
      <p:ext uri="{BB962C8B-B14F-4D97-AF65-F5344CB8AC3E}">
        <p14:creationId xmlns:p14="http://schemas.microsoft.com/office/powerpoint/2010/main" val="36253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Uniform submission date</a:t>
            </a:r>
          </a:p>
          <a:p>
            <a:pPr lvl="1"/>
            <a:r>
              <a:rPr lang="en-US" dirty="0"/>
              <a:t>M</a:t>
            </a:r>
            <a:r>
              <a:rPr lang="en-US" dirty="0" smtClean="0"/>
              <a:t>ay have separate abstract deadline</a:t>
            </a:r>
          </a:p>
          <a:p>
            <a:r>
              <a:rPr lang="en-US" dirty="0" smtClean="0"/>
              <a:t>Program committee</a:t>
            </a:r>
          </a:p>
          <a:p>
            <a:pPr lvl="1"/>
            <a:r>
              <a:rPr lang="en-US" dirty="0"/>
              <a:t>M</a:t>
            </a:r>
            <a:r>
              <a:rPr lang="en-US" dirty="0" smtClean="0"/>
              <a:t>ay be hierarchical, may have non-committee reviewers</a:t>
            </a:r>
          </a:p>
          <a:p>
            <a:r>
              <a:rPr lang="en-US" dirty="0" smtClean="0"/>
              <a:t>Decisions</a:t>
            </a:r>
          </a:p>
          <a:p>
            <a:pPr lvl="1"/>
            <a:r>
              <a:rPr lang="en-US" dirty="0"/>
              <a:t>M</a:t>
            </a:r>
            <a:r>
              <a:rPr lang="en-US" dirty="0" smtClean="0"/>
              <a:t>ay be two-pass</a:t>
            </a:r>
          </a:p>
          <a:p>
            <a:r>
              <a:rPr lang="en-US" dirty="0" smtClean="0"/>
              <a:t>Details vary by area and year</a:t>
            </a:r>
          </a:p>
          <a:p>
            <a:pPr lvl="1"/>
            <a:r>
              <a:rPr lang="en-US" dirty="0"/>
              <a:t>R</a:t>
            </a:r>
            <a:r>
              <a:rPr lang="en-US" dirty="0" smtClean="0"/>
              <a:t>ead the CFP carefully!!!</a:t>
            </a:r>
            <a:endParaRPr lang="en-US" dirty="0"/>
          </a:p>
        </p:txBody>
      </p:sp>
    </p:spTree>
    <p:extLst>
      <p:ext uri="{BB962C8B-B14F-4D97-AF65-F5344CB8AC3E}">
        <p14:creationId xmlns:p14="http://schemas.microsoft.com/office/powerpoint/2010/main" val="4039100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SIGGRAPH2013 Example Timeline</a:t>
            </a: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Pre-deadline: fill out forms </a:t>
            </a:r>
            <a:r>
              <a:rPr lang="en-US" dirty="0" smtClean="0">
                <a:solidFill>
                  <a:schemeClr val="tx1"/>
                </a:solidFill>
              </a:rPr>
              <a:t>Jan 17 </a:t>
            </a:r>
          </a:p>
          <a:p>
            <a:r>
              <a:rPr lang="en-US" dirty="0"/>
              <a:t>D</a:t>
            </a:r>
            <a:r>
              <a:rPr lang="en-US" dirty="0" smtClean="0"/>
              <a:t>eadline: MD5 for all content </a:t>
            </a:r>
            <a:r>
              <a:rPr lang="en-US" dirty="0" smtClean="0">
                <a:solidFill>
                  <a:schemeClr val="tx1"/>
                </a:solidFill>
              </a:rPr>
              <a:t>Jan 18</a:t>
            </a:r>
          </a:p>
          <a:p>
            <a:r>
              <a:rPr lang="en-US" dirty="0" smtClean="0"/>
              <a:t>Upload deadline: </a:t>
            </a:r>
            <a:r>
              <a:rPr lang="en-US" dirty="0" smtClean="0">
                <a:solidFill>
                  <a:schemeClr val="tx1"/>
                </a:solidFill>
              </a:rPr>
              <a:t>Jan 19</a:t>
            </a:r>
          </a:p>
          <a:p>
            <a:r>
              <a:rPr lang="en-US" dirty="0" smtClean="0"/>
              <a:t>Committee assignments: </a:t>
            </a:r>
            <a:r>
              <a:rPr lang="en-US" dirty="0" smtClean="0">
                <a:solidFill>
                  <a:srgbClr val="333333"/>
                </a:solidFill>
              </a:rPr>
              <a:t>~</a:t>
            </a:r>
            <a:r>
              <a:rPr lang="en-US" dirty="0">
                <a:solidFill>
                  <a:srgbClr val="333333"/>
                </a:solidFill>
              </a:rPr>
              <a:t> </a:t>
            </a:r>
            <a:r>
              <a:rPr lang="en-US" dirty="0" smtClean="0">
                <a:solidFill>
                  <a:srgbClr val="333333"/>
                </a:solidFill>
              </a:rPr>
              <a:t>Jan 23</a:t>
            </a:r>
          </a:p>
          <a:p>
            <a:r>
              <a:rPr lang="en-US" dirty="0" smtClean="0"/>
              <a:t>Tertiary assignments: </a:t>
            </a:r>
            <a:r>
              <a:rPr lang="en-US" dirty="0" smtClean="0">
                <a:solidFill>
                  <a:srgbClr val="333333"/>
                </a:solidFill>
              </a:rPr>
              <a:t>~Jan 30</a:t>
            </a:r>
          </a:p>
          <a:p>
            <a:r>
              <a:rPr lang="en-US" dirty="0" smtClean="0"/>
              <a:t>Reviews available: </a:t>
            </a:r>
            <a:r>
              <a:rPr lang="en-US" dirty="0" smtClean="0">
                <a:solidFill>
                  <a:srgbClr val="333333"/>
                </a:solidFill>
              </a:rPr>
              <a:t>Mar 11</a:t>
            </a:r>
          </a:p>
          <a:p>
            <a:r>
              <a:rPr lang="en-US" dirty="0" smtClean="0"/>
              <a:t>Rebuttals due: </a:t>
            </a:r>
            <a:r>
              <a:rPr lang="en-US" dirty="0" smtClean="0">
                <a:solidFill>
                  <a:srgbClr val="333333"/>
                </a:solidFill>
              </a:rPr>
              <a:t>Mar 14</a:t>
            </a:r>
          </a:p>
          <a:p>
            <a:r>
              <a:rPr lang="en-US" dirty="0" smtClean="0"/>
              <a:t>Committee meeting: </a:t>
            </a:r>
            <a:r>
              <a:rPr lang="en-US" dirty="0" smtClean="0">
                <a:solidFill>
                  <a:srgbClr val="333333"/>
                </a:solidFill>
              </a:rPr>
              <a:t>Mar 20-23</a:t>
            </a:r>
          </a:p>
          <a:p>
            <a:r>
              <a:rPr lang="en-US" dirty="0" smtClean="0"/>
              <a:t>Preliminary decisions: </a:t>
            </a:r>
            <a:r>
              <a:rPr lang="en-US" dirty="0" smtClean="0">
                <a:solidFill>
                  <a:srgbClr val="333333"/>
                </a:solidFill>
              </a:rPr>
              <a:t>Mar 27</a:t>
            </a:r>
          </a:p>
          <a:p>
            <a:r>
              <a:rPr lang="en-US" dirty="0" smtClean="0"/>
              <a:t>Revisions due: </a:t>
            </a:r>
            <a:r>
              <a:rPr lang="en-US" dirty="0" smtClean="0">
                <a:solidFill>
                  <a:srgbClr val="333333"/>
                </a:solidFill>
              </a:rPr>
              <a:t>Apr 12</a:t>
            </a:r>
          </a:p>
          <a:p>
            <a:r>
              <a:rPr lang="en-US" dirty="0" smtClean="0"/>
              <a:t>Final Decisions: </a:t>
            </a:r>
            <a:r>
              <a:rPr lang="en-US" dirty="0" smtClean="0">
                <a:solidFill>
                  <a:srgbClr val="333333"/>
                </a:solidFill>
              </a:rPr>
              <a:t>Apr 9</a:t>
            </a:r>
          </a:p>
          <a:p>
            <a:r>
              <a:rPr lang="en-US" dirty="0" smtClean="0"/>
              <a:t>Publication date: </a:t>
            </a:r>
            <a:r>
              <a:rPr lang="en-US" dirty="0" smtClean="0">
                <a:solidFill>
                  <a:srgbClr val="333333"/>
                </a:solidFill>
              </a:rPr>
              <a:t>July 7</a:t>
            </a:r>
          </a:p>
          <a:p>
            <a:r>
              <a:rPr lang="en-US" dirty="0" smtClean="0"/>
              <a:t>Presentations: </a:t>
            </a:r>
            <a:r>
              <a:rPr lang="en-US" dirty="0" smtClean="0">
                <a:solidFill>
                  <a:srgbClr val="333333"/>
                </a:solidFill>
              </a:rPr>
              <a:t>July 21-25</a:t>
            </a:r>
            <a:endParaRPr lang="en-US" dirty="0">
              <a:solidFill>
                <a:srgbClr val="333333"/>
              </a:solidFill>
            </a:endParaRPr>
          </a:p>
        </p:txBody>
      </p:sp>
    </p:spTree>
    <p:extLst>
      <p:ext uri="{BB962C8B-B14F-4D97-AF65-F5344CB8AC3E}">
        <p14:creationId xmlns:p14="http://schemas.microsoft.com/office/powerpoint/2010/main" val="318718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Ethics</a:t>
            </a:r>
            <a:endParaRPr lang="en-US" dirty="0"/>
          </a:p>
        </p:txBody>
      </p:sp>
      <p:sp>
        <p:nvSpPr>
          <p:cNvPr id="3" name="Content Placeholder 2"/>
          <p:cNvSpPr>
            <a:spLocks noGrp="1"/>
          </p:cNvSpPr>
          <p:nvPr>
            <p:ph idx="1"/>
          </p:nvPr>
        </p:nvSpPr>
        <p:spPr/>
        <p:txBody>
          <a:bodyPr/>
          <a:lstStyle/>
          <a:p>
            <a:r>
              <a:rPr lang="en-US" dirty="0" smtClean="0"/>
              <a:t>No dual submissions</a:t>
            </a:r>
          </a:p>
          <a:p>
            <a:pPr lvl="1"/>
            <a:r>
              <a:rPr lang="en-US" dirty="0"/>
              <a:t>W</a:t>
            </a:r>
            <a:r>
              <a:rPr lang="en-US" dirty="0" smtClean="0"/>
              <a:t>hen in doubt if submissions will be perceived as  “dual” ASK</a:t>
            </a:r>
          </a:p>
          <a:p>
            <a:r>
              <a:rPr lang="en-US" dirty="0" smtClean="0"/>
              <a:t>Commitment to present</a:t>
            </a:r>
          </a:p>
          <a:p>
            <a:pPr lvl="1"/>
            <a:r>
              <a:rPr lang="en-US" dirty="0"/>
              <a:t>T</a:t>
            </a:r>
            <a:r>
              <a:rPr lang="en-US" dirty="0" smtClean="0"/>
              <a:t>his is a serious financial commitment</a:t>
            </a:r>
            <a:endParaRPr lang="en-US" dirty="0"/>
          </a:p>
        </p:txBody>
      </p:sp>
    </p:spTree>
    <p:extLst>
      <p:ext uri="{BB962C8B-B14F-4D97-AF65-F5344CB8AC3E}">
        <p14:creationId xmlns:p14="http://schemas.microsoft.com/office/powerpoint/2010/main" val="1132001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Process</a:t>
            </a:r>
            <a:endParaRPr lang="en-US" dirty="0"/>
          </a:p>
        </p:txBody>
      </p:sp>
      <p:sp>
        <p:nvSpPr>
          <p:cNvPr id="3" name="Content Placeholder 2"/>
          <p:cNvSpPr>
            <a:spLocks noGrp="1"/>
          </p:cNvSpPr>
          <p:nvPr>
            <p:ph idx="1"/>
          </p:nvPr>
        </p:nvSpPr>
        <p:spPr/>
        <p:txBody>
          <a:bodyPr>
            <a:normAutofit/>
          </a:bodyPr>
          <a:lstStyle/>
          <a:p>
            <a:r>
              <a:rPr lang="en-US" dirty="0" smtClean="0"/>
              <a:t>No fixed deadlines</a:t>
            </a:r>
          </a:p>
          <a:p>
            <a:pPr lvl="1"/>
            <a:r>
              <a:rPr lang="en-US" dirty="0"/>
              <a:t>Have </a:t>
            </a:r>
            <a:r>
              <a:rPr lang="en-US" dirty="0" smtClean="0"/>
              <a:t>more space </a:t>
            </a:r>
            <a:r>
              <a:rPr lang="en-US" dirty="0"/>
              <a:t>and </a:t>
            </a:r>
            <a:r>
              <a:rPr lang="en-US" dirty="0" smtClean="0"/>
              <a:t>time </a:t>
            </a:r>
          </a:p>
          <a:p>
            <a:pPr lvl="1"/>
            <a:r>
              <a:rPr lang="en-US" dirty="0" smtClean="0"/>
              <a:t>No travel or registration expenses</a:t>
            </a:r>
            <a:endParaRPr lang="en-US" dirty="0"/>
          </a:p>
          <a:p>
            <a:pPr lvl="1"/>
            <a:r>
              <a:rPr lang="en-US" dirty="0" smtClean="0"/>
              <a:t>Can be hard to finish without a deadline</a:t>
            </a:r>
          </a:p>
          <a:p>
            <a:pPr lvl="1"/>
            <a:r>
              <a:rPr lang="en-US" dirty="0" smtClean="0"/>
              <a:t>Review cycle can be slower</a:t>
            </a:r>
          </a:p>
        </p:txBody>
      </p:sp>
    </p:spTree>
    <p:extLst>
      <p:ext uri="{BB962C8B-B14F-4D97-AF65-F5344CB8AC3E}">
        <p14:creationId xmlns:p14="http://schemas.microsoft.com/office/powerpoint/2010/main" val="3832750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template">
  <a:themeElements>
    <a:clrScheme name="Custom 3">
      <a:dk1>
        <a:srgbClr val="333333"/>
      </a:dk1>
      <a:lt1>
        <a:sysClr val="window" lastClr="FFFFFF"/>
      </a:lt1>
      <a:dk2>
        <a:srgbClr val="1F497D"/>
      </a:dk2>
      <a:lt2>
        <a:srgbClr val="EEECE1"/>
      </a:lt2>
      <a:accent1>
        <a:srgbClr val="56A9C8"/>
      </a:accent1>
      <a:accent2>
        <a:srgbClr val="E3782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F6F24478C3C44F87A42684D3053C3E" ma:contentTypeVersion="0" ma:contentTypeDescription="Create a new document." ma:contentTypeScope="" ma:versionID="19e689f7dc20cb03dbc9c96affe6696c">
  <xsd:schema xmlns:xsd="http://www.w3.org/2001/XMLSchema" xmlns:xs="http://www.w3.org/2001/XMLSchema" xmlns:p="http://schemas.microsoft.com/office/2006/metadata/properties" targetNamespace="http://schemas.microsoft.com/office/2006/metadata/properties" ma:root="true" ma:fieldsID="321d665cd33ad7f17cf4a89a50ba128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FC5217-FC1F-480A-B820-42E87A0DEE76}">
  <ds:schemaRefs>
    <ds:schemaRef ds:uri="http://www.w3.org/XML/1998/namespace"/>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25E87534-1C79-429A-B171-B04DD61DC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394BE73-3F95-4091-9282-53D743C9AF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whitetemplate</Template>
  <TotalTime>395</TotalTime>
  <Words>2603</Words>
  <Application>Microsoft Office PowerPoint</Application>
  <PresentationFormat>On-screen Show (4:3)</PresentationFormat>
  <Paragraphs>404</Paragraphs>
  <Slides>33</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Times New Roman</vt:lpstr>
      <vt:lpstr>Wingdings</vt:lpstr>
      <vt:lpstr>whitetemplate</vt:lpstr>
      <vt:lpstr>Publishing Your Research </vt:lpstr>
      <vt:lpstr>Publishing Your Research </vt:lpstr>
      <vt:lpstr>Goal of Publishing</vt:lpstr>
      <vt:lpstr>Avenues for Publication</vt:lpstr>
      <vt:lpstr>Focus: Conferences</vt:lpstr>
      <vt:lpstr>Conference Process</vt:lpstr>
      <vt:lpstr>SIGGRAPH2013 Example Timeline</vt:lpstr>
      <vt:lpstr>Conference Ethics</vt:lpstr>
      <vt:lpstr>Journal Process</vt:lpstr>
      <vt:lpstr>Journal Metrics</vt:lpstr>
      <vt:lpstr>H-factors</vt:lpstr>
      <vt:lpstr>Journal Process</vt:lpstr>
      <vt:lpstr>Review Process</vt:lpstr>
      <vt:lpstr>What Reviewers Look For</vt:lpstr>
      <vt:lpstr>Ethics in Reviewing</vt:lpstr>
      <vt:lpstr>Considerations in Reviewing</vt:lpstr>
      <vt:lpstr>Publishing Your Research </vt:lpstr>
      <vt:lpstr>Components of a Paper</vt:lpstr>
      <vt:lpstr>Title and Abstract</vt:lpstr>
      <vt:lpstr>Authors</vt:lpstr>
      <vt:lpstr>Successful Co-Authorship</vt:lpstr>
      <vt:lpstr>Introduction</vt:lpstr>
      <vt:lpstr>Related Work</vt:lpstr>
      <vt:lpstr>Methodology</vt:lpstr>
      <vt:lpstr>Findings</vt:lpstr>
      <vt:lpstr>Components of a Paper</vt:lpstr>
      <vt:lpstr>Submitting Your Paper</vt:lpstr>
      <vt:lpstr>Author Responsibilities</vt:lpstr>
      <vt:lpstr>Dealing with Reviews</vt:lpstr>
      <vt:lpstr>Dealing with Rejection</vt:lpstr>
      <vt:lpstr>Publishing Your Research</vt:lpstr>
      <vt:lpstr>Resources</vt:lpstr>
      <vt:lpstr>Share Your Feedback </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plopez2</dc:creator>
  <cp:lastModifiedBy>Jaime Teevan</cp:lastModifiedBy>
  <cp:revision>68</cp:revision>
  <dcterms:created xsi:type="dcterms:W3CDTF">2011-05-31T20:11:24Z</dcterms:created>
  <dcterms:modified xsi:type="dcterms:W3CDTF">2013-10-16T17:51:26Z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0x0101002DF6F24478C3C44F87A42684D3053C3E</vt:lpwstr>
  </property>
  <property fmtid="{D5CDD505-2E9C-101B-9397-08002B2CF9AE}" pid="3" name="IsMyDocuments">
    <vt:bool>true</vt:bool>
  </property>
</Properties>
</file>