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23"/>
  </p:notesMasterIdLst>
  <p:sldIdLst>
    <p:sldId id="256" r:id="rId3"/>
    <p:sldId id="257" r:id="rId4"/>
    <p:sldId id="258" r:id="rId5"/>
    <p:sldId id="259" r:id="rId6"/>
    <p:sldId id="260"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 id="386" r:id="rId54"/>
    <p:sldId id="387" r:id="rId55"/>
    <p:sldId id="388" r:id="rId56"/>
    <p:sldId id="389" r:id="rId57"/>
    <p:sldId id="390" r:id="rId58"/>
    <p:sldId id="391" r:id="rId59"/>
    <p:sldId id="392" r:id="rId60"/>
    <p:sldId id="393" r:id="rId61"/>
    <p:sldId id="394" r:id="rId62"/>
    <p:sldId id="395" r:id="rId63"/>
    <p:sldId id="396" r:id="rId64"/>
    <p:sldId id="397" r:id="rId65"/>
    <p:sldId id="398" r:id="rId66"/>
    <p:sldId id="399" r:id="rId67"/>
    <p:sldId id="400" r:id="rId68"/>
    <p:sldId id="323" r:id="rId69"/>
    <p:sldId id="262" r:id="rId70"/>
    <p:sldId id="324" r:id="rId71"/>
    <p:sldId id="325" r:id="rId72"/>
    <p:sldId id="326" r:id="rId73"/>
    <p:sldId id="410" r:id="rId74"/>
    <p:sldId id="411" r:id="rId75"/>
    <p:sldId id="412" r:id="rId76"/>
    <p:sldId id="413" r:id="rId77"/>
    <p:sldId id="414" r:id="rId78"/>
    <p:sldId id="415" r:id="rId79"/>
    <p:sldId id="416" r:id="rId80"/>
    <p:sldId id="417" r:id="rId81"/>
    <p:sldId id="418" r:id="rId82"/>
    <p:sldId id="419" r:id="rId83"/>
    <p:sldId id="420" r:id="rId84"/>
    <p:sldId id="421" r:id="rId85"/>
    <p:sldId id="339" r:id="rId86"/>
    <p:sldId id="340" r:id="rId87"/>
    <p:sldId id="341" r:id="rId88"/>
    <p:sldId id="342" r:id="rId89"/>
    <p:sldId id="343" r:id="rId90"/>
    <p:sldId id="344" r:id="rId91"/>
    <p:sldId id="345" r:id="rId92"/>
    <p:sldId id="346" r:id="rId93"/>
    <p:sldId id="347" r:id="rId94"/>
    <p:sldId id="348" r:id="rId95"/>
    <p:sldId id="350" r:id="rId96"/>
    <p:sldId id="401" r:id="rId97"/>
    <p:sldId id="351" r:id="rId98"/>
    <p:sldId id="352" r:id="rId99"/>
    <p:sldId id="408" r:id="rId100"/>
    <p:sldId id="407" r:id="rId101"/>
    <p:sldId id="409" r:id="rId102"/>
    <p:sldId id="402" r:id="rId103"/>
    <p:sldId id="403" r:id="rId104"/>
    <p:sldId id="353" r:id="rId105"/>
    <p:sldId id="354" r:id="rId106"/>
    <p:sldId id="355" r:id="rId107"/>
    <p:sldId id="405" r:id="rId108"/>
    <p:sldId id="356" r:id="rId109"/>
    <p:sldId id="406" r:id="rId110"/>
    <p:sldId id="359" r:id="rId111"/>
    <p:sldId id="360" r:id="rId112"/>
    <p:sldId id="361" r:id="rId113"/>
    <p:sldId id="362" r:id="rId114"/>
    <p:sldId id="363" r:id="rId115"/>
    <p:sldId id="404" r:id="rId116"/>
    <p:sldId id="364" r:id="rId117"/>
    <p:sldId id="365" r:id="rId118"/>
    <p:sldId id="366" r:id="rId119"/>
    <p:sldId id="367" r:id="rId120"/>
    <p:sldId id="368" r:id="rId121"/>
    <p:sldId id="369" r:id="rId122"/>
  </p:sldIdLst>
  <p:sldSz cx="9144000" cy="6858000" type="screen4x3"/>
  <p:notesSz cx="6858000" cy="9144000"/>
  <p:defaultText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ABFF"/>
    <a:srgbClr val="FFFFFF"/>
    <a:srgbClr val="FF9900"/>
    <a:srgbClr val="FADA7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72" autoAdjust="0"/>
  </p:normalViewPr>
  <p:slideViewPr>
    <p:cSldViewPr>
      <p:cViewPr varScale="1">
        <p:scale>
          <a:sx n="121" d="100"/>
          <a:sy n="121"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Sheet1!$B$1</c:f>
              <c:strCache>
                <c:ptCount val="1"/>
                <c:pt idx="0">
                  <c:v>Implicit</c:v>
                </c:pt>
              </c:strCache>
            </c:strRef>
          </c:tx>
          <c:spPr>
            <a:ln w="28575">
              <a:noFill/>
            </a:ln>
            <a:effectLst/>
          </c:spPr>
          <c:marker>
            <c:symbol val="circle"/>
            <c:size val="11"/>
            <c:spPr>
              <a:effectLst/>
            </c:spPr>
          </c:marker>
          <c:trendline>
            <c:spPr>
              <a:ln w="15875">
                <a:solidFill>
                  <a:schemeClr val="accent6">
                    <a:lumMod val="75000"/>
                  </a:schemeClr>
                </a:solidFill>
              </a:ln>
              <a:effectLst>
                <a:outerShdw blurRad="50800" dist="38100" dir="2700000" algn="tl" rotWithShape="0">
                  <a:prstClr val="black">
                    <a:alpha val="40000"/>
                  </a:prstClr>
                </a:outerShdw>
              </a:effectLst>
            </c:spPr>
            <c:trendlineType val="linear"/>
          </c:trendline>
          <c:xVal>
            <c:numRef>
              <c:f>Sheet1!$A$2:$A$12</c:f>
              <c:numCache>
                <c:formatCode>General</c:formatCode>
                <c:ptCount val="11"/>
                <c:pt idx="0">
                  <c:v>0.71991696097202629</c:v>
                </c:pt>
                <c:pt idx="1">
                  <c:v>0.72091709554323302</c:v>
                </c:pt>
                <c:pt idx="2">
                  <c:v>0.73650964058355328</c:v>
                </c:pt>
                <c:pt idx="3">
                  <c:v>0.85604832358075</c:v>
                </c:pt>
                <c:pt idx="4">
                  <c:v>0.87616034429650302</c:v>
                </c:pt>
                <c:pt idx="5">
                  <c:v>0.87786260640635505</c:v>
                </c:pt>
                <c:pt idx="6">
                  <c:v>0.89781527792752824</c:v>
                </c:pt>
                <c:pt idx="7">
                  <c:v>0.90515224450080001</c:v>
                </c:pt>
                <c:pt idx="8">
                  <c:v>0.92515206023227559</c:v>
                </c:pt>
                <c:pt idx="9">
                  <c:v>0.93885659292195056</c:v>
                </c:pt>
                <c:pt idx="10">
                  <c:v>0.95076773849272</c:v>
                </c:pt>
              </c:numCache>
            </c:numRef>
          </c:xVal>
          <c:yVal>
            <c:numRef>
              <c:f>Sheet1!$B$2:$B$12</c:f>
              <c:numCache>
                <c:formatCode>General</c:formatCode>
                <c:ptCount val="11"/>
                <c:pt idx="0">
                  <c:v>0.76305925821414555</c:v>
                </c:pt>
                <c:pt idx="2">
                  <c:v>0.78387900676167654</c:v>
                </c:pt>
                <c:pt idx="3">
                  <c:v>0.87633891929820262</c:v>
                </c:pt>
                <c:pt idx="4">
                  <c:v>0.76321456740946303</c:v>
                </c:pt>
                <c:pt idx="6">
                  <c:v>0.86390529526933602</c:v>
                </c:pt>
                <c:pt idx="7">
                  <c:v>1</c:v>
                </c:pt>
                <c:pt idx="8">
                  <c:v>0.923340469662842</c:v>
                </c:pt>
                <c:pt idx="9">
                  <c:v>0.9848479850165075</c:v>
                </c:pt>
                <c:pt idx="10">
                  <c:v>0.96233950203584062</c:v>
                </c:pt>
              </c:numCache>
            </c:numRef>
          </c:yVal>
        </c:ser>
        <c:axId val="103604608"/>
        <c:axId val="103606528"/>
      </c:scatterChart>
      <c:valAx>
        <c:axId val="103604608"/>
        <c:scaling>
          <c:orientation val="minMax"/>
          <c:max val="1"/>
          <c:min val="0.70000000000000062"/>
        </c:scaling>
        <c:axPos val="b"/>
        <c:title>
          <c:tx>
            <c:rich>
              <a:bodyPr/>
              <a:lstStyle/>
              <a:p>
                <a:pPr>
                  <a:defRPr/>
                </a:pPr>
                <a:r>
                  <a:rPr lang="en-US" dirty="0" smtClean="0"/>
                  <a:t>Explicit Ambiguity</a:t>
                </a:r>
                <a:endParaRPr lang="en-US" dirty="0"/>
              </a:p>
            </c:rich>
          </c:tx>
        </c:title>
        <c:numFmt formatCode="General" sourceLinked="1"/>
        <c:tickLblPos val="nextTo"/>
        <c:crossAx val="103606528"/>
        <c:crosses val="autoZero"/>
        <c:crossBetween val="midCat"/>
        <c:majorUnit val="0.1"/>
      </c:valAx>
      <c:valAx>
        <c:axId val="103606528"/>
        <c:scaling>
          <c:orientation val="minMax"/>
          <c:max val="1"/>
          <c:min val="0.70000000000000062"/>
        </c:scaling>
        <c:axPos val="l"/>
        <c:majorGridlines/>
        <c:title>
          <c:tx>
            <c:rich>
              <a:bodyPr rot="-5400000" vert="horz"/>
              <a:lstStyle/>
              <a:p>
                <a:pPr>
                  <a:defRPr/>
                </a:pPr>
                <a:r>
                  <a:rPr lang="en-US" dirty="0" smtClean="0"/>
                  <a:t>Implicit Ambiguity</a:t>
                </a:r>
                <a:endParaRPr lang="en-US" dirty="0"/>
              </a:p>
            </c:rich>
          </c:tx>
        </c:title>
        <c:numFmt formatCode="General" sourceLinked="1"/>
        <c:tickLblPos val="nextTo"/>
        <c:crossAx val="103604608"/>
        <c:crosses val="autoZero"/>
        <c:crossBetween val="midCat"/>
        <c:majorUnit val="0.1"/>
      </c:valAx>
      <c:spPr>
        <a:ln>
          <a:solidFill>
            <a:schemeClr val="tx1"/>
          </a:solidFill>
        </a:ln>
      </c:spPr>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1BBEE-2EC5-40DA-8EF3-B575167D852C}" type="datetimeFigureOut">
              <a:rPr lang="en-US" smtClean="0"/>
              <a:pPr/>
              <a:t>3/9/2010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A5CCE-D0E2-419F-99F3-E2159EE520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391" rtl="0" eaLnBrk="1" latinLnBrk="0" hangingPunct="1">
      <a:defRPr sz="1200" kern="1200">
        <a:solidFill>
          <a:schemeClr val="tx1"/>
        </a:solidFill>
        <a:latin typeface="+mn-lt"/>
        <a:ea typeface="+mn-ea"/>
        <a:cs typeface="+mn-cs"/>
      </a:defRPr>
    </a:lvl1pPr>
    <a:lvl2pPr marL="457196" algn="l" defTabSz="914391" rtl="0" eaLnBrk="1" latinLnBrk="0" hangingPunct="1">
      <a:defRPr sz="1200" kern="1200">
        <a:solidFill>
          <a:schemeClr val="tx1"/>
        </a:solidFill>
        <a:latin typeface="+mn-lt"/>
        <a:ea typeface="+mn-ea"/>
        <a:cs typeface="+mn-cs"/>
      </a:defRPr>
    </a:lvl2pPr>
    <a:lvl3pPr marL="914391" algn="l" defTabSz="914391" rtl="0" eaLnBrk="1" latinLnBrk="0" hangingPunct="1">
      <a:defRPr sz="1200" kern="1200">
        <a:solidFill>
          <a:schemeClr val="tx1"/>
        </a:solidFill>
        <a:latin typeface="+mn-lt"/>
        <a:ea typeface="+mn-ea"/>
        <a:cs typeface="+mn-cs"/>
      </a:defRPr>
    </a:lvl3pPr>
    <a:lvl4pPr marL="1371587" algn="l" defTabSz="914391" rtl="0" eaLnBrk="1" latinLnBrk="0" hangingPunct="1">
      <a:defRPr sz="1200" kern="1200">
        <a:solidFill>
          <a:schemeClr val="tx1"/>
        </a:solidFill>
        <a:latin typeface="+mn-lt"/>
        <a:ea typeface="+mn-ea"/>
        <a:cs typeface="+mn-cs"/>
      </a:defRPr>
    </a:lvl4pPr>
    <a:lvl5pPr marL="1828782" algn="l" defTabSz="914391" rtl="0" eaLnBrk="1" latinLnBrk="0" hangingPunct="1">
      <a:defRPr sz="1200" kern="1200">
        <a:solidFill>
          <a:schemeClr val="tx1"/>
        </a:solidFill>
        <a:latin typeface="+mn-lt"/>
        <a:ea typeface="+mn-ea"/>
        <a:cs typeface="+mn-cs"/>
      </a:defRPr>
    </a:lvl5pPr>
    <a:lvl6pPr marL="2285978" algn="l" defTabSz="914391" rtl="0" eaLnBrk="1" latinLnBrk="0" hangingPunct="1">
      <a:defRPr sz="1200" kern="1200">
        <a:solidFill>
          <a:schemeClr val="tx1"/>
        </a:solidFill>
        <a:latin typeface="+mn-lt"/>
        <a:ea typeface="+mn-ea"/>
        <a:cs typeface="+mn-cs"/>
      </a:defRPr>
    </a:lvl6pPr>
    <a:lvl7pPr marL="2743173" algn="l" defTabSz="914391" rtl="0" eaLnBrk="1" latinLnBrk="0" hangingPunct="1">
      <a:defRPr sz="1200" kern="1200">
        <a:solidFill>
          <a:schemeClr val="tx1"/>
        </a:solidFill>
        <a:latin typeface="+mn-lt"/>
        <a:ea typeface="+mn-ea"/>
        <a:cs typeface="+mn-cs"/>
      </a:defRPr>
    </a:lvl7pPr>
    <a:lvl8pPr marL="3200368" algn="l" defTabSz="914391" rtl="0" eaLnBrk="1" latinLnBrk="0" hangingPunct="1">
      <a:defRPr sz="1200" kern="1200">
        <a:solidFill>
          <a:schemeClr val="tx1"/>
        </a:solidFill>
        <a:latin typeface="+mn-lt"/>
        <a:ea typeface="+mn-ea"/>
        <a:cs typeface="+mn-cs"/>
      </a:defRPr>
    </a:lvl8pPr>
    <a:lvl9pPr marL="3657563" algn="l" defTabSz="9143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lucene.apache.org/hadoop/" TargetMode="External"/><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hyperlink" Target="http://portal.acm.org/citation.cfm?id=1251264"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a:t>
            </a:r>
            <a:r>
              <a:rPr lang="en-US" baseline="0" dirty="0" smtClean="0"/>
              <a:t> </a:t>
            </a:r>
            <a:r>
              <a:rPr lang="en-US" baseline="0" dirty="0" err="1" smtClean="0"/>
              <a:t>learnings</a:t>
            </a:r>
            <a:r>
              <a:rPr lang="en-US" baseline="0" dirty="0" smtClean="0"/>
              <a:t> from large data set analysis… can help design studies </a:t>
            </a:r>
            <a:endParaRPr lang="en-US" dirty="0"/>
          </a:p>
        </p:txBody>
      </p:sp>
      <p:sp>
        <p:nvSpPr>
          <p:cNvPr id="4" name="Slide Number Placeholder 3"/>
          <p:cNvSpPr>
            <a:spLocks noGrp="1"/>
          </p:cNvSpPr>
          <p:nvPr>
            <p:ph type="sldNum" sz="quarter" idx="10"/>
          </p:nvPr>
        </p:nvSpPr>
        <p:spPr/>
        <p:txBody>
          <a:bodyPr/>
          <a:lstStyle/>
          <a:p>
            <a:fld id="{1E3A5CCE-D0E2-419F-99F3-E2159EE5206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Enlarge the diagram for people in the back row!! </a:t>
            </a:r>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Limited to what’s available:</a:t>
            </a:r>
          </a:p>
          <a:p>
            <a:pPr>
              <a:buFontTx/>
              <a:buChar char="-"/>
            </a:pPr>
            <a:r>
              <a:rPr lang="en-US" baseline="0" dirty="0" smtClean="0"/>
              <a:t>People may want to use facets, but you can’t see it (cheap, highly rated, recent)</a:t>
            </a:r>
          </a:p>
          <a:p>
            <a:pPr>
              <a:buFontTx/>
              <a:buChar char="-"/>
            </a:pPr>
            <a:r>
              <a:rPr lang="en-US" baseline="0" dirty="0" smtClean="0"/>
              <a:t>People can’t search for old information on Twitter</a:t>
            </a:r>
          </a:p>
          <a:p>
            <a:pPr>
              <a:buFontTx/>
              <a:buChar char="-"/>
            </a:pPr>
            <a:endParaRPr lang="en-US" baseline="0" dirty="0" smtClean="0"/>
          </a:p>
          <a:p>
            <a:pPr>
              <a:buFontTx/>
              <a:buNone/>
            </a:pPr>
            <a:r>
              <a:rPr lang="en-US" baseline="0" dirty="0" smtClean="0"/>
              <a:t>See what people want with the tools they have available.</a:t>
            </a:r>
          </a:p>
          <a:p>
            <a:pPr>
              <a:buFontTx/>
              <a:buNone/>
            </a:pPr>
            <a:endParaRPr lang="en-US" baseline="0" dirty="0" smtClean="0"/>
          </a:p>
          <a:p>
            <a:pPr>
              <a:buFontTx/>
              <a:buNone/>
            </a:pPr>
            <a:r>
              <a:rPr lang="en-US" baseline="0" dirty="0" smtClean="0"/>
              <a:t>Don’t know when people are confused.  E.g., people think they’re in Web search and searching on image search</a:t>
            </a:r>
          </a:p>
        </p:txBody>
      </p:sp>
      <p:sp>
        <p:nvSpPr>
          <p:cNvPr id="4" name="Slide Number Placeholder 3"/>
          <p:cNvSpPr>
            <a:spLocks noGrp="1"/>
          </p:cNvSpPr>
          <p:nvPr>
            <p:ph type="sldNum" sz="quarter" idx="10"/>
          </p:nvPr>
        </p:nvSpPr>
        <p:spPr/>
        <p:txBody>
          <a:bodyPr/>
          <a:lstStyle/>
          <a:p>
            <a:fld id="{6658FC34-5FF1-4694-AE18-FB54E3970D06}"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Correlation of click entropy and</a:t>
            </a:r>
            <a:r>
              <a:rPr lang="en-US" b="0" baseline="0" dirty="0" smtClean="0"/>
              <a:t> result entropy: 0.53</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Query 		Click </a:t>
            </a:r>
            <a:r>
              <a:rPr lang="en-US" b="1" dirty="0" err="1" smtClean="0"/>
              <a:t>Ent</a:t>
            </a:r>
            <a:r>
              <a:rPr lang="en-US" b="1" dirty="0" smtClean="0"/>
              <a:t>.	Result </a:t>
            </a:r>
            <a:r>
              <a:rPr lang="en-US" b="1" dirty="0" err="1" smtClean="0"/>
              <a:t>Ent</a:t>
            </a:r>
            <a:r>
              <a:rPr lang="en-US" b="1" dirty="0" smtClean="0"/>
              <a:t>. 	Clicks/User	Click Position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singaporepools.com 	1.97489 	10.65681 	1.130435 	1.965517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singapore</a:t>
            </a:r>
            <a:r>
              <a:rPr lang="en-US" dirty="0" smtClean="0"/>
              <a:t> pools 	1.515033 	5.668388 	1.195122 	1.69863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nytimes</a:t>
            </a:r>
            <a:r>
              <a:rPr lang="en-US" dirty="0" smtClean="0"/>
              <a:t> 		2.46967 	3.845487 	1 	2.615385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connecticut</a:t>
            </a:r>
            <a:r>
              <a:rPr lang="en-US" dirty="0" smtClean="0"/>
              <a:t> newspapers 	0.978016 	3.368705 	1.1 	1.588235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hockey equipment 	2.198278 	0.936667 	2.181818 	2.433333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soccer rules 		1.66918 	1.529389 	1.1 	3.230769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www.usajobs.gov</a:t>
            </a:r>
            <a:r>
              <a:rPr lang="en-US" dirty="0" smtClean="0"/>
              <a:t> 	</a:t>
            </a:r>
            <a:r>
              <a:rPr lang="en-US" sz="1200" b="0" i="0" u="none" strike="noStrike" kern="1200" dirty="0" smtClean="0">
                <a:solidFill>
                  <a:schemeClr val="tx1"/>
                </a:solidFill>
                <a:latin typeface="+mn-lt"/>
                <a:ea typeface="+mn-ea"/>
                <a:cs typeface="+mn-cs"/>
              </a:rPr>
              <a:t>0.756619</a:t>
            </a:r>
            <a:r>
              <a:rPr lang="en-US" dirty="0" smtClean="0"/>
              <a:t> 	</a:t>
            </a:r>
            <a:r>
              <a:rPr lang="en-US" sz="1200" b="0" i="0" u="none" strike="noStrike" kern="1200" dirty="0" smtClean="0">
                <a:solidFill>
                  <a:schemeClr val="tx1"/>
                </a:solidFill>
                <a:latin typeface="+mn-lt"/>
                <a:ea typeface="+mn-ea"/>
                <a:cs typeface="+mn-cs"/>
              </a:rPr>
              <a:t>1.986004</a:t>
            </a:r>
            <a:r>
              <a:rPr lang="en-US" dirty="0" smtClean="0"/>
              <a:t> 	</a:t>
            </a:r>
            <a:r>
              <a:rPr lang="en-US" sz="1200" b="0" i="0" u="none" strike="noStrike" kern="1200" dirty="0" smtClean="0">
                <a:solidFill>
                  <a:schemeClr val="tx1"/>
                </a:solidFill>
                <a:latin typeface="+mn-lt"/>
                <a:ea typeface="+mn-ea"/>
                <a:cs typeface="+mn-cs"/>
              </a:rPr>
              <a:t>1.068966</a:t>
            </a:r>
            <a:r>
              <a:rPr lang="en-US" dirty="0" smtClean="0"/>
              <a:t> 	</a:t>
            </a:r>
            <a:r>
              <a:rPr lang="en-US" sz="1200" b="0" i="0" u="none" strike="noStrike" kern="1200" dirty="0" smtClean="0">
                <a:solidFill>
                  <a:schemeClr val="tx1"/>
                </a:solidFill>
                <a:latin typeface="+mn-lt"/>
                <a:ea typeface="+mn-ea"/>
                <a:cs typeface="+mn-cs"/>
              </a:rPr>
              <a:t>1.407407</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federal government jobs</a:t>
            </a:r>
            <a:r>
              <a:rPr lang="en-US" dirty="0" smtClean="0"/>
              <a:t> 	</a:t>
            </a:r>
            <a:r>
              <a:rPr lang="en-US" sz="1200" b="0" i="0" u="none" strike="noStrike" kern="1200" dirty="0" smtClean="0">
                <a:solidFill>
                  <a:schemeClr val="tx1"/>
                </a:solidFill>
                <a:latin typeface="+mn-lt"/>
                <a:ea typeface="+mn-ea"/>
                <a:cs typeface="+mn-cs"/>
              </a:rPr>
              <a:t>1.817741</a:t>
            </a:r>
            <a:r>
              <a:rPr lang="en-US" dirty="0" smtClean="0"/>
              <a:t> 	</a:t>
            </a:r>
            <a:r>
              <a:rPr lang="en-US" sz="1200" b="0" i="0" u="none" strike="noStrike" kern="1200" dirty="0" smtClean="0">
                <a:solidFill>
                  <a:schemeClr val="tx1"/>
                </a:solidFill>
                <a:latin typeface="+mn-lt"/>
                <a:ea typeface="+mn-ea"/>
                <a:cs typeface="+mn-cs"/>
              </a:rPr>
              <a:t>0.845351</a:t>
            </a:r>
            <a:r>
              <a:rPr lang="en-US" dirty="0" smtClean="0"/>
              <a:t> 	</a:t>
            </a:r>
            <a:r>
              <a:rPr lang="en-US" sz="1200" b="0" i="0" u="none" strike="noStrike" kern="1200" dirty="0" smtClean="0">
                <a:solidFill>
                  <a:schemeClr val="tx1"/>
                </a:solidFill>
                <a:latin typeface="+mn-lt"/>
                <a:ea typeface="+mn-ea"/>
                <a:cs typeface="+mn-cs"/>
              </a:rPr>
              <a:t>1.227273</a:t>
            </a:r>
            <a:r>
              <a:rPr lang="en-US" dirty="0" smtClean="0"/>
              <a:t> 	</a:t>
            </a:r>
            <a:r>
              <a:rPr lang="en-US" sz="1200" b="0" i="0" u="none" strike="noStrike" kern="1200" dirty="0" smtClean="0">
                <a:solidFill>
                  <a:schemeClr val="tx1"/>
                </a:solidFill>
                <a:latin typeface="+mn-lt"/>
                <a:ea typeface="+mn-ea"/>
                <a:cs typeface="+mn-cs"/>
              </a:rPr>
              <a:t>1.925926</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msn live search</a:t>
            </a:r>
            <a:r>
              <a:rPr lang="en-US" dirty="0" smtClean="0"/>
              <a:t> 	</a:t>
            </a:r>
            <a:r>
              <a:rPr lang="en-US" sz="1200" b="0" i="0" u="none" strike="noStrike" kern="1200" dirty="0" smtClean="0">
                <a:solidFill>
                  <a:schemeClr val="tx1"/>
                </a:solidFill>
                <a:latin typeface="+mn-lt"/>
                <a:ea typeface="+mn-ea"/>
                <a:cs typeface="+mn-cs"/>
              </a:rPr>
              <a:t>1.186278</a:t>
            </a:r>
            <a:r>
              <a:rPr lang="en-US" dirty="0" smtClean="0"/>
              <a:t> 	</a:t>
            </a:r>
            <a:r>
              <a:rPr lang="en-US" sz="1200" b="0" i="0" u="none" strike="noStrike" kern="1200" dirty="0" smtClean="0">
                <a:solidFill>
                  <a:schemeClr val="tx1"/>
                </a:solidFill>
                <a:latin typeface="+mn-lt"/>
                <a:ea typeface="+mn-ea"/>
                <a:cs typeface="+mn-cs"/>
              </a:rPr>
              <a:t>1.288438</a:t>
            </a:r>
            <a:r>
              <a:rPr lang="en-US" dirty="0" smtClean="0"/>
              <a:t> 	</a:t>
            </a:r>
            <a:r>
              <a:rPr lang="en-US" sz="1200" b="0" i="0" u="none" strike="noStrike" kern="1200" dirty="0" smtClean="0">
                <a:solidFill>
                  <a:schemeClr val="tx1"/>
                </a:solidFill>
                <a:latin typeface="+mn-lt"/>
                <a:ea typeface="+mn-ea"/>
                <a:cs typeface="+mn-cs"/>
              </a:rPr>
              <a:t>1</a:t>
            </a:r>
            <a:r>
              <a:rPr lang="en-US" dirty="0" smtClean="0"/>
              <a:t> 	</a:t>
            </a:r>
            <a:r>
              <a:rPr lang="en-US" sz="1200" b="0" i="0" u="none" strike="noStrike" kern="1200" dirty="0" smtClean="0">
                <a:solidFill>
                  <a:schemeClr val="tx1"/>
                </a:solidFill>
                <a:latin typeface="+mn-lt"/>
                <a:ea typeface="+mn-ea"/>
                <a:cs typeface="+mn-cs"/>
              </a:rPr>
              <a:t>1.6875</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find phone number</a:t>
            </a:r>
            <a:r>
              <a:rPr lang="en-US" dirty="0" smtClean="0"/>
              <a:t> 	</a:t>
            </a:r>
            <a:r>
              <a:rPr lang="en-US" sz="1200" b="0" i="0" u="none" strike="noStrike" kern="1200" dirty="0" smtClean="0">
                <a:solidFill>
                  <a:schemeClr val="tx1"/>
                </a:solidFill>
                <a:latin typeface="+mn-lt"/>
                <a:ea typeface="+mn-ea"/>
                <a:cs typeface="+mn-cs"/>
              </a:rPr>
              <a:t>1.713079</a:t>
            </a:r>
            <a:r>
              <a:rPr lang="en-US" dirty="0" smtClean="0"/>
              <a:t> 	</a:t>
            </a:r>
            <a:r>
              <a:rPr lang="en-US" sz="1200" b="0" i="0" u="none" strike="noStrike" kern="1200" dirty="0" smtClean="0">
                <a:solidFill>
                  <a:schemeClr val="tx1"/>
                </a:solidFill>
                <a:latin typeface="+mn-lt"/>
                <a:ea typeface="+mn-ea"/>
                <a:cs typeface="+mn-cs"/>
              </a:rPr>
              <a:t>0.684038</a:t>
            </a:r>
            <a:r>
              <a:rPr lang="en-US" dirty="0" smtClean="0"/>
              <a:t> 	</a:t>
            </a:r>
            <a:r>
              <a:rPr lang="en-US" sz="1200" b="0" i="0" u="none" strike="noStrike" kern="1200" dirty="0" smtClean="0">
                <a:solidFill>
                  <a:schemeClr val="tx1"/>
                </a:solidFill>
                <a:latin typeface="+mn-lt"/>
                <a:ea typeface="+mn-ea"/>
                <a:cs typeface="+mn-cs"/>
              </a:rPr>
              <a:t>1.4</a:t>
            </a:r>
            <a:r>
              <a:rPr lang="en-US" dirty="0" smtClean="0"/>
              <a:t> 	</a:t>
            </a:r>
            <a:r>
              <a:rPr lang="en-US" sz="1200" b="0" i="0" u="none" strike="noStrike" kern="1200" dirty="0" smtClean="0">
                <a:solidFill>
                  <a:schemeClr val="tx1"/>
                </a:solidFill>
                <a:latin typeface="+mn-lt"/>
                <a:ea typeface="+mn-ea"/>
                <a:cs typeface="+mn-cs"/>
              </a:rPr>
              <a:t>1.882353</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tiffany's</a:t>
            </a:r>
            <a:r>
              <a:rPr lang="en-US" dirty="0" smtClean="0"/>
              <a:t> 		</a:t>
            </a:r>
            <a:r>
              <a:rPr lang="en-US" sz="1200" b="0" i="0" u="none" strike="noStrike" kern="1200" dirty="0" smtClean="0">
                <a:solidFill>
                  <a:schemeClr val="tx1"/>
                </a:solidFill>
                <a:latin typeface="+mn-lt"/>
                <a:ea typeface="+mn-ea"/>
                <a:cs typeface="+mn-cs"/>
              </a:rPr>
              <a:t>0.413817</a:t>
            </a:r>
            <a:r>
              <a:rPr lang="en-US" dirty="0" smtClean="0"/>
              <a:t> 	</a:t>
            </a:r>
            <a:r>
              <a:rPr lang="en-US" sz="1200" b="0" i="0" u="none" strike="noStrike" kern="1200" dirty="0" smtClean="0">
                <a:solidFill>
                  <a:schemeClr val="tx1"/>
                </a:solidFill>
                <a:latin typeface="+mn-lt"/>
                <a:ea typeface="+mn-ea"/>
                <a:cs typeface="+mn-cs"/>
              </a:rPr>
              <a:t>0</a:t>
            </a:r>
            <a:r>
              <a:rPr lang="en-US" dirty="0" smtClean="0"/>
              <a:t> 	</a:t>
            </a:r>
            <a:r>
              <a:rPr lang="en-US" sz="1200" b="0" i="0" u="none" strike="noStrike" kern="1200" dirty="0" smtClean="0">
                <a:solidFill>
                  <a:schemeClr val="tx1"/>
                </a:solidFill>
                <a:latin typeface="+mn-lt"/>
                <a:ea typeface="+mn-ea"/>
                <a:cs typeface="+mn-cs"/>
              </a:rPr>
              <a:t>1</a:t>
            </a:r>
            <a:r>
              <a:rPr lang="en-US" dirty="0" smtClean="0"/>
              <a:t> 	</a:t>
            </a:r>
            <a:r>
              <a:rPr lang="en-US" sz="1200" b="0" i="0" u="none" strike="noStrike" kern="1200" dirty="0" smtClean="0">
                <a:solidFill>
                  <a:schemeClr val="tx1"/>
                </a:solidFill>
                <a:latin typeface="+mn-lt"/>
                <a:ea typeface="+mn-ea"/>
                <a:cs typeface="+mn-cs"/>
              </a:rPr>
              <a:t>1.083333</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tiffany</a:t>
            </a:r>
            <a:r>
              <a:rPr lang="en-US" dirty="0" smtClean="0"/>
              <a:t> 		</a:t>
            </a:r>
            <a:r>
              <a:rPr lang="en-US" sz="1200" b="0" i="0" u="none" strike="noStrike" kern="1200" dirty="0" smtClean="0">
                <a:solidFill>
                  <a:schemeClr val="tx1"/>
                </a:solidFill>
                <a:latin typeface="+mn-lt"/>
                <a:ea typeface="+mn-ea"/>
                <a:cs typeface="+mn-cs"/>
              </a:rPr>
              <a:t>2.131177</a:t>
            </a:r>
            <a:r>
              <a:rPr lang="en-US" dirty="0" smtClean="0"/>
              <a:t> 	</a:t>
            </a:r>
            <a:r>
              <a:rPr lang="en-US" sz="1200" b="0" i="0" u="none" strike="noStrike" kern="1200" dirty="0" smtClean="0">
                <a:solidFill>
                  <a:schemeClr val="tx1"/>
                </a:solidFill>
                <a:latin typeface="+mn-lt"/>
                <a:ea typeface="+mn-ea"/>
                <a:cs typeface="+mn-cs"/>
              </a:rPr>
              <a:t>2.240085</a:t>
            </a:r>
            <a:r>
              <a:rPr lang="en-US" dirty="0" smtClean="0"/>
              <a:t> 	</a:t>
            </a:r>
            <a:r>
              <a:rPr lang="en-US" sz="1200" b="0" i="0" u="none" strike="noStrike" kern="1200" dirty="0" smtClean="0">
                <a:solidFill>
                  <a:schemeClr val="tx1"/>
                </a:solidFill>
                <a:latin typeface="+mn-lt"/>
                <a:ea typeface="+mn-ea"/>
                <a:cs typeface="+mn-cs"/>
              </a:rPr>
              <a:t>1.055556</a:t>
            </a:r>
            <a:r>
              <a:rPr lang="en-US" dirty="0" smtClean="0"/>
              <a:t> 	</a:t>
            </a:r>
            <a:r>
              <a:rPr lang="en-US" sz="1200" b="0" i="0" u="none" strike="noStrike" kern="1200" dirty="0" smtClean="0">
                <a:solidFill>
                  <a:schemeClr val="tx1"/>
                </a:solidFill>
                <a:latin typeface="+mn-lt"/>
                <a:ea typeface="+mn-ea"/>
                <a:cs typeface="+mn-cs"/>
              </a:rPr>
              <a:t>1.904762</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smtClean="0">
                <a:solidFill>
                  <a:schemeClr val="tx1"/>
                </a:solidFill>
                <a:latin typeface="+mn-lt"/>
                <a:ea typeface="+mn-ea"/>
                <a:cs typeface="+mn-cs"/>
              </a:rPr>
              <a:t>campbells</a:t>
            </a:r>
            <a:r>
              <a:rPr lang="en-US" sz="1200" b="0" i="0" u="none" strike="noStrike" kern="1200" dirty="0" smtClean="0">
                <a:solidFill>
                  <a:schemeClr val="tx1"/>
                </a:solidFill>
                <a:latin typeface="+mn-lt"/>
                <a:ea typeface="+mn-ea"/>
                <a:cs typeface="+mn-cs"/>
              </a:rPr>
              <a:t> soup recipes</a:t>
            </a:r>
            <a:r>
              <a:rPr lang="en-US" dirty="0" smtClean="0"/>
              <a:t> 	</a:t>
            </a:r>
            <a:r>
              <a:rPr lang="en-US" sz="1200" b="0" i="0" u="none" strike="noStrike" kern="1200" dirty="0" smtClean="0">
                <a:solidFill>
                  <a:schemeClr val="tx1"/>
                </a:solidFill>
                <a:latin typeface="+mn-lt"/>
                <a:ea typeface="+mn-ea"/>
                <a:cs typeface="+mn-cs"/>
              </a:rPr>
              <a:t>0.371232</a:t>
            </a:r>
            <a:r>
              <a:rPr lang="en-US" dirty="0" smtClean="0"/>
              <a:t> 	</a:t>
            </a:r>
            <a:r>
              <a:rPr lang="en-US" sz="1200" b="0" i="0" u="none" strike="noStrike" kern="1200" dirty="0" smtClean="0">
                <a:solidFill>
                  <a:schemeClr val="tx1"/>
                </a:solidFill>
                <a:latin typeface="+mn-lt"/>
                <a:ea typeface="+mn-ea"/>
                <a:cs typeface="+mn-cs"/>
              </a:rPr>
              <a:t>0.391244</a:t>
            </a:r>
            <a:r>
              <a:rPr lang="en-US" dirty="0" smtClean="0"/>
              <a:t> 	</a:t>
            </a:r>
            <a:r>
              <a:rPr lang="en-US" sz="1200" b="0" i="0" u="none" strike="noStrike" kern="1200" dirty="0" smtClean="0">
                <a:solidFill>
                  <a:schemeClr val="tx1"/>
                </a:solidFill>
                <a:latin typeface="+mn-lt"/>
                <a:ea typeface="+mn-ea"/>
                <a:cs typeface="+mn-cs"/>
              </a:rPr>
              <a:t>1</a:t>
            </a:r>
            <a:r>
              <a:rPr lang="en-US" dirty="0" smtClean="0"/>
              <a:t> 	</a:t>
            </a:r>
            <a:r>
              <a:rPr lang="en-US" sz="1200" b="0" i="0" u="none" strike="noStrike" kern="1200" dirty="0" smtClean="0">
                <a:solidFill>
                  <a:schemeClr val="tx1"/>
                </a:solidFill>
                <a:latin typeface="+mn-lt"/>
                <a:ea typeface="+mn-ea"/>
                <a:cs typeface="+mn-cs"/>
              </a:rPr>
              <a:t>1.142857</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vegetable soup recipe</a:t>
            </a:r>
            <a:r>
              <a:rPr lang="en-US" dirty="0" smtClean="0"/>
              <a:t> 	</a:t>
            </a:r>
            <a:r>
              <a:rPr lang="en-US" sz="1200" b="0" i="0" u="none" strike="noStrike" kern="1200" dirty="0" smtClean="0">
                <a:solidFill>
                  <a:schemeClr val="tx1"/>
                </a:solidFill>
                <a:latin typeface="+mn-lt"/>
                <a:ea typeface="+mn-ea"/>
                <a:cs typeface="+mn-cs"/>
              </a:rPr>
              <a:t>0.921928</a:t>
            </a:r>
            <a:r>
              <a:rPr lang="en-US" dirty="0" smtClean="0"/>
              <a:t> 	</a:t>
            </a:r>
            <a:r>
              <a:rPr lang="en-US" sz="1200" b="0" i="0" u="none" strike="noStrike" kern="1200" dirty="0" smtClean="0">
                <a:solidFill>
                  <a:schemeClr val="tx1"/>
                </a:solidFill>
                <a:latin typeface="+mn-lt"/>
                <a:ea typeface="+mn-ea"/>
                <a:cs typeface="+mn-cs"/>
              </a:rPr>
              <a:t>0.721928</a:t>
            </a:r>
            <a:r>
              <a:rPr lang="en-US" dirty="0" smtClean="0"/>
              <a:t> 	</a:t>
            </a:r>
            <a:r>
              <a:rPr lang="en-US" sz="1200" b="0" i="0" u="none" strike="noStrike" kern="1200" dirty="0" smtClean="0">
                <a:solidFill>
                  <a:schemeClr val="tx1"/>
                </a:solidFill>
                <a:latin typeface="+mn-lt"/>
                <a:ea typeface="+mn-ea"/>
                <a:cs typeface="+mn-cs"/>
              </a:rPr>
              <a:t>1</a:t>
            </a:r>
            <a:r>
              <a:rPr lang="en-US" dirty="0" smtClean="0"/>
              <a:t> 	</a:t>
            </a:r>
            <a:r>
              <a:rPr lang="en-US" sz="1200" b="0" i="0" u="none" strike="noStrike" kern="1200" dirty="0" smtClean="0">
                <a:solidFill>
                  <a:schemeClr val="tx1"/>
                </a:solidFill>
                <a:latin typeface="+mn-lt"/>
                <a:ea typeface="+mn-ea"/>
                <a:cs typeface="+mn-cs"/>
              </a:rPr>
              <a:t>1.3</a:t>
            </a:r>
            <a:r>
              <a:rPr lang="en-US" dirty="0" smtClean="0"/>
              <a:t> </a:t>
            </a:r>
            <a:endParaRPr lang="en-US" dirty="0"/>
          </a:p>
        </p:txBody>
      </p:sp>
      <p:sp>
        <p:nvSpPr>
          <p:cNvPr id="4" name="Slide Number Placeholder 3"/>
          <p:cNvSpPr>
            <a:spLocks noGrp="1"/>
          </p:cNvSpPr>
          <p:nvPr>
            <p:ph type="sldNum" sz="quarter" idx="10"/>
          </p:nvPr>
        </p:nvSpPr>
        <p:spPr/>
        <p:txBody>
          <a:bodyPr/>
          <a:lstStyle/>
          <a:p>
            <a:fld id="{3CF1B661-E8CA-4175-96CD-B8234D16712A}"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Correlation</a:t>
            </a:r>
            <a:r>
              <a:rPr lang="en-US" baseline="0" dirty="0" smtClean="0"/>
              <a:t> of click entropy and click position: 0.73</a:t>
            </a:r>
            <a:endParaRPr lang="en-US" dirty="0"/>
          </a:p>
        </p:txBody>
      </p:sp>
      <p:sp>
        <p:nvSpPr>
          <p:cNvPr id="4" name="Slide Number Placeholder 3"/>
          <p:cNvSpPr>
            <a:spLocks noGrp="1"/>
          </p:cNvSpPr>
          <p:nvPr>
            <p:ph type="sldNum" sz="quarter" idx="10"/>
          </p:nvPr>
        </p:nvSpPr>
        <p:spPr/>
        <p:txBody>
          <a:bodyPr/>
          <a:lstStyle/>
          <a:p>
            <a:fld id="{3CF1B661-E8CA-4175-96CD-B8234D16712A}"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Correlation</a:t>
            </a:r>
            <a:r>
              <a:rPr lang="en-US" baseline="0" dirty="0" smtClean="0"/>
              <a:t> of click entropy and clicks/user: 0.73</a:t>
            </a:r>
            <a:endParaRPr lang="en-US" dirty="0"/>
          </a:p>
        </p:txBody>
      </p:sp>
      <p:sp>
        <p:nvSpPr>
          <p:cNvPr id="4" name="Slide Number Placeholder 3"/>
          <p:cNvSpPr>
            <a:spLocks noGrp="1"/>
          </p:cNvSpPr>
          <p:nvPr>
            <p:ph type="sldNum" sz="quarter" idx="10"/>
          </p:nvPr>
        </p:nvSpPr>
        <p:spPr/>
        <p:txBody>
          <a:bodyPr/>
          <a:lstStyle/>
          <a:p>
            <a:fld id="{3CF1B661-E8CA-4175-96CD-B8234D16712A}"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F1B661-E8CA-4175-96CD-B8234D16712A}" type="slidenum">
              <a:rPr lang="en-US" smtClean="0"/>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Re-finding often targeted at a particular URL</a:t>
            </a:r>
          </a:p>
          <a:p>
            <a:r>
              <a:rPr lang="en-US" dirty="0" smtClean="0"/>
              <a:t>But sometimes accidental, particularly when:</a:t>
            </a:r>
          </a:p>
          <a:p>
            <a:pPr>
              <a:buFontTx/>
              <a:buChar char="-"/>
            </a:pPr>
            <a:r>
              <a:rPr lang="en-US" dirty="0" smtClean="0"/>
              <a:t>Query changes</a:t>
            </a:r>
          </a:p>
          <a:p>
            <a:pPr>
              <a:buFontTx/>
              <a:buChar char="-"/>
            </a:pPr>
            <a:r>
              <a:rPr lang="en-US" baseline="0" dirty="0" smtClean="0"/>
              <a:t>Within same session</a:t>
            </a:r>
          </a:p>
        </p:txBody>
      </p:sp>
      <p:sp>
        <p:nvSpPr>
          <p:cNvPr id="4" name="Slide Number Placeholder 3"/>
          <p:cNvSpPr>
            <a:spLocks noGrp="1"/>
          </p:cNvSpPr>
          <p:nvPr>
            <p:ph type="sldNum" sz="quarter" idx="10"/>
          </p:nvPr>
        </p:nvSpPr>
        <p:spPr/>
        <p:txBody>
          <a:bodyPr/>
          <a:lstStyle/>
          <a:p>
            <a:fld id="{6658FC34-5FF1-4694-AE18-FB54E3970D06}"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99A93B31-F1B4-424E-A891-4B06C620691B}" type="slidenum">
              <a:rPr lang="en-US" smtClean="0"/>
              <a:pPr/>
              <a:t>37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512100FF-A190-4072-B447-D0263E355FE9}" type="slidenum">
              <a:rPr lang="en-US" smtClean="0"/>
              <a:pPr/>
              <a:t>38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658FC34-5FF1-4694-AE18-FB54E3970D06}"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8FE162AC-EDD6-4872-AAA6-9075E2E07108}" type="slidenum">
              <a:rPr lang="en-US" smtClean="0"/>
              <a:pPr/>
              <a:t>39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E78E575F-CF7A-4545-B559-9657249D921B}" type="slidenum">
              <a:rPr lang="en-US" smtClean="0"/>
              <a:pPr/>
              <a:t>40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A780E3B8-5181-47E5-90AA-2E6584189CB0}" type="slidenum">
              <a:rPr lang="en-US" smtClean="0"/>
              <a:pPr/>
              <a:t>41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718CAD2D-8A26-4F76-A310-0251DF540E92}" type="slidenum">
              <a:rPr lang="en-US" smtClean="0"/>
              <a:pPr/>
              <a:t>42</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B89E7302-E7E1-4346-BDA8-30AA68AAD294}" type="slidenum">
              <a:rPr lang="en-US" smtClean="0"/>
              <a:pPr/>
              <a:t>43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5"/>
          </p:nvPr>
        </p:nvSpPr>
        <p:spPr>
          <a:noFill/>
        </p:spPr>
        <p:txBody>
          <a:bodyPr/>
          <a:lstStyle/>
          <a:p>
            <a:fld id="{FAC956B7-416D-4F1E-9737-1B221F403C8D}" type="slidenum">
              <a:rPr lang="en-US" smtClean="0"/>
              <a:pPr/>
              <a:t>44</a:t>
            </a:fld>
            <a:endParaRPr 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600" smtClean="0">
                <a:solidFill>
                  <a:srgbClr val="000000"/>
                </a:solidFill>
                <a:latin typeface="Arial" charset="0"/>
              </a:rPr>
              <a:t>I like this.  Worth making look nice! </a:t>
            </a:r>
            <a:endParaRPr lang="en-US" smtClean="0"/>
          </a:p>
          <a:p>
            <a:pPr eaLnBrk="1" hangingPunct="1">
              <a:lnSpc>
                <a:spcPct val="95000"/>
              </a:lnSpc>
              <a:spcBef>
                <a:spcPct val="0"/>
              </a:spcBef>
            </a:pPr>
            <a:endParaRPr lang="en-US" sz="1600" smtClean="0">
              <a:solidFill>
                <a:srgbClr val="000000"/>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F3396519-C32D-40FB-8F6E-F7B1D528F416}" type="slidenum">
              <a:rPr lang="en-US" smtClean="0"/>
              <a:pPr/>
              <a:t>45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2E6DE977-452A-4602-9B55-6986FDB99D42}" type="slidenum">
              <a:rPr lang="en-US" smtClean="0"/>
              <a:pPr/>
              <a:t>46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5BF34ABB-5C1B-483E-A400-246700D8FEF5}" type="slidenum">
              <a:rPr lang="en-US" smtClean="0"/>
              <a:pPr/>
              <a:t>47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2FBEBA32-D954-4CCC-856D-12445621CA03}" type="slidenum">
              <a:rPr lang="en-US" smtClean="0"/>
              <a:pPr/>
              <a:t>48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do a lot with</a:t>
            </a:r>
            <a:r>
              <a:rPr lang="en-US" baseline="0" dirty="0" smtClean="0"/>
              <a:t> just URL visits.</a:t>
            </a:r>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13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904DD4A6-B1B9-48AD-A706-95646E551D12}" type="slidenum">
              <a:rPr lang="en-US" smtClean="0"/>
              <a:pPr/>
              <a:t>49</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D10A4091-CA80-4F0E-8EE3-C8A625A074D7}" type="slidenum">
              <a:rPr lang="en-US" smtClean="0"/>
              <a:pPr/>
              <a:t>50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C6D1DFED-574F-4B97-BB37-3FD1516572DB}" type="slidenum">
              <a:rPr lang="en-US" smtClean="0"/>
              <a:pPr/>
              <a:t>51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5"/>
          </p:nvPr>
        </p:nvSpPr>
        <p:spPr>
          <a:noFill/>
        </p:spPr>
        <p:txBody>
          <a:bodyPr/>
          <a:lstStyle/>
          <a:p>
            <a:fld id="{BD4AB4AC-CD5E-4AD1-B02A-2B798AA8F9BE}" type="slidenum">
              <a:rPr lang="en-US" smtClean="0"/>
              <a:pPr/>
              <a:t>52</a:t>
            </a:fld>
            <a:endParaRPr lang="en-US" smtClean="0"/>
          </a:p>
        </p:txBody>
      </p:sp>
      <p:sp>
        <p:nvSpPr>
          <p:cNvPr id="56323" name="Rectangle 1"/>
          <p:cNvSpPr>
            <a:spLocks noGrp="1" noRot="1" noChangeAspect="1" noChangeArrowheads="1" noTextEdit="1"/>
          </p:cNvSpPr>
          <p:nvPr>
            <p:ph type="sldImg"/>
          </p:nvPr>
        </p:nvSpPr>
        <p:spPr>
          <a:ln/>
        </p:spPr>
      </p:sp>
      <p:sp>
        <p:nvSpPr>
          <p:cNvPr id="56324"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600" smtClean="0">
                <a:solidFill>
                  <a:srgbClr val="000000"/>
                </a:solidFill>
                <a:latin typeface="Arial" charset="0"/>
              </a:rPr>
              <a:t>Should note that we do NOT determine all the variables a priori, but iterate over time. </a:t>
            </a:r>
            <a:endParaRPr lang="en-US" smtClean="0"/>
          </a:p>
          <a:p>
            <a:pPr eaLnBrk="1" hangingPunct="1">
              <a:lnSpc>
                <a:spcPct val="95000"/>
              </a:lnSpc>
              <a:spcBef>
                <a:spcPct val="0"/>
              </a:spcBef>
            </a:pPr>
            <a:endParaRPr lang="en-US" sz="1600" smtClean="0">
              <a:solidFill>
                <a:srgbClr val="000000"/>
              </a:solidFill>
              <a:latin typeface="Arial" charset="0"/>
            </a:endParaRPr>
          </a:p>
          <a:p>
            <a:pPr eaLnBrk="1" hangingPunct="1">
              <a:lnSpc>
                <a:spcPct val="95000"/>
              </a:lnSpc>
              <a:spcBef>
                <a:spcPct val="0"/>
              </a:spcBef>
            </a:pPr>
            <a:r>
              <a:rPr lang="en-US" sz="1600" smtClean="0">
                <a:solidFill>
                  <a:srgbClr val="000000"/>
                </a:solidFill>
                <a:latin typeface="Arial" charset="0"/>
              </a:rPr>
              <a:t>Also note that it's smarter to gather LOTS of variables, then sort out later what's going on.  </a:t>
            </a:r>
            <a:endParaRPr lang="en-US" smtClean="0"/>
          </a:p>
          <a:p>
            <a:pPr eaLnBrk="1" hangingPunct="1">
              <a:lnSpc>
                <a:spcPct val="95000"/>
              </a:lnSpc>
              <a:spcBef>
                <a:spcPct val="0"/>
              </a:spcBef>
            </a:pPr>
            <a:endParaRPr lang="en-US" sz="1600" smtClean="0">
              <a:solidFill>
                <a:srgbClr val="000000"/>
              </a:solidFill>
              <a:latin typeface="Arial" charset="0"/>
            </a:endParaRPr>
          </a:p>
          <a:p>
            <a:pPr eaLnBrk="1" hangingPunct="1">
              <a:lnSpc>
                <a:spcPct val="95000"/>
              </a:lnSpc>
              <a:spcBef>
                <a:spcPct val="0"/>
              </a:spcBef>
            </a:pPr>
            <a:r>
              <a:rPr lang="en-US" sz="1600" smtClean="0">
                <a:solidFill>
                  <a:srgbClr val="000000"/>
                </a:solidFill>
                <a:latin typeface="Arial" charset="0"/>
              </a:rPr>
              <a:t>If you don't collect it, you can never interpret it (and you can't always repeat the experiment) </a:t>
            </a:r>
            <a:endParaRPr lang="en-US" smtClean="0"/>
          </a:p>
          <a:p>
            <a:pPr eaLnBrk="1" hangingPunct="1">
              <a:lnSpc>
                <a:spcPct val="95000"/>
              </a:lnSpc>
              <a:spcBef>
                <a:spcPct val="0"/>
              </a:spcBef>
            </a:pPr>
            <a:endParaRPr lang="en-US" sz="1600" smtClean="0">
              <a:solidFill>
                <a:srgbClr val="000000"/>
              </a:solidFil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61469BA-5596-4D9A-A0B2-F61682C0AAB1}" type="slidenum">
              <a:rPr lang="en-US" smtClean="0"/>
              <a:pPr/>
              <a:t>53</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1E2B181D-430C-41E8-B988-97CABD6E576A}" type="slidenum">
              <a:rPr lang="en-US" smtClean="0"/>
              <a:pPr/>
              <a:t>54</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175B3ED1-A448-49EF-990D-79B5664BD901}" type="slidenum">
              <a:rPr lang="en-US" smtClean="0"/>
              <a:pPr/>
              <a:t>55</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63CFE16C-21D7-4FBC-917E-C41A3872E724}" type="slidenum">
              <a:rPr lang="en-US" smtClean="0"/>
              <a:pPr/>
              <a:t>56</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sldNum" sz="quarter" idx="5"/>
          </p:nvPr>
        </p:nvSpPr>
        <p:spPr>
          <a:noFill/>
        </p:spPr>
        <p:txBody>
          <a:bodyPr/>
          <a:lstStyle/>
          <a:p>
            <a:fld id="{FEB8F571-95F3-45AF-88C9-A2CF0A4F6799}" type="slidenum">
              <a:rPr lang="en-US" smtClean="0"/>
              <a:pPr/>
              <a:t>57</a:t>
            </a:fld>
            <a:endParaRPr lang="en-US" smtClean="0"/>
          </a:p>
        </p:txBody>
      </p:sp>
      <p:sp>
        <p:nvSpPr>
          <p:cNvPr id="61443" name="Rectangle 1"/>
          <p:cNvSpPr>
            <a:spLocks noGrp="1" noRot="1" noChangeAspect="1" noChangeArrowheads="1" noTextEdit="1"/>
          </p:cNvSpPr>
          <p:nvPr>
            <p:ph type="sldImg"/>
          </p:nvPr>
        </p:nvSpPr>
        <p:spPr>
          <a:ln/>
        </p:spPr>
      </p:sp>
      <p:sp>
        <p:nvSpPr>
          <p:cNvPr id="61444"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600" smtClean="0">
                <a:solidFill>
                  <a:srgbClr val="000000"/>
                </a:solidFill>
                <a:latin typeface="Arial" charset="0"/>
              </a:rPr>
              <a:t>But we don't do log transforms of time data</a:t>
            </a:r>
            <a:endParaRPr lang="en-US" smtClean="0"/>
          </a:p>
          <a:p>
            <a:pPr eaLnBrk="1" hangingPunct="1">
              <a:lnSpc>
                <a:spcPct val="95000"/>
              </a:lnSpc>
              <a:spcBef>
                <a:spcPct val="0"/>
              </a:spcBef>
            </a:pPr>
            <a:endParaRPr lang="en-US" sz="1600" smtClean="0">
              <a:solidFill>
                <a:srgbClr val="000000"/>
              </a:solidFill>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E45B4688-DC4B-49BA-B8E2-FF9179C2954E}" type="slidenum">
              <a:rPr lang="en-US" smtClean="0"/>
              <a:pPr/>
              <a:t>58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additional information is captured, can look at how content displayed affects interactions.  FIX ANIMATION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14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BB6C5FE5-72BF-4AAC-A684-93FB778A3D75}" type="slidenum">
              <a:rPr lang="en-US" smtClean="0"/>
              <a:pPr/>
              <a:t>59</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48F91D03-C468-4388-9526-AA8906D1D315}" type="slidenum">
              <a:rPr lang="en-US" smtClean="0"/>
              <a:pPr/>
              <a:t>60</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28A3763D-B794-43CF-83CB-FCBF25387D11}" type="slidenum">
              <a:rPr lang="en-US" smtClean="0"/>
              <a:pPr/>
              <a:t>61</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Give the table a title of Batting Averages</a:t>
            </a:r>
          </a:p>
        </p:txBody>
      </p:sp>
      <p:sp>
        <p:nvSpPr>
          <p:cNvPr id="66564" name="Slide Number Placeholder 3"/>
          <p:cNvSpPr>
            <a:spLocks noGrp="1"/>
          </p:cNvSpPr>
          <p:nvPr>
            <p:ph type="sldNum" sz="quarter" idx="5"/>
          </p:nvPr>
        </p:nvSpPr>
        <p:spPr>
          <a:noFill/>
        </p:spPr>
        <p:txBody>
          <a:bodyPr/>
          <a:lstStyle/>
          <a:p>
            <a:fld id="{86B817F4-DC1D-468C-8DFE-EDC169E28FDF}" type="slidenum">
              <a:rPr lang="en-US" smtClean="0"/>
              <a:pPr/>
              <a:t>62</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16B922FD-91D0-44B1-84FD-FB0F09EB81A3}" type="slidenum">
              <a:rPr lang="en-US" smtClean="0"/>
              <a:pPr/>
              <a:t>63</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6278E94D-5373-472A-91FF-82A6CC87CCD8}" type="slidenum">
              <a:rPr lang="en-US" smtClean="0"/>
              <a:pPr/>
              <a:t>64</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B61B6136-AAF6-4AC1-968A-D71EB13FABF0}" type="slidenum">
              <a:rPr lang="en-US" smtClean="0"/>
              <a:pPr/>
              <a:t>65</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66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4B303421-072E-4482-B61D-89F4483A8343}" type="slidenum">
              <a:rPr lang="en-US" smtClean="0"/>
              <a:pPr/>
              <a:t>67</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69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observational</a:t>
            </a:r>
            <a:r>
              <a:rPr lang="en-US" baseline="0" dirty="0" smtClean="0"/>
              <a:t> vs. experimental </a:t>
            </a:r>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18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70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71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Anecdotes:</a:t>
            </a:r>
            <a:r>
              <a:rPr lang="en-US" baseline="0" dirty="0" smtClean="0"/>
              <a:t>  </a:t>
            </a:r>
          </a:p>
          <a:p>
            <a:pPr>
              <a:buFontTx/>
              <a:buChar char="-"/>
            </a:pPr>
            <a:r>
              <a:rPr lang="en-US" baseline="0" dirty="0" smtClean="0"/>
              <a:t> Office Help (10 years ago all on client, so no idea what queries people were asking or whether they were satisfied)</a:t>
            </a:r>
          </a:p>
          <a:p>
            <a:pPr>
              <a:buFontTx/>
              <a:buChar char="-"/>
            </a:pPr>
            <a:r>
              <a:rPr lang="en-US" baseline="0" dirty="0" smtClean="0"/>
              <a:t> </a:t>
            </a:r>
            <a:r>
              <a:rPr lang="en-US" baseline="0" dirty="0" err="1" smtClean="0"/>
              <a:t>Broder’s</a:t>
            </a:r>
            <a:r>
              <a:rPr lang="en-US" baseline="0" dirty="0" smtClean="0"/>
              <a:t> informational/navigational/transactional @ TREC</a:t>
            </a:r>
          </a:p>
        </p:txBody>
      </p:sp>
      <p:sp>
        <p:nvSpPr>
          <p:cNvPr id="4" name="Slide Number Placeholder 3"/>
          <p:cNvSpPr>
            <a:spLocks noGrp="1"/>
          </p:cNvSpPr>
          <p:nvPr>
            <p:ph type="sldNum" sz="quarter" idx="10"/>
          </p:nvPr>
        </p:nvSpPr>
        <p:spPr/>
        <p:txBody>
          <a:bodyPr/>
          <a:lstStyle/>
          <a:p>
            <a:fld id="{6658FC34-5FF1-4694-AE18-FB54E3970D06}" type="slidenum">
              <a:rPr lang="en-US" smtClean="0"/>
              <a:pPr/>
              <a:t>73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Examples of proxy redirect and script ???</a:t>
            </a:r>
          </a:p>
        </p:txBody>
      </p:sp>
      <p:sp>
        <p:nvSpPr>
          <p:cNvPr id="4" name="Slide Number Placeholder 3"/>
          <p:cNvSpPr>
            <a:spLocks noGrp="1"/>
          </p:cNvSpPr>
          <p:nvPr>
            <p:ph type="sldNum" sz="quarter" idx="10"/>
          </p:nvPr>
        </p:nvSpPr>
        <p:spPr/>
        <p:txBody>
          <a:bodyPr/>
          <a:lstStyle/>
          <a:p>
            <a:fld id="{6658FC34-5FF1-4694-AE18-FB54E3970D06}" type="slidenum">
              <a:rPr lang="en-US" smtClean="0"/>
              <a:pPr/>
              <a:t>74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Scenario 1 – linear</a:t>
            </a:r>
          </a:p>
          <a:p>
            <a:r>
              <a:rPr lang="en-US" baseline="0" dirty="0" smtClean="0"/>
              <a:t>Scenario 2 – parallel</a:t>
            </a:r>
          </a:p>
          <a:p>
            <a:endParaRPr lang="en-US" baseline="0" dirty="0" smtClean="0"/>
          </a:p>
          <a:p>
            <a:r>
              <a:rPr lang="en-US" baseline="0" dirty="0" smtClean="0"/>
              <a:t>Ref:</a:t>
            </a:r>
          </a:p>
          <a:p>
            <a:r>
              <a:rPr lang="en-US" baseline="0" dirty="0" err="1" smtClean="0"/>
              <a:t>Weinreich</a:t>
            </a:r>
            <a:r>
              <a:rPr lang="en-US" baseline="0" dirty="0" smtClean="0"/>
              <a:t> et al., Off the beaten tracks: Exploring three aspects of Web navigation, WWW 2006.</a:t>
            </a:r>
          </a:p>
          <a:p>
            <a:r>
              <a:rPr lang="en-US" baseline="0" dirty="0" err="1" smtClean="0"/>
              <a:t>Viermetz</a:t>
            </a:r>
            <a:r>
              <a:rPr lang="en-US" baseline="0" dirty="0" smtClean="0"/>
              <a:t> et al., Relevance and impact of tabbed browsing on Web usage mining.</a:t>
            </a:r>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75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658FC34-5FF1-4694-AE18-FB54E3970D06}" type="slidenum">
              <a:rPr lang="en-US" smtClean="0"/>
              <a:pPr/>
              <a:t>76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err="1" smtClean="0"/>
              <a:t>Impt</a:t>
            </a:r>
            <a:r>
              <a:rPr lang="en-US" baseline="0" dirty="0" smtClean="0"/>
              <a:t>: People’s own information needs (and judgments) in standard work settings</a:t>
            </a:r>
          </a:p>
          <a:p>
            <a:pPr>
              <a:buFontTx/>
              <a:buNone/>
            </a:pPr>
            <a:r>
              <a:rPr lang="en-US" baseline="0" dirty="0" smtClean="0"/>
              <a:t>Outcomes: Guidance about what variables matter</a:t>
            </a:r>
          </a:p>
          <a:p>
            <a:pPr>
              <a:buFontTx/>
              <a:buNone/>
            </a:pPr>
            <a:r>
              <a:rPr lang="en-US" baseline="0" dirty="0" smtClean="0"/>
              <a:t>                Can apply learned models in open loop ….</a:t>
            </a:r>
            <a:endParaRPr lang="en-US" dirty="0" smtClean="0"/>
          </a:p>
          <a:p>
            <a:endParaRPr lang="en-US" dirty="0" smtClean="0"/>
          </a:p>
          <a:p>
            <a:r>
              <a:rPr lang="en-US" dirty="0" smtClean="0"/>
              <a:t>Ref: </a:t>
            </a:r>
          </a:p>
          <a:p>
            <a:r>
              <a:rPr lang="en-US" dirty="0" smtClean="0"/>
              <a:t>Fox</a:t>
            </a:r>
            <a:r>
              <a:rPr lang="en-US" baseline="0" dirty="0" smtClean="0"/>
              <a:t> et al. Evaluating implicit measures to improve Web search.  ACM:TOIS, 23(2), 2005, 147-168.</a:t>
            </a:r>
          </a:p>
          <a:p>
            <a:endParaRPr lang="en-US" baseline="0" dirty="0" smtClean="0"/>
          </a:p>
          <a:p>
            <a:r>
              <a:rPr lang="en-US" baseline="0" dirty="0" smtClean="0"/>
              <a:t>Other examples: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Weinreich</a:t>
            </a:r>
            <a:r>
              <a:rPr lang="en-US" baseline="0" dirty="0" smtClean="0"/>
              <a:t> et al., Off the beaten tracks: Exploring three aspects of Web navigation, WWW 2006.</a:t>
            </a:r>
            <a:endParaRPr lang="en-US" dirty="0" smtClean="0"/>
          </a:p>
          <a:p>
            <a:r>
              <a:rPr lang="en-US" baseline="0" dirty="0" err="1" smtClean="0"/>
              <a:t>Catledge</a:t>
            </a:r>
            <a:r>
              <a:rPr lang="en-US" baseline="0" dirty="0" smtClean="0"/>
              <a:t> &amp; </a:t>
            </a:r>
            <a:r>
              <a:rPr lang="en-US" baseline="0" dirty="0" err="1" smtClean="0"/>
              <a:t>Pitkow</a:t>
            </a:r>
            <a:endParaRPr lang="en-US" baseline="0" dirty="0" smtClean="0"/>
          </a:p>
          <a:p>
            <a:r>
              <a:rPr lang="en-US" baseline="0" dirty="0" smtClean="0"/>
              <a:t>Tauscher &amp; Greenberg</a:t>
            </a:r>
          </a:p>
          <a:p>
            <a:r>
              <a:rPr lang="en-US" baseline="0" dirty="0" smtClean="0"/>
              <a:t>Cockburn &amp; McKenzie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3A5CCE-D0E2-419F-99F3-E2159EE52069}" type="slidenum">
              <a:rPr lang="en-US" smtClean="0"/>
              <a:pPr/>
              <a:t>77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t>
            </a:r>
            <a:r>
              <a:rPr lang="en-US" dirty="0" err="1" smtClean="0"/>
              <a:t>lossiness</a:t>
            </a:r>
            <a:endParaRPr lang="en-US" dirty="0" smtClean="0"/>
          </a:p>
          <a:p>
            <a:r>
              <a:rPr lang="en-US" dirty="0" smtClean="0"/>
              <a:t>Synchronization:</a:t>
            </a:r>
            <a:r>
              <a:rPr lang="en-US" baseline="0" dirty="0" smtClean="0"/>
              <a:t> Enron example</a:t>
            </a:r>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79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80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http://code.google.com/edu/parallel/mapreduce-tutorial.html</a:t>
            </a:r>
          </a:p>
          <a:p>
            <a:r>
              <a:rPr lang="en-US" dirty="0" smtClean="0">
                <a:hlinkClick r:id="rId3"/>
              </a:rPr>
              <a:t>http://lucene.apache.org/hadoop/</a:t>
            </a:r>
            <a:r>
              <a:rPr lang="en-US" dirty="0" smtClean="0"/>
              <a:t> </a:t>
            </a:r>
          </a:p>
          <a:p>
            <a:endParaRPr lang="en-US" sz="1200" kern="1200" baseline="0" dirty="0" smtClean="0">
              <a:solidFill>
                <a:schemeClr val="tx1"/>
              </a:solidFill>
              <a:latin typeface="+mn-lt"/>
              <a:ea typeface="+mn-ea"/>
              <a:cs typeface="+mn-cs"/>
            </a:endParaRPr>
          </a:p>
          <a:p>
            <a:r>
              <a:rPr lang="en-US" dirty="0" smtClean="0"/>
              <a:t>Jeffrey Dean and Sanjay </a:t>
            </a:r>
            <a:r>
              <a:rPr lang="en-US" dirty="0" err="1" smtClean="0"/>
              <a:t>Ghemawat</a:t>
            </a:r>
            <a:r>
              <a:rPr lang="en-US" dirty="0" smtClean="0"/>
              <a:t>. (2004) </a:t>
            </a:r>
            <a:r>
              <a:rPr lang="en-US" dirty="0" err="1" smtClean="0">
                <a:hlinkClick r:id="rId4"/>
              </a:rPr>
              <a:t>MapReduce</a:t>
            </a:r>
            <a:r>
              <a:rPr lang="en-US" dirty="0" smtClean="0">
                <a:hlinkClick r:id="rId4"/>
              </a:rPr>
              <a:t>: Simplified Data Processing on Large Clusters.</a:t>
            </a:r>
            <a:r>
              <a:rPr lang="en-US" dirty="0" smtClean="0"/>
              <a:t> Proceedings of the 6th Symposium on Operating System Design and Implementation (OSDI 2004), pages 137-150. </a:t>
            </a:r>
          </a:p>
          <a:p>
            <a:endParaRPr lang="en-US" dirty="0" smtClean="0"/>
          </a:p>
        </p:txBody>
      </p:sp>
      <p:sp>
        <p:nvSpPr>
          <p:cNvPr id="4" name="Slide Number Placeholder 3"/>
          <p:cNvSpPr>
            <a:spLocks noGrp="1"/>
          </p:cNvSpPr>
          <p:nvPr>
            <p:ph type="sldNum" sz="quarter" idx="10"/>
          </p:nvPr>
        </p:nvSpPr>
        <p:spPr/>
        <p:txBody>
          <a:bodyPr/>
          <a:lstStyle/>
          <a:p>
            <a:fld id="{6658FC34-5FF1-4694-AE18-FB54E3970D06}" type="slidenum">
              <a:rPr lang="en-US" smtClean="0"/>
              <a:pPr/>
              <a:t>81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do you learn from your logs?</a:t>
            </a:r>
          </a:p>
          <a:p>
            <a:r>
              <a:rPr lang="en-US" baseline="0" dirty="0" smtClean="0"/>
              <a:t>How people turn a feature on and off is about that system.</a:t>
            </a:r>
          </a:p>
          <a:p>
            <a:r>
              <a:rPr lang="en-US" baseline="0" dirty="0" smtClean="0"/>
              <a:t>Query may be more about what people want.</a:t>
            </a:r>
          </a:p>
          <a:p>
            <a:r>
              <a:rPr lang="en-US" baseline="0" dirty="0" smtClean="0"/>
              <a:t>But not entirely – for example, length may be about the system, type may be about corpus.</a:t>
            </a:r>
          </a:p>
          <a:p>
            <a:r>
              <a:rPr lang="en-US" baseline="0" dirty="0" smtClean="0"/>
              <a:t>Twitter queries and Web queries are different in some ways, but similar in other ways.</a:t>
            </a:r>
          </a:p>
        </p:txBody>
      </p:sp>
      <p:sp>
        <p:nvSpPr>
          <p:cNvPr id="4" name="Slide Number Placeholder 3"/>
          <p:cNvSpPr>
            <a:spLocks noGrp="1"/>
          </p:cNvSpPr>
          <p:nvPr>
            <p:ph type="sldNum" sz="quarter" idx="10"/>
          </p:nvPr>
        </p:nvSpPr>
        <p:spPr/>
        <p:txBody>
          <a:bodyPr/>
          <a:lstStyle/>
          <a:p>
            <a:fld id="{6658FC34-5FF1-4694-AE18-FB54E3970D06}" type="slidenum">
              <a:rPr lang="en-US" smtClean="0"/>
              <a:pPr/>
              <a:t>19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82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baseline="0" dirty="0" smtClean="0"/>
              <a:t>  </a:t>
            </a:r>
            <a:r>
              <a:rPr lang="en-US" dirty="0" smtClean="0"/>
              <a:t>AOL data, released to academic community</a:t>
            </a:r>
            <a:r>
              <a:rPr lang="en-US" baseline="0" dirty="0" smtClean="0"/>
              <a:t> Aug 2006 (at SIGIR)</a:t>
            </a:r>
          </a:p>
          <a:p>
            <a:r>
              <a:rPr lang="en-US" baseline="0" dirty="0" smtClean="0"/>
              <a:t>           &lt;</a:t>
            </a:r>
            <a:r>
              <a:rPr lang="en-US" baseline="0" dirty="0" err="1" smtClean="0"/>
              <a:t>AnonID</a:t>
            </a:r>
            <a:r>
              <a:rPr lang="en-US" baseline="0" dirty="0" smtClean="0"/>
              <a:t>, Query, </a:t>
            </a:r>
            <a:r>
              <a:rPr lang="en-US" baseline="0" dirty="0" err="1" smtClean="0"/>
              <a:t>Qtime</a:t>
            </a:r>
            <a:r>
              <a:rPr lang="en-US" baseline="0" dirty="0" smtClean="0"/>
              <a:t>, </a:t>
            </a:r>
            <a:r>
              <a:rPr lang="en-US" baseline="0" dirty="0" err="1" smtClean="0"/>
              <a:t>ItemRank</a:t>
            </a:r>
            <a:r>
              <a:rPr lang="en-US" baseline="0" dirty="0" smtClean="0"/>
              <a:t>, </a:t>
            </a:r>
            <a:r>
              <a:rPr lang="en-US" baseline="0" dirty="0" err="1" smtClean="0"/>
              <a:t>ClickedURL</a:t>
            </a:r>
            <a:r>
              <a:rPr lang="en-US" baseline="0" dirty="0" smtClean="0"/>
              <a:t>&gt;</a:t>
            </a:r>
          </a:p>
          <a:p>
            <a:r>
              <a:rPr lang="en-US" baseline="0" dirty="0" smtClean="0"/>
              <a:t>     Two days later NYT story  [Michael </a:t>
            </a:r>
            <a:r>
              <a:rPr lang="en-US" sz="1200" kern="1200" baseline="0" dirty="0" err="1" smtClean="0">
                <a:solidFill>
                  <a:schemeClr val="tx1"/>
                </a:solidFill>
                <a:latin typeface="+mn-lt"/>
                <a:ea typeface="+mn-ea"/>
                <a:cs typeface="+mn-cs"/>
              </a:rPr>
              <a:t>Barbaro</a:t>
            </a:r>
            <a:r>
              <a:rPr lang="en-US" sz="1200" kern="1200" baseline="0" dirty="0" smtClean="0">
                <a:solidFill>
                  <a:schemeClr val="tx1"/>
                </a:solidFill>
                <a:latin typeface="+mn-lt"/>
                <a:ea typeface="+mn-ea"/>
                <a:cs typeface="+mn-cs"/>
              </a:rPr>
              <a:t> &amp; Tom Zeller Jr., “A Face Is Exposed for AOL Searcher No. 4417749,” </a:t>
            </a:r>
            <a:r>
              <a:rPr lang="en-US" sz="1200" i="1" kern="1200" baseline="0" dirty="0" smtClean="0">
                <a:solidFill>
                  <a:schemeClr val="tx1"/>
                </a:solidFill>
                <a:latin typeface="+mn-lt"/>
                <a:ea typeface="+mn-ea"/>
                <a:cs typeface="+mn-cs"/>
              </a:rPr>
              <a:t>New York Times, August 9, </a:t>
            </a:r>
            <a:r>
              <a:rPr lang="en-US" sz="1200" kern="1200" baseline="0" dirty="0" smtClean="0">
                <a:solidFill>
                  <a:schemeClr val="tx1"/>
                </a:solidFill>
                <a:latin typeface="+mn-lt"/>
                <a:ea typeface="+mn-ea"/>
                <a:cs typeface="+mn-cs"/>
              </a:rPr>
              <a:t>2006]   &lt;ID 4417749 was found to be Thelma Arnold, a 62 year old woman living in GA.&gt;</a:t>
            </a:r>
          </a:p>
          <a:p>
            <a:endParaRPr lang="en-US" dirty="0" smtClean="0"/>
          </a:p>
          <a:p>
            <a:r>
              <a:rPr lang="en-US" sz="1200" kern="1200" baseline="0" dirty="0" smtClean="0">
                <a:solidFill>
                  <a:schemeClr val="tx1"/>
                </a:solidFill>
                <a:latin typeface="+mn-lt"/>
                <a:ea typeface="+mn-ea"/>
                <a:cs typeface="+mn-cs"/>
              </a:rPr>
              <a:t>Direct: social security numbers, drive license numbers, and credit card numbers</a:t>
            </a:r>
          </a:p>
          <a:p>
            <a:r>
              <a:rPr lang="en-US" sz="1200" kern="1200" baseline="0" dirty="0" smtClean="0">
                <a:solidFill>
                  <a:schemeClr val="tx1"/>
                </a:solidFill>
                <a:latin typeface="+mn-lt"/>
                <a:ea typeface="+mn-ea"/>
                <a:cs typeface="+mn-cs"/>
              </a:rPr>
              <a:t>Indirect: </a:t>
            </a:r>
          </a:p>
          <a:p>
            <a:r>
              <a:rPr lang="en-US" sz="1200" kern="1200" baseline="0" dirty="0" smtClean="0">
                <a:solidFill>
                  <a:schemeClr val="tx1"/>
                </a:solidFill>
                <a:latin typeface="+mn-lt"/>
                <a:ea typeface="+mn-ea"/>
                <a:cs typeface="+mn-cs"/>
              </a:rPr>
              <a:t>- Ms. Arnold narrowed down her location by making multiple queries for businesses and services in Lilburn, GA.  (Lilburn has 11k people)</a:t>
            </a:r>
          </a:p>
          <a:p>
            <a:r>
              <a:rPr lang="en-US" sz="1200" kern="1200" baseline="0" dirty="0" smtClean="0">
                <a:solidFill>
                  <a:schemeClr val="tx1"/>
                </a:solidFill>
                <a:latin typeface="+mn-lt"/>
                <a:ea typeface="+mn-ea"/>
                <a:cs typeface="+mn-cs"/>
              </a:rPr>
              <a:t>- Ms. Arnold further helped the NYT by making a number of queries for a Jarrett Arnold (and other members of the Arnold clan). </a:t>
            </a:r>
          </a:p>
          <a:p>
            <a:pPr>
              <a:buFontTx/>
              <a:buChar char="-"/>
            </a:pPr>
            <a:r>
              <a:rPr lang="en-US" sz="1200" kern="1200" baseline="0" dirty="0" smtClean="0">
                <a:solidFill>
                  <a:schemeClr val="tx1"/>
                </a:solidFill>
                <a:latin typeface="+mn-lt"/>
                <a:ea typeface="+mn-ea"/>
                <a:cs typeface="+mn-cs"/>
              </a:rPr>
              <a:t> From here, the NYT could contact all citizens of Lilburn with the last name Arnold (of which there are only 14). </a:t>
            </a:r>
          </a:p>
          <a:p>
            <a:pPr>
              <a:buFontTx/>
              <a:buChar char="-"/>
            </a:pPr>
            <a:r>
              <a:rPr lang="en-US" sz="1200" kern="1200" baseline="0" dirty="0" smtClean="0">
                <a:solidFill>
                  <a:schemeClr val="tx1"/>
                </a:solidFill>
                <a:latin typeface="+mn-lt"/>
                <a:ea typeface="+mn-ea"/>
                <a:cs typeface="+mn-cs"/>
              </a:rPr>
              <a:t> When contacted, she acknowledged that these were her queries</a:t>
            </a:r>
          </a:p>
          <a:p>
            <a:pPr>
              <a:buFontTx/>
              <a:buChar char="-"/>
            </a:pPr>
            <a:endParaRPr lang="en-US" sz="1200" kern="1200" baseline="0" dirty="0" smtClean="0">
              <a:solidFill>
                <a:schemeClr val="tx1"/>
              </a:solidFill>
              <a:latin typeface="+mn-lt"/>
              <a:ea typeface="+mn-ea"/>
              <a:cs typeface="+mn-cs"/>
            </a:endParaRPr>
          </a:p>
          <a:p>
            <a:pPr>
              <a:buFontTx/>
              <a:buNone/>
            </a:pPr>
            <a:r>
              <a:rPr lang="en-US" sz="1200" kern="1200" baseline="0" dirty="0" smtClean="0">
                <a:solidFill>
                  <a:schemeClr val="tx1"/>
                </a:solidFill>
                <a:latin typeface="+mn-lt"/>
                <a:ea typeface="+mn-ea"/>
                <a:cs typeface="+mn-cs"/>
              </a:rPr>
              <a:t>2) Netflix – &lt;</a:t>
            </a:r>
            <a:r>
              <a:rPr lang="en-US" sz="1200" kern="1200" baseline="0" dirty="0" err="1" smtClean="0">
                <a:solidFill>
                  <a:schemeClr val="tx1"/>
                </a:solidFill>
                <a:latin typeface="+mn-lt"/>
                <a:ea typeface="+mn-ea"/>
                <a:cs typeface="+mn-cs"/>
              </a:rPr>
              <a:t>UserID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ItemID</a:t>
            </a:r>
            <a:r>
              <a:rPr lang="en-US" sz="1200" kern="1200" baseline="0" dirty="0" smtClean="0">
                <a:solidFill>
                  <a:schemeClr val="tx1"/>
                </a:solidFill>
                <a:latin typeface="+mn-lt"/>
                <a:ea typeface="+mn-ea"/>
                <a:cs typeface="+mn-cs"/>
              </a:rPr>
              <a:t>, Rating, Time?&gt;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http://www.cs.utexas.edu/~shmat/shmat_netflix-prelim.pdf</a:t>
            </a:r>
            <a:endParaRPr lang="en-US" sz="1200" kern="1200" baseline="0" dirty="0" smtClean="0">
              <a:solidFill>
                <a:schemeClr val="tx1"/>
              </a:solidFill>
              <a:latin typeface="+mn-lt"/>
              <a:ea typeface="+mn-ea"/>
              <a:cs typeface="+mn-cs"/>
            </a:endParaRPr>
          </a:p>
          <a:p>
            <a:pPr>
              <a:buFontTx/>
              <a:buNone/>
            </a:pPr>
            <a:r>
              <a:rPr lang="en-US" sz="1200" kern="1200" baseline="0" dirty="0" smtClean="0">
                <a:solidFill>
                  <a:schemeClr val="tx1"/>
                </a:solidFill>
                <a:latin typeface="+mn-lt"/>
                <a:ea typeface="+mn-ea"/>
                <a:cs typeface="+mn-cs"/>
              </a:rPr>
              <a:t>Direct: nothing …</a:t>
            </a:r>
          </a:p>
          <a:p>
            <a:pPr>
              <a:buFontTx/>
              <a:buNone/>
            </a:pPr>
            <a:r>
              <a:rPr lang="en-US" sz="1200" kern="1200" baseline="0" dirty="0" smtClean="0">
                <a:solidFill>
                  <a:schemeClr val="tx1"/>
                </a:solidFill>
                <a:latin typeface="+mn-lt"/>
                <a:ea typeface="+mn-ea"/>
                <a:cs typeface="+mn-cs"/>
              </a:rPr>
              <a:t>Indirect:  linked private (Netflix ratings) w/ public (IMDB reviews)  -- using infrequently rated movies and time</a:t>
            </a:r>
          </a:p>
          <a:p>
            <a:pPr>
              <a:buFontTx/>
              <a:buNone/>
            </a:pPr>
            <a:r>
              <a:rPr lang="en-US" sz="1200" kern="1200" baseline="0" dirty="0" smtClean="0">
                <a:solidFill>
                  <a:schemeClr val="tx1"/>
                </a:solidFill>
                <a:latin typeface="+mn-lt"/>
                <a:ea typeface="+mn-ea"/>
                <a:cs typeface="+mn-cs"/>
              </a:rPr>
              <a:t>              [UMN Movie Lens research too, at SIGIR 2006]  </a:t>
            </a:r>
            <a:r>
              <a:rPr lang="en-US" sz="1200" kern="1200" dirty="0" smtClean="0">
                <a:solidFill>
                  <a:schemeClr val="tx1"/>
                </a:solidFill>
                <a:latin typeface="+mn-lt"/>
                <a:ea typeface="+mn-ea"/>
                <a:cs typeface="+mn-cs"/>
              </a:rPr>
              <a:t>Dan </a:t>
            </a:r>
            <a:r>
              <a:rPr lang="en-US" sz="1200" kern="1200" dirty="0" err="1" smtClean="0">
                <a:solidFill>
                  <a:schemeClr val="tx1"/>
                </a:solidFill>
                <a:latin typeface="+mn-lt"/>
                <a:ea typeface="+mn-ea"/>
                <a:cs typeface="+mn-cs"/>
              </a:rPr>
              <a:t>Frankowski</a:t>
            </a:r>
            <a:r>
              <a:rPr lang="en-US" sz="1200" kern="1200" dirty="0" smtClean="0">
                <a:solidFill>
                  <a:schemeClr val="tx1"/>
                </a:solidFill>
                <a:latin typeface="+mn-lt"/>
                <a:ea typeface="+mn-ea"/>
                <a:cs typeface="+mn-cs"/>
              </a:rPr>
              <a:t>, Dan </a:t>
            </a:r>
            <a:r>
              <a:rPr lang="en-US" sz="1200" kern="1200" dirty="0" err="1" smtClean="0">
                <a:solidFill>
                  <a:schemeClr val="tx1"/>
                </a:solidFill>
                <a:latin typeface="+mn-lt"/>
                <a:ea typeface="+mn-ea"/>
                <a:cs typeface="+mn-cs"/>
              </a:rPr>
              <a:t>Cosley</a:t>
            </a:r>
            <a:r>
              <a:rPr lang="en-US" sz="1200" kern="1200" dirty="0" smtClean="0">
                <a:solidFill>
                  <a:schemeClr val="tx1"/>
                </a:solidFill>
                <a:latin typeface="+mn-lt"/>
                <a:ea typeface="+mn-ea"/>
                <a:cs typeface="+mn-cs"/>
              </a:rPr>
              <a:t>, Shilad Sen, Loren </a:t>
            </a:r>
            <a:r>
              <a:rPr lang="en-US" sz="1200" kern="1200" dirty="0" err="1" smtClean="0">
                <a:solidFill>
                  <a:schemeClr val="tx1"/>
                </a:solidFill>
                <a:latin typeface="+mn-lt"/>
                <a:ea typeface="+mn-ea"/>
                <a:cs typeface="+mn-cs"/>
              </a:rPr>
              <a:t>Terveen</a:t>
            </a:r>
            <a:r>
              <a:rPr lang="en-US" sz="1200" kern="1200" dirty="0" smtClean="0">
                <a:solidFill>
                  <a:schemeClr val="tx1"/>
                </a:solidFill>
                <a:latin typeface="+mn-lt"/>
                <a:ea typeface="+mn-ea"/>
                <a:cs typeface="+mn-cs"/>
              </a:rPr>
              <a:t>, John </a:t>
            </a:r>
            <a:r>
              <a:rPr lang="en-US" sz="1200" kern="1200" dirty="0" err="1" smtClean="0">
                <a:solidFill>
                  <a:schemeClr val="tx1"/>
                </a:solidFill>
                <a:latin typeface="+mn-lt"/>
                <a:ea typeface="+mn-ea"/>
                <a:cs typeface="+mn-cs"/>
              </a:rPr>
              <a:t>Riedl</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You are what you say: privacy risks of public mentions.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3) L. Sweeney</a:t>
            </a:r>
            <a:r>
              <a:rPr lang="en-US" sz="1200" kern="1200" baseline="0" dirty="0" smtClean="0">
                <a:solidFill>
                  <a:schemeClr val="tx1"/>
                </a:solidFill>
                <a:latin typeface="+mn-lt"/>
                <a:ea typeface="+mn-ea"/>
                <a:cs typeface="+mn-cs"/>
              </a:rPr>
              <a:t> (1997) – Showed how to de-</a:t>
            </a:r>
            <a:r>
              <a:rPr lang="en-US" sz="1200" kern="1200" baseline="0" dirty="0" err="1" smtClean="0">
                <a:solidFill>
                  <a:schemeClr val="tx1"/>
                </a:solidFill>
                <a:latin typeface="+mn-lt"/>
                <a:ea typeface="+mn-ea"/>
                <a:cs typeface="+mn-cs"/>
              </a:rPr>
              <a:t>anonymize</a:t>
            </a:r>
            <a:r>
              <a:rPr lang="en-US" sz="1200" kern="1200" baseline="0" dirty="0" smtClean="0">
                <a:solidFill>
                  <a:schemeClr val="tx1"/>
                </a:solidFill>
                <a:latin typeface="+mn-lt"/>
                <a:ea typeface="+mn-ea"/>
                <a:cs typeface="+mn-cs"/>
              </a:rPr>
              <a:t> Massachusetts hospital discharge database by joining it with a public voter database.  </a:t>
            </a:r>
          </a:p>
          <a:p>
            <a:pPr>
              <a:buFontTx/>
              <a:buNone/>
            </a:pPr>
            <a:r>
              <a:rPr lang="en-US" i="1" dirty="0" smtClean="0"/>
              <a:t>k-Anonymity:</a:t>
            </a:r>
            <a:r>
              <a:rPr lang="en-US" i="1" baseline="0" dirty="0" smtClean="0"/>
              <a:t> </a:t>
            </a:r>
            <a:r>
              <a:rPr lang="en-US" dirty="0" smtClean="0"/>
              <a:t>Any algorithm or process that </a:t>
            </a:r>
            <a:r>
              <a:rPr lang="en-US" dirty="0" err="1" smtClean="0"/>
              <a:t>anonymizes</a:t>
            </a:r>
            <a:r>
              <a:rPr lang="en-US" dirty="0" smtClean="0"/>
              <a:t> data by insuring each entity in the data is indistinguishable from at least a specific number of other such entities in the data. </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658FC34-5FF1-4694-AE18-FB54E3970D06}" type="slidenum">
              <a:rPr lang="en-US" smtClean="0"/>
              <a:pPr/>
              <a:t>83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plotting 400 individual users; clicks over time.  X axis shows when the clicks occurred; Y axis is the running sum of the number of clicks by that user.  </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76DDD2-C540-4534-991A-C92836F4CCEE}" type="slidenum">
              <a:rPr lang="en-US" smtClean="0">
                <a:latin typeface="Arial" pitchFamily="34" charset="0"/>
              </a:rPr>
              <a:pPr/>
              <a:t>88</a:t>
            </a:fld>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the same search repeated idea is from Jamie and Sue.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9129EA-3A4B-4D05-9B02-647976D519C2}" type="slidenum">
              <a:rPr lang="en-US" smtClean="0">
                <a:latin typeface="Arial" pitchFamily="34" charset="0"/>
              </a:rPr>
              <a:pPr/>
              <a:t>94</a:t>
            </a:fld>
            <a:endParaRPr 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the same search repeated idea is from Jamie and Sue.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9129EA-3A4B-4D05-9B02-647976D519C2}" type="slidenum">
              <a:rPr lang="en-US" smtClean="0">
                <a:latin typeface="Arial" pitchFamily="34" charset="0"/>
              </a:rPr>
              <a:pPr/>
              <a:t>95</a:t>
            </a:fld>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A5CCE-D0E2-419F-99F3-E2159EE52069}" type="slidenum">
              <a:rPr lang="en-US" smtClean="0"/>
              <a:pPr/>
              <a:t>96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A5CCE-D0E2-419F-99F3-E2159EE52069}" type="slidenum">
              <a:rPr lang="en-US" smtClean="0"/>
              <a:pPr/>
              <a:t>97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3A5CCE-D0E2-419F-99F3-E2159EE52069}" type="slidenum">
              <a:rPr lang="en-US" smtClean="0"/>
              <a:pPr/>
              <a:t>101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3AC1D3-8357-44E4-BC98-01A7C5484791}" type="slidenum">
              <a:rPr lang="en-US" smtClean="0">
                <a:latin typeface="Arial" pitchFamily="34" charset="0"/>
              </a:rPr>
              <a:pPr/>
              <a:t>104</a:t>
            </a:fld>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Pink vertical stripes</a:t>
            </a:r>
            <a:r>
              <a:rPr lang="en-US" baseline="0" dirty="0" smtClean="0"/>
              <a:t> indicate the presence of duplicated sessions.  Easy to spot in the data.  </a:t>
            </a:r>
            <a:endParaRPr lang="en-US" dirty="0"/>
          </a:p>
        </p:txBody>
      </p:sp>
      <p:sp>
        <p:nvSpPr>
          <p:cNvPr id="4" name="Slide Number Placeholder 3"/>
          <p:cNvSpPr>
            <a:spLocks noGrp="1"/>
          </p:cNvSpPr>
          <p:nvPr>
            <p:ph type="sldNum" sz="quarter" idx="10"/>
          </p:nvPr>
        </p:nvSpPr>
        <p:spPr/>
        <p:txBody>
          <a:bodyPr/>
          <a:lstStyle/>
          <a:p>
            <a:fld id="{1E3A5CCE-D0E2-419F-99F3-E2159EE52069}" type="slidenum">
              <a:rPr lang="en-US" smtClean="0"/>
              <a:pPr/>
              <a:t>106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20</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&gt;&gt; CHECK THIS! </a:t>
            </a:r>
            <a:endParaRPr lang="en-US" dirty="0"/>
          </a:p>
        </p:txBody>
      </p:sp>
      <p:sp>
        <p:nvSpPr>
          <p:cNvPr id="4" name="Slide Number Placeholder 3"/>
          <p:cNvSpPr>
            <a:spLocks noGrp="1"/>
          </p:cNvSpPr>
          <p:nvPr>
            <p:ph type="sldNum" sz="quarter" idx="10"/>
          </p:nvPr>
        </p:nvSpPr>
        <p:spPr/>
        <p:txBody>
          <a:bodyPr/>
          <a:lstStyle/>
          <a:p>
            <a:fld id="{1E3A5CCE-D0E2-419F-99F3-E2159EE52069}" type="slidenum">
              <a:rPr lang="en-US" smtClean="0"/>
              <a:pPr/>
              <a:t>107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115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8FC34-5FF1-4694-AE18-FB54E3970D06}"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658FC34-5FF1-4694-AE18-FB54E3970D06}"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1"/>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196" indent="0" algn="ctr">
              <a:buNone/>
            </a:lvl2pPr>
            <a:lvl3pPr marL="914391" indent="0" algn="ctr">
              <a:buNone/>
            </a:lvl3pPr>
            <a:lvl4pPr marL="1371587" indent="0" algn="ctr">
              <a:buNone/>
            </a:lvl4pPr>
            <a:lvl5pPr marL="1828782" indent="0" algn="ctr">
              <a:buNone/>
            </a:lvl5pPr>
            <a:lvl6pPr marL="2285978" indent="0" algn="ctr">
              <a:buNone/>
            </a:lvl6pPr>
            <a:lvl7pPr marL="2743173" indent="0" algn="ctr">
              <a:buNone/>
            </a:lvl7pPr>
            <a:lvl8pPr marL="3200368" indent="0" algn="ctr">
              <a:buNone/>
            </a:lvl8pPr>
            <a:lvl9pPr marL="3657563"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17A5E4F-C39D-4E3F-A980-37AA63BDCD6A}" type="datetimeFigureOut">
              <a:rPr lang="en-US" smtClean="0"/>
              <a:pPr/>
              <a:t>3/9/2010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3" y="6355080"/>
            <a:ext cx="1219200" cy="365760"/>
          </a:xfrm>
        </p:spPr>
        <p:txBody>
          <a:bodyPr/>
          <a:lstStyle/>
          <a:p>
            <a:fld id="{C82E2D49-D7C0-48AA-BE96-750ED44A2969}"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7A5E4F-C39D-4E3F-A980-37AA63BDCD6A}" type="datetimeFigureOut">
              <a:rPr lang="en-US" smtClean="0"/>
              <a:pPr/>
              <a:t>3/9/2010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E2D49-D7C0-48AA-BE96-750ED44A2969}"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7A5E4F-C39D-4E3F-A980-37AA63BDCD6A}" type="datetimeFigureOut">
              <a:rPr lang="en-US" smtClean="0"/>
              <a:pPr/>
              <a:t>3/9/2010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E2D49-D7C0-48AA-BE96-750ED44A2969}"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1"/>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196" indent="0" algn="ctr">
              <a:buNone/>
            </a:lvl2pPr>
            <a:lvl3pPr marL="914391" indent="0" algn="ctr">
              <a:buNone/>
            </a:lvl3pPr>
            <a:lvl4pPr marL="1371587" indent="0" algn="ctr">
              <a:buNone/>
            </a:lvl4pPr>
            <a:lvl5pPr marL="1828782" indent="0" algn="ctr">
              <a:buNone/>
            </a:lvl5pPr>
            <a:lvl6pPr marL="2285978" indent="0" algn="ctr">
              <a:buNone/>
            </a:lvl6pPr>
            <a:lvl7pPr marL="2743173" indent="0" algn="ctr">
              <a:buNone/>
            </a:lvl7pPr>
            <a:lvl8pPr marL="3200368" indent="0" algn="ctr">
              <a:buNone/>
            </a:lvl8pPr>
            <a:lvl9pPr marL="3657563"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17A5E4F-C39D-4E3F-A980-37AA63BDCD6A}" type="datetimeFigureOut">
              <a:rPr lang="en-US" smtClean="0"/>
              <a:pPr/>
              <a:t>3/9/2010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3" y="6355080"/>
            <a:ext cx="1219200" cy="365760"/>
          </a:xfrm>
        </p:spPr>
        <p:txBody>
          <a:bodyPr/>
          <a:lstStyle/>
          <a:p>
            <a:fld id="{C82E2D49-D7C0-48AA-BE96-750ED44A2969}"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17A5E4F-C39D-4E3F-A980-37AA63BDCD6A}" type="datetimeFigureOut">
              <a:rPr lang="en-US" smtClean="0"/>
              <a:pPr/>
              <a:t>3/9/2010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E2D49-D7C0-48AA-BE96-750ED44A2969}"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1"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17A5E4F-C39D-4E3F-A980-37AA63BDCD6A}" type="datetimeFigureOut">
              <a:rPr lang="en-US" smtClean="0"/>
              <a:pPr/>
              <a:t>3/9/2010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9" y="6355080"/>
            <a:ext cx="1520952" cy="365760"/>
          </a:xfrm>
        </p:spPr>
        <p:txBody>
          <a:bodyPr/>
          <a:lstStyle/>
          <a:p>
            <a:fld id="{C82E2D49-D7C0-48AA-BE96-750ED44A2969}"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17A5E4F-C39D-4E3F-A980-37AA63BDCD6A}"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E2D49-D7C0-48AA-BE96-750ED44A2969}"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39"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1" y="1295400"/>
            <a:ext cx="4041775" cy="685800"/>
          </a:xfrm>
          <a:noFill/>
          <a:ln>
            <a:noFill/>
          </a:ln>
        </p:spPr>
        <p:txBody>
          <a:bodyPr lIns="91439"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17A5E4F-C39D-4E3F-A980-37AA63BDCD6A}" type="datetimeFigureOut">
              <a:rPr lang="en-US" smtClean="0"/>
              <a:pPr/>
              <a:t>3/9/2010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E2D49-D7C0-48AA-BE96-750ED44A2969}" type="slidenum">
              <a:rPr lang="en-US" smtClean="0"/>
              <a:pPr/>
              <a:t>‹#›</a:t>
            </a:fld>
            <a:endParaRPr lang="en-US"/>
          </a:p>
        </p:txBody>
      </p:sp>
      <p:sp>
        <p:nvSpPr>
          <p:cNvPr id="11" name="Content Placeholder 10"/>
          <p:cNvSpPr>
            <a:spLocks noGrp="1"/>
          </p:cNvSpPr>
          <p:nvPr>
            <p:ph sz="quarter" idx="2"/>
          </p:nvPr>
        </p:nvSpPr>
        <p:spPr>
          <a:xfrm>
            <a:off x="457200" y="2133601"/>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1" y="2133601"/>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7A5E4F-C39D-4E3F-A980-37AA63BDCD6A}" type="datetimeFigureOut">
              <a:rPr lang="en-US" smtClean="0"/>
              <a:pPr/>
              <a:t>3/9/2010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E2D49-D7C0-48AA-BE96-750ED44A2969}"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A5E4F-C39D-4E3F-A980-37AA63BDCD6A}" type="datetimeFigureOut">
              <a:rPr lang="en-US" smtClean="0"/>
              <a:pPr/>
              <a:t>3/9/2010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E2D49-D7C0-48AA-BE96-750ED44A2969}"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1"/>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1"/>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7A5E4F-C39D-4E3F-A980-37AA63BDCD6A}"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E2D49-D7C0-48AA-BE96-750ED44A2969}"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17A5E4F-C39D-4E3F-A980-37AA63BDCD6A}" type="datetimeFigureOut">
              <a:rPr lang="en-US" smtClean="0"/>
              <a:pPr/>
              <a:t>3/9/2010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E2D49-D7C0-48AA-BE96-750ED44A2969}"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7"/>
            <a:ext cx="8229600" cy="674688"/>
          </a:xfrm>
          <a:ln>
            <a:solidFill>
              <a:schemeClr val="accent1"/>
            </a:solidFill>
          </a:ln>
        </p:spPr>
        <p:txBody>
          <a:bodyPr lIns="274317"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1"/>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7A5E4F-C39D-4E3F-A980-37AA63BDCD6A}"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E2D49-D7C0-48AA-BE96-750ED44A2969}"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7A5E4F-C39D-4E3F-A980-37AA63BDCD6A}" type="datetimeFigureOut">
              <a:rPr lang="en-US" smtClean="0"/>
              <a:pPr/>
              <a:t>3/9/2010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E2D49-D7C0-48AA-BE96-750ED44A296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7A5E4F-C39D-4E3F-A980-37AA63BDCD6A}" type="datetimeFigureOut">
              <a:rPr lang="en-US" smtClean="0"/>
              <a:pPr/>
              <a:t>3/9/2010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E2D49-D7C0-48AA-BE96-750ED44A2969}"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1"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17A5E4F-C39D-4E3F-A980-37AA63BDCD6A}" type="datetimeFigureOut">
              <a:rPr lang="en-US" smtClean="0"/>
              <a:pPr/>
              <a:t>3/9/2010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9" y="6355080"/>
            <a:ext cx="1520952" cy="365760"/>
          </a:xfrm>
        </p:spPr>
        <p:txBody>
          <a:bodyPr/>
          <a:lstStyle/>
          <a:p>
            <a:fld id="{C82E2D49-D7C0-48AA-BE96-750ED44A2969}"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17A5E4F-C39D-4E3F-A980-37AA63BDCD6A}"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E2D49-D7C0-48AA-BE96-750ED44A2969}"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39"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1" y="1295400"/>
            <a:ext cx="4041775" cy="685800"/>
          </a:xfrm>
          <a:noFill/>
          <a:ln>
            <a:noFill/>
          </a:ln>
        </p:spPr>
        <p:txBody>
          <a:bodyPr lIns="91439"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17A5E4F-C39D-4E3F-A980-37AA63BDCD6A}" type="datetimeFigureOut">
              <a:rPr lang="en-US" smtClean="0"/>
              <a:pPr/>
              <a:t>3/9/2010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E2D49-D7C0-48AA-BE96-750ED44A2969}" type="slidenum">
              <a:rPr lang="en-US" smtClean="0"/>
              <a:pPr/>
              <a:t>‹#›</a:t>
            </a:fld>
            <a:endParaRPr lang="en-US"/>
          </a:p>
        </p:txBody>
      </p:sp>
      <p:sp>
        <p:nvSpPr>
          <p:cNvPr id="11" name="Content Placeholder 10"/>
          <p:cNvSpPr>
            <a:spLocks noGrp="1"/>
          </p:cNvSpPr>
          <p:nvPr>
            <p:ph sz="quarter" idx="2"/>
          </p:nvPr>
        </p:nvSpPr>
        <p:spPr>
          <a:xfrm>
            <a:off x="457200" y="2133601"/>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1" y="2133601"/>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7A5E4F-C39D-4E3F-A980-37AA63BDCD6A}" type="datetimeFigureOut">
              <a:rPr lang="en-US" smtClean="0"/>
              <a:pPr/>
              <a:t>3/9/2010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E2D49-D7C0-48AA-BE96-750ED44A2969}"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A5E4F-C39D-4E3F-A980-37AA63BDCD6A}" type="datetimeFigureOut">
              <a:rPr lang="en-US" smtClean="0"/>
              <a:pPr/>
              <a:t>3/9/2010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E2D49-D7C0-48AA-BE96-750ED44A2969}"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1"/>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1"/>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7A5E4F-C39D-4E3F-A980-37AA63BDCD6A}"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E2D49-D7C0-48AA-BE96-750ED44A2969}"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7"/>
            <a:ext cx="8229600" cy="674688"/>
          </a:xfrm>
          <a:ln>
            <a:solidFill>
              <a:schemeClr val="accent1"/>
            </a:solidFill>
          </a:ln>
        </p:spPr>
        <p:txBody>
          <a:bodyPr lIns="274317"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1"/>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7A5E4F-C39D-4E3F-A980-37AA63BDCD6A}"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E2D49-D7C0-48AA-BE96-750ED44A2969}"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lIns="91439" tIns="45719" rIns="91439" bIns="45719"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lIns="91439" tIns="45719" rIns="91439" bIns="4571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1" y="6356350"/>
            <a:ext cx="2289048" cy="365760"/>
          </a:xfrm>
          <a:prstGeom prst="rect">
            <a:avLst/>
          </a:prstGeom>
        </p:spPr>
        <p:txBody>
          <a:bodyPr vert="horz" lIns="91439" tIns="45719" rIns="91439" bIns="45719"/>
          <a:lstStyle>
            <a:lvl1pPr algn="l" eaLnBrk="1" latinLnBrk="0" hangingPunct="1">
              <a:defRPr kumimoji="0" sz="1400">
                <a:solidFill>
                  <a:schemeClr val="tx2"/>
                </a:solidFill>
              </a:defRPr>
            </a:lvl1pPr>
          </a:lstStyle>
          <a:p>
            <a:fld id="{717A5E4F-C39D-4E3F-A980-37AA63BDCD6A}" type="datetimeFigureOut">
              <a:rPr lang="en-US" smtClean="0"/>
              <a:pPr/>
              <a:t>3/9/2010</a:t>
            </a:fld>
            <a:endParaRPr lang="en-US"/>
          </a:p>
        </p:txBody>
      </p:sp>
      <p:sp>
        <p:nvSpPr>
          <p:cNvPr id="3" name="Footer Placeholder 2"/>
          <p:cNvSpPr>
            <a:spLocks noGrp="1"/>
          </p:cNvSpPr>
          <p:nvPr>
            <p:ph type="ftr" sz="quarter" idx="3"/>
          </p:nvPr>
        </p:nvSpPr>
        <p:spPr>
          <a:xfrm>
            <a:off x="2898649" y="6356350"/>
            <a:ext cx="3505200" cy="365760"/>
          </a:xfrm>
          <a:prstGeom prst="rect">
            <a:avLst/>
          </a:prstGeom>
        </p:spPr>
        <p:txBody>
          <a:bodyPr vert="horz" lIns="91439" tIns="45719" rIns="91439" bIns="45719"/>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lIns="91439" tIns="45719" rIns="91439" bIns="45719"/>
          <a:lstStyle>
            <a:lvl1pPr algn="l" eaLnBrk="1" latinLnBrk="0" hangingPunct="1">
              <a:defRPr kumimoji="0" sz="1400">
                <a:solidFill>
                  <a:schemeClr val="tx2"/>
                </a:solidFill>
              </a:defRPr>
            </a:lvl1pPr>
          </a:lstStyle>
          <a:p>
            <a:fld id="{C82E2D49-D7C0-48AA-BE96-750ED44A2969}"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17" indent="-274317"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35" indent="-274317"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52" indent="-228597"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69" indent="-228597"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587" indent="-228597"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04" indent="-182878"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782" indent="-182878"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60" indent="-182878"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38" indent="-182878"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96" algn="l" rtl="0" eaLnBrk="1" latinLnBrk="0" hangingPunct="1">
        <a:defRPr kumimoji="0" kern="1200">
          <a:solidFill>
            <a:schemeClr val="tx1"/>
          </a:solidFill>
          <a:latin typeface="+mn-lt"/>
          <a:ea typeface="+mn-ea"/>
          <a:cs typeface="+mn-cs"/>
        </a:defRPr>
      </a:lvl2pPr>
      <a:lvl3pPr marL="914391" algn="l" rtl="0" eaLnBrk="1" latinLnBrk="0" hangingPunct="1">
        <a:defRPr kumimoji="0" kern="1200">
          <a:solidFill>
            <a:schemeClr val="tx1"/>
          </a:solidFill>
          <a:latin typeface="+mn-lt"/>
          <a:ea typeface="+mn-ea"/>
          <a:cs typeface="+mn-cs"/>
        </a:defRPr>
      </a:lvl3pPr>
      <a:lvl4pPr marL="1371587" algn="l" rtl="0" eaLnBrk="1" latinLnBrk="0" hangingPunct="1">
        <a:defRPr kumimoji="0" kern="1200">
          <a:solidFill>
            <a:schemeClr val="tx1"/>
          </a:solidFill>
          <a:latin typeface="+mn-lt"/>
          <a:ea typeface="+mn-ea"/>
          <a:cs typeface="+mn-cs"/>
        </a:defRPr>
      </a:lvl4pPr>
      <a:lvl5pPr marL="1828782" algn="l" rtl="0" eaLnBrk="1" latinLnBrk="0" hangingPunct="1">
        <a:defRPr kumimoji="0" kern="1200">
          <a:solidFill>
            <a:schemeClr val="tx1"/>
          </a:solidFill>
          <a:latin typeface="+mn-lt"/>
          <a:ea typeface="+mn-ea"/>
          <a:cs typeface="+mn-cs"/>
        </a:defRPr>
      </a:lvl5pPr>
      <a:lvl6pPr marL="2285978" algn="l" rtl="0" eaLnBrk="1" latinLnBrk="0" hangingPunct="1">
        <a:defRPr kumimoji="0" kern="1200">
          <a:solidFill>
            <a:schemeClr val="tx1"/>
          </a:solidFill>
          <a:latin typeface="+mn-lt"/>
          <a:ea typeface="+mn-ea"/>
          <a:cs typeface="+mn-cs"/>
        </a:defRPr>
      </a:lvl6pPr>
      <a:lvl7pPr marL="2743173" algn="l" rtl="0" eaLnBrk="1" latinLnBrk="0" hangingPunct="1">
        <a:defRPr kumimoji="0" kern="1200">
          <a:solidFill>
            <a:schemeClr val="tx1"/>
          </a:solidFill>
          <a:latin typeface="+mn-lt"/>
          <a:ea typeface="+mn-ea"/>
          <a:cs typeface="+mn-cs"/>
        </a:defRPr>
      </a:lvl7pPr>
      <a:lvl8pPr marL="3200368" algn="l" rtl="0" eaLnBrk="1" latinLnBrk="0" hangingPunct="1">
        <a:defRPr kumimoji="0" kern="1200">
          <a:solidFill>
            <a:schemeClr val="tx1"/>
          </a:solidFill>
          <a:latin typeface="+mn-lt"/>
          <a:ea typeface="+mn-ea"/>
          <a:cs typeface="+mn-cs"/>
        </a:defRPr>
      </a:lvl8pPr>
      <a:lvl9pPr marL="3657563"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lIns="91439" tIns="45719" rIns="91439" bIns="45719"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lIns="91439" tIns="45719" rIns="91439" bIns="4571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1" y="6356350"/>
            <a:ext cx="2289048" cy="365760"/>
          </a:xfrm>
          <a:prstGeom prst="rect">
            <a:avLst/>
          </a:prstGeom>
        </p:spPr>
        <p:txBody>
          <a:bodyPr vert="horz" lIns="91439" tIns="45719" rIns="91439" bIns="45719"/>
          <a:lstStyle>
            <a:lvl1pPr algn="l" eaLnBrk="1" latinLnBrk="0" hangingPunct="1">
              <a:defRPr kumimoji="0" sz="1400">
                <a:solidFill>
                  <a:schemeClr val="tx2"/>
                </a:solidFill>
              </a:defRPr>
            </a:lvl1pPr>
          </a:lstStyle>
          <a:p>
            <a:fld id="{717A5E4F-C39D-4E3F-A980-37AA63BDCD6A}" type="datetimeFigureOut">
              <a:rPr lang="en-US" smtClean="0"/>
              <a:pPr/>
              <a:t>3/9/2010</a:t>
            </a:fld>
            <a:endParaRPr lang="en-US"/>
          </a:p>
        </p:txBody>
      </p:sp>
      <p:sp>
        <p:nvSpPr>
          <p:cNvPr id="3" name="Footer Placeholder 2"/>
          <p:cNvSpPr>
            <a:spLocks noGrp="1"/>
          </p:cNvSpPr>
          <p:nvPr>
            <p:ph type="ftr" sz="quarter" idx="3"/>
          </p:nvPr>
        </p:nvSpPr>
        <p:spPr>
          <a:xfrm>
            <a:off x="2898649" y="6356350"/>
            <a:ext cx="3505200" cy="365760"/>
          </a:xfrm>
          <a:prstGeom prst="rect">
            <a:avLst/>
          </a:prstGeom>
        </p:spPr>
        <p:txBody>
          <a:bodyPr vert="horz" lIns="91439" tIns="45719" rIns="91439" bIns="45719"/>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lIns="91439" tIns="45719" rIns="91439" bIns="45719"/>
          <a:lstStyle>
            <a:lvl1pPr algn="l" eaLnBrk="1" latinLnBrk="0" hangingPunct="1">
              <a:defRPr kumimoji="0" sz="1400">
                <a:solidFill>
                  <a:schemeClr val="tx2"/>
                </a:solidFill>
              </a:defRPr>
            </a:lvl1pPr>
          </a:lstStyle>
          <a:p>
            <a:fld id="{C82E2D49-D7C0-48AA-BE96-750ED44A2969}"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39" tIns="45719" rIns="91439" bIns="45719"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17" indent="-274317"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35" indent="-274317"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52" indent="-228597"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69" indent="-228597"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587" indent="-228597"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04" indent="-182878"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782" indent="-182878"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60" indent="-182878"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38" indent="-182878"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96" algn="l" rtl="0" eaLnBrk="1" latinLnBrk="0" hangingPunct="1">
        <a:defRPr kumimoji="0" kern="1200">
          <a:solidFill>
            <a:schemeClr val="tx1"/>
          </a:solidFill>
          <a:latin typeface="+mn-lt"/>
          <a:ea typeface="+mn-ea"/>
          <a:cs typeface="+mn-cs"/>
        </a:defRPr>
      </a:lvl2pPr>
      <a:lvl3pPr marL="914391" algn="l" rtl="0" eaLnBrk="1" latinLnBrk="0" hangingPunct="1">
        <a:defRPr kumimoji="0" kern="1200">
          <a:solidFill>
            <a:schemeClr val="tx1"/>
          </a:solidFill>
          <a:latin typeface="+mn-lt"/>
          <a:ea typeface="+mn-ea"/>
          <a:cs typeface="+mn-cs"/>
        </a:defRPr>
      </a:lvl3pPr>
      <a:lvl4pPr marL="1371587" algn="l" rtl="0" eaLnBrk="1" latinLnBrk="0" hangingPunct="1">
        <a:defRPr kumimoji="0" kern="1200">
          <a:solidFill>
            <a:schemeClr val="tx1"/>
          </a:solidFill>
          <a:latin typeface="+mn-lt"/>
          <a:ea typeface="+mn-ea"/>
          <a:cs typeface="+mn-cs"/>
        </a:defRPr>
      </a:lvl4pPr>
      <a:lvl5pPr marL="1828782" algn="l" rtl="0" eaLnBrk="1" latinLnBrk="0" hangingPunct="1">
        <a:defRPr kumimoji="0" kern="1200">
          <a:solidFill>
            <a:schemeClr val="tx1"/>
          </a:solidFill>
          <a:latin typeface="+mn-lt"/>
          <a:ea typeface="+mn-ea"/>
          <a:cs typeface="+mn-cs"/>
        </a:defRPr>
      </a:lvl5pPr>
      <a:lvl6pPr marL="2285978" algn="l" rtl="0" eaLnBrk="1" latinLnBrk="0" hangingPunct="1">
        <a:defRPr kumimoji="0" kern="1200">
          <a:solidFill>
            <a:schemeClr val="tx1"/>
          </a:solidFill>
          <a:latin typeface="+mn-lt"/>
          <a:ea typeface="+mn-ea"/>
          <a:cs typeface="+mn-cs"/>
        </a:defRPr>
      </a:lvl6pPr>
      <a:lvl7pPr marL="2743173" algn="l" rtl="0" eaLnBrk="1" latinLnBrk="0" hangingPunct="1">
        <a:defRPr kumimoji="0" kern="1200">
          <a:solidFill>
            <a:schemeClr val="tx1"/>
          </a:solidFill>
          <a:latin typeface="+mn-lt"/>
          <a:ea typeface="+mn-ea"/>
          <a:cs typeface="+mn-cs"/>
        </a:defRPr>
      </a:lvl7pPr>
      <a:lvl8pPr marL="3200368" algn="l" rtl="0" eaLnBrk="1" latinLnBrk="0" hangingPunct="1">
        <a:defRPr kumimoji="0" kern="1200">
          <a:solidFill>
            <a:schemeClr val="tx1"/>
          </a:solidFill>
          <a:latin typeface="+mn-lt"/>
          <a:ea typeface="+mn-ea"/>
          <a:cs typeface="+mn-cs"/>
        </a:defRPr>
      </a:lvl8pPr>
      <a:lvl9pPr marL="365756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0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hyperlink" Target="http://www.google.com/insights/search/#q=lakers%2C%20celtics%2Cmilwaukee%20bucks&amp;cmpt=q" TargetMode="External"/><Relationship Id="rId3" Type="http://schemas.openxmlformats.org/officeDocument/2006/relationships/hyperlink" Target="http://www.google.com/trends?q=Milwaukee+bucks&amp;ctab=0&amp;geo=all&amp;date=all&amp;sort=0" TargetMode="External"/><Relationship Id="rId7" Type="http://schemas.openxmlformats.org/officeDocument/2006/relationships/hyperlink" Target="http://www.google.com/trends?q=chelsea&amp;ctab=0&amp;geo=all&amp;date=all&amp;sort=0"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www.google.com/trends?q=manchester+united&amp;ctab=0&amp;geo=all&amp;date=all" TargetMode="External"/><Relationship Id="rId5" Type="http://schemas.openxmlformats.org/officeDocument/2006/relationships/hyperlink" Target="http://www.google.com/trends?q=celtics&amp;ctab=0&amp;geo=all&amp;date=all&amp;sort=0" TargetMode="External"/><Relationship Id="rId4" Type="http://schemas.openxmlformats.org/officeDocument/2006/relationships/hyperlink" Target="http://www.google.com/trends?q=lakers&amp;ctab=0&amp;geo=all&amp;date=all&amp;sort=0" TargetMode="External"/><Relationship Id="rId9" Type="http://schemas.openxmlformats.org/officeDocument/2006/relationships/hyperlink" Target="http://www.google.com/insights/search/#q=arsenal%2Cmanchester%20united%2Cchelsea&amp;cmpt=q" TargetMode="External"/></Relationships>
</file>

<file path=ppt/slides/_rels/slide10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emf"/><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wmf"/><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7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46.png"/><Relationship Id="rId4" Type="http://schemas.openxmlformats.org/officeDocument/2006/relationships/image" Target="../media/image48.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olloo.mn/modules.php?name=News&amp;file=friend&amp;op=FriendSend&amp;sid=8225" TargetMode="External"/><Relationship Id="rId2" Type="http://schemas.openxmlformats.org/officeDocument/2006/relationships/hyperlink" Target="http://www.olloo.mn/modules.php?name=News&amp;file=article&amp;catid=25&amp;sid=8225"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86201"/>
            <a:ext cx="7315201" cy="990600"/>
          </a:xfrm>
        </p:spPr>
        <p:txBody>
          <a:bodyPr>
            <a:normAutofit fontScale="90000"/>
          </a:bodyPr>
          <a:lstStyle/>
          <a:p>
            <a:r>
              <a:rPr lang="en-US" sz="2700" b="1" dirty="0" smtClean="0"/>
              <a:t>Design of Large Scale Log Analysis Studies</a:t>
            </a:r>
            <a:r>
              <a:rPr lang="en-US" sz="2400" dirty="0" smtClean="0"/>
              <a:t/>
            </a:r>
            <a:br>
              <a:rPr lang="en-US" sz="2400" dirty="0" smtClean="0"/>
            </a:br>
            <a:r>
              <a:rPr lang="en-US" sz="1800" i="1" dirty="0" smtClean="0"/>
              <a:t>A short tutorial…</a:t>
            </a:r>
            <a:endParaRPr lang="en-US" sz="2400" dirty="0"/>
          </a:p>
        </p:txBody>
      </p:sp>
      <p:sp>
        <p:nvSpPr>
          <p:cNvPr id="3" name="Subtitle 2"/>
          <p:cNvSpPr>
            <a:spLocks noGrp="1"/>
          </p:cNvSpPr>
          <p:nvPr>
            <p:ph type="subTitle" idx="1"/>
          </p:nvPr>
        </p:nvSpPr>
        <p:spPr/>
        <p:txBody>
          <a:bodyPr>
            <a:normAutofit fontScale="70000" lnSpcReduction="20000"/>
          </a:bodyPr>
          <a:lstStyle/>
          <a:p>
            <a:r>
              <a:rPr lang="en-US" dirty="0" smtClean="0"/>
              <a:t>Susan </a:t>
            </a:r>
            <a:r>
              <a:rPr lang="en-US" dirty="0" err="1" smtClean="0"/>
              <a:t>Dumais</a:t>
            </a:r>
            <a:r>
              <a:rPr lang="en-US" dirty="0" smtClean="0"/>
              <a:t>, Robin Jeffries, Daniel M. Russell, Diane Tang</a:t>
            </a:r>
            <a:r>
              <a:rPr lang="en-US" smtClean="0"/>
              <a:t>, Jaime Teevan</a:t>
            </a:r>
            <a:endParaRPr lang="en-US" dirty="0" smtClean="0"/>
          </a:p>
          <a:p>
            <a:r>
              <a:rPr lang="en-US" dirty="0" smtClean="0"/>
              <a:t>HCIC Feb, 2010</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5486400" cy="3388360"/>
        </p:xfrm>
        <a:graphic>
          <a:graphicData uri="http://schemas.openxmlformats.org/drawingml/2006/table">
            <a:tbl>
              <a:tblPr firstRow="1" bandRow="1">
                <a:tableStyleId>{5C22544A-7EE6-4342-B048-85BDC9FD1C3A}</a:tableStyleId>
              </a:tblPr>
              <a:tblGrid>
                <a:gridCol w="2743200"/>
                <a:gridCol w="2743200"/>
              </a:tblGrid>
              <a:tr h="370840">
                <a:tc>
                  <a:txBody>
                    <a:bodyPr/>
                    <a:lstStyle/>
                    <a:p>
                      <a:endParaRPr lang="en-US" sz="1800" dirty="0"/>
                    </a:p>
                  </a:txBody>
                  <a:tcPr>
                    <a:noFill/>
                  </a:tcPr>
                </a:tc>
                <a:tc>
                  <a:txBody>
                    <a:bodyPr/>
                    <a:lstStyle/>
                    <a:p>
                      <a:pPr algn="ctr"/>
                      <a:r>
                        <a:rPr lang="en-US" sz="1800" dirty="0" smtClean="0"/>
                        <a:t>Observational</a:t>
                      </a:r>
                      <a:endParaRPr lang="en-US" sz="1800" dirty="0"/>
                    </a:p>
                  </a:txBody>
                  <a:tcPr>
                    <a:solidFill>
                      <a:schemeClr val="accent6"/>
                    </a:solidFill>
                  </a:tcPr>
                </a:tc>
              </a:tr>
              <a:tr h="1188720">
                <a:tc>
                  <a:txBody>
                    <a:bodyPr/>
                    <a:lstStyle/>
                    <a:p>
                      <a:r>
                        <a:rPr lang="en-US" sz="1800" b="1" dirty="0" smtClean="0"/>
                        <a:t>User Studies</a:t>
                      </a:r>
                    </a:p>
                    <a:p>
                      <a:r>
                        <a:rPr lang="en-US" sz="1800" i="1" dirty="0" smtClean="0"/>
                        <a:t>Controlled interpretation of behavior</a:t>
                      </a:r>
                      <a:r>
                        <a:rPr lang="en-US" sz="1800" i="1" baseline="0" dirty="0" smtClean="0"/>
                        <a:t> with detailed instrumentation</a:t>
                      </a:r>
                      <a:endParaRPr lang="en-US" sz="18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In-lab behavior observations</a:t>
                      </a:r>
                      <a:endParaRPr lang="en-US" sz="1800" dirty="0" smtClean="0"/>
                    </a:p>
                  </a:txBody>
                  <a:tcPr anchor="ctr">
                    <a:solidFill>
                      <a:schemeClr val="accent6">
                        <a:lumMod val="40000"/>
                        <a:lumOff val="60000"/>
                      </a:schemeClr>
                    </a:solidFill>
                  </a:tcPr>
                </a:tc>
              </a:tr>
              <a:tr h="914400">
                <a:tc>
                  <a:txBody>
                    <a:bodyPr/>
                    <a:lstStyle/>
                    <a:p>
                      <a:r>
                        <a:rPr lang="en-US" sz="1800" b="1" dirty="0" smtClean="0"/>
                        <a:t>User Groups</a:t>
                      </a:r>
                    </a:p>
                    <a:p>
                      <a:r>
                        <a:rPr lang="en-US" sz="1800" i="1" dirty="0" smtClean="0"/>
                        <a:t>In</a:t>
                      </a:r>
                      <a:r>
                        <a:rPr lang="en-US" sz="1800" i="1" baseline="0" dirty="0" smtClean="0"/>
                        <a:t> the wild, real-world tasks, probe for detail</a:t>
                      </a:r>
                      <a:endParaRPr lang="en-US" sz="18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Ethnography, field studies, case reports</a:t>
                      </a:r>
                    </a:p>
                  </a:txBody>
                  <a:tcPr anchor="ctr">
                    <a:solidFill>
                      <a:schemeClr val="accent6">
                        <a:lumMod val="20000"/>
                        <a:lumOff val="80000"/>
                      </a:schemeClr>
                    </a:solidFill>
                  </a:tcPr>
                </a:tc>
              </a:tr>
              <a:tr h="914400">
                <a:tc>
                  <a:txBody>
                    <a:bodyPr/>
                    <a:lstStyle/>
                    <a:p>
                      <a:r>
                        <a:rPr lang="en-US" sz="1800" b="1" dirty="0" smtClean="0"/>
                        <a:t>Log Analysis</a:t>
                      </a:r>
                    </a:p>
                    <a:p>
                      <a:r>
                        <a:rPr lang="en-US" sz="1800" i="1" dirty="0" smtClean="0"/>
                        <a:t>No explicit feedback but lots of implicit feedback</a:t>
                      </a:r>
                    </a:p>
                  </a:txBody>
                  <a:tcPr/>
                </a:tc>
                <a:tc>
                  <a:txBody>
                    <a:bodyPr/>
                    <a:lstStyle/>
                    <a:p>
                      <a:pPr algn="ctr"/>
                      <a:r>
                        <a:rPr lang="en-US" sz="1800" dirty="0" smtClean="0"/>
                        <a:t>Behavioral log analysis</a:t>
                      </a:r>
                      <a:endParaRPr lang="en-US" sz="1800" dirty="0"/>
                    </a:p>
                  </a:txBody>
                  <a:tcPr anchor="ctr">
                    <a:solidFill>
                      <a:schemeClr val="accent6">
                        <a:lumMod val="40000"/>
                        <a:lumOff val="60000"/>
                      </a:schemeClr>
                    </a:solidFill>
                  </a:tcPr>
                </a:tc>
              </a:tr>
            </a:tbl>
          </a:graphicData>
        </a:graphic>
      </p:graphicFrame>
      <p:sp>
        <p:nvSpPr>
          <p:cNvPr id="2" name="Title 1"/>
          <p:cNvSpPr>
            <a:spLocks noGrp="1"/>
          </p:cNvSpPr>
          <p:nvPr>
            <p:ph type="title"/>
          </p:nvPr>
        </p:nvSpPr>
        <p:spPr/>
        <p:txBody>
          <a:bodyPr/>
          <a:lstStyle/>
          <a:p>
            <a:r>
              <a:rPr lang="en-US" dirty="0" smtClean="0"/>
              <a:t>Kinds of User Data</a:t>
            </a:r>
            <a:endParaRPr lang="en-US" dirty="0"/>
          </a:p>
        </p:txBody>
      </p:sp>
      <p:sp>
        <p:nvSpPr>
          <p:cNvPr id="7" name="TextBox 6"/>
          <p:cNvSpPr txBox="1"/>
          <p:nvPr/>
        </p:nvSpPr>
        <p:spPr>
          <a:xfrm>
            <a:off x="2438401" y="5410201"/>
            <a:ext cx="5487231" cy="466280"/>
          </a:xfrm>
          <a:prstGeom prst="rect">
            <a:avLst/>
          </a:prstGeom>
          <a:noFill/>
        </p:spPr>
        <p:txBody>
          <a:bodyPr wrap="none" lIns="91439" tIns="45719" rIns="91439" bIns="45719" rtlCol="0">
            <a:spAutoFit/>
          </a:bodyPr>
          <a:lstStyle/>
          <a:p>
            <a:r>
              <a:rPr lang="en-US" sz="2400" dirty="0" smtClean="0">
                <a:solidFill>
                  <a:srgbClr val="FF0000"/>
                </a:solidFill>
                <a:effectLst>
                  <a:outerShdw blurRad="50800" dist="38100" dir="2700000" algn="tl" rotWithShape="0">
                    <a:prstClr val="black">
                      <a:alpha val="40000"/>
                    </a:prstClr>
                  </a:outerShdw>
                </a:effectLst>
              </a:rPr>
              <a:t>Goal: Build an abstract picture of behavior</a:t>
            </a:r>
            <a:endParaRPr lang="en-US" sz="2400" dirty="0">
              <a:solidFill>
                <a:srgbClr val="FF000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Bots / spam clicks look like mixtures</a:t>
            </a:r>
            <a:endParaRPr lang="en-US" dirty="0"/>
          </a:p>
        </p:txBody>
      </p:sp>
      <p:sp>
        <p:nvSpPr>
          <p:cNvPr id="3" name="Content Placeholder 2"/>
          <p:cNvSpPr>
            <a:spLocks noGrp="1"/>
          </p:cNvSpPr>
          <p:nvPr>
            <p:ph sz="quarter" idx="1"/>
          </p:nvPr>
        </p:nvSpPr>
        <p:spPr/>
        <p:txBody>
          <a:bodyPr/>
          <a:lstStyle/>
          <a:p>
            <a:r>
              <a:rPr lang="en-US" dirty="0" smtClean="0"/>
              <a:t>Although bots tend to be tightly packed and far from the large mass of data</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0" y="2133600"/>
            <a:ext cx="5572797" cy="4119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Story about spam…</a:t>
            </a:r>
          </a:p>
        </p:txBody>
      </p:sp>
      <p:sp>
        <p:nvSpPr>
          <p:cNvPr id="30723" name="Content Placeholder 2"/>
          <p:cNvSpPr>
            <a:spLocks noGrp="1"/>
          </p:cNvSpPr>
          <p:nvPr>
            <p:ph sz="quarter" idx="1"/>
          </p:nvPr>
        </p:nvSpPr>
        <p:spPr>
          <a:xfrm>
            <a:off x="457200" y="1219200"/>
            <a:ext cx="8229600" cy="4937125"/>
          </a:xfrm>
        </p:spPr>
        <p:txBody>
          <a:bodyPr/>
          <a:lstStyle/>
          <a:p>
            <a:r>
              <a:rPr lang="en-US" dirty="0" smtClean="0"/>
              <a:t>98.3% of queries for [</a:t>
            </a:r>
            <a:r>
              <a:rPr lang="en-US" dirty="0" err="1" smtClean="0"/>
              <a:t>naomi</a:t>
            </a:r>
            <a:r>
              <a:rPr lang="en-US" dirty="0" smtClean="0"/>
              <a:t> watts] had no click </a:t>
            </a:r>
          </a:p>
          <a:p>
            <a:r>
              <a:rPr lang="en-US" dirty="0" smtClean="0"/>
              <a:t>Checking the </a:t>
            </a:r>
            <a:r>
              <a:rPr lang="en-US" dirty="0" err="1" smtClean="0"/>
              <a:t>referers</a:t>
            </a:r>
            <a:r>
              <a:rPr lang="en-US" dirty="0" smtClean="0"/>
              <a:t> of these queries led us to a cluster of </a:t>
            </a:r>
            <a:r>
              <a:rPr lang="en-US" dirty="0" err="1" smtClean="0"/>
              <a:t>LiveJournal</a:t>
            </a:r>
            <a:r>
              <a:rPr lang="en-US" dirty="0" smtClean="0"/>
              <a:t> users </a:t>
            </a:r>
          </a:p>
          <a:p>
            <a:r>
              <a:rPr lang="en-US" dirty="0" err="1" smtClean="0"/>
              <a:t>img</a:t>
            </a:r>
            <a:r>
              <a:rPr lang="en-US" dirty="0" smtClean="0"/>
              <a:t> </a:t>
            </a:r>
            <a:r>
              <a:rPr lang="en-US" dirty="0" err="1" smtClean="0"/>
              <a:t>src</a:t>
            </a:r>
            <a:r>
              <a:rPr lang="en-US" dirty="0" smtClean="0"/>
              <a:t>="http://www.google.ru/search?q=naomi+watts...</a:t>
            </a:r>
          </a:p>
          <a:p>
            <a:r>
              <a:rPr lang="en-US" dirty="0" smtClean="0"/>
              <a:t>What??</a:t>
            </a:r>
          </a:p>
          <a:p>
            <a:r>
              <a:rPr lang="en-US" dirty="0" smtClean="0"/>
              <a:t>Comment spam by </a:t>
            </a:r>
            <a:r>
              <a:rPr lang="en-US" b="1" dirty="0" smtClean="0"/>
              <a:t>greeed114</a:t>
            </a:r>
            <a:r>
              <a:rPr lang="en-US" dirty="0" smtClean="0"/>
              <a:t>.  No friends, no entries. Apparently trying to boost Naomi Watts on IMDB, Google, and MySpace.</a:t>
            </a:r>
          </a:p>
          <a:p>
            <a:endParaRPr lang="en-US" dirty="0" smtClean="0"/>
          </a:p>
        </p:txBody>
      </p:sp>
      <p:pic>
        <p:nvPicPr>
          <p:cNvPr id="30724" name="Picture 2"/>
          <p:cNvPicPr>
            <a:picLocks noChangeAspect="1" noChangeArrowheads="1"/>
          </p:cNvPicPr>
          <p:nvPr/>
        </p:nvPicPr>
        <p:blipFill>
          <a:blip r:embed="rId3" cstate="print"/>
          <a:srcRect/>
          <a:stretch>
            <a:fillRect/>
          </a:stretch>
        </p:blipFill>
        <p:spPr bwMode="auto">
          <a:xfrm>
            <a:off x="5791200" y="4495800"/>
            <a:ext cx="2314575" cy="962025"/>
          </a:xfrm>
          <a:prstGeom prst="rect">
            <a:avLst/>
          </a:prstGeom>
          <a:noFill/>
          <a:ln w="9525">
            <a:noFill/>
            <a:miter lim="800000"/>
            <a:headEnd/>
            <a:tailEnd/>
          </a:ln>
        </p:spPr>
      </p:pic>
      <p:sp>
        <p:nvSpPr>
          <p:cNvPr id="5122" name="AutoShape 2" descr="http://newsx.com/files/images/naomi-watts.jpg"/>
          <p:cNvSpPr>
            <a:spLocks noChangeAspect="1" noChangeArrowheads="1"/>
          </p:cNvSpPr>
          <p:nvPr/>
        </p:nvSpPr>
        <p:spPr bwMode="auto">
          <a:xfrm>
            <a:off x="63500"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4" name="Picture 4" descr="http://newsx.com/files/images/naomi-watts.jpg"/>
          <p:cNvPicPr>
            <a:picLocks noChangeAspect="1" noChangeArrowheads="1"/>
          </p:cNvPicPr>
          <p:nvPr/>
        </p:nvPicPr>
        <p:blipFill>
          <a:blip r:embed="rId4" cstate="print"/>
          <a:srcRect/>
          <a:stretch>
            <a:fillRect/>
          </a:stretch>
        </p:blipFill>
        <p:spPr bwMode="auto">
          <a:xfrm>
            <a:off x="0" y="4876800"/>
            <a:ext cx="1981200" cy="1981200"/>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Did it work? </a:t>
            </a:r>
          </a:p>
        </p:txBody>
      </p:sp>
      <p:sp>
        <p:nvSpPr>
          <p:cNvPr id="31747" name="Content Placeholder 2"/>
          <p:cNvSpPr>
            <a:spLocks noGrp="1"/>
          </p:cNvSpPr>
          <p:nvPr>
            <p:ph sz="quarter" idx="1"/>
          </p:nvPr>
        </p:nvSpPr>
        <p:spPr>
          <a:xfrm>
            <a:off x="457200" y="1219200"/>
            <a:ext cx="8229600" cy="4937125"/>
          </a:xfrm>
        </p:spPr>
        <p:txBody>
          <a:bodyPr/>
          <a:lstStyle/>
          <a:p>
            <a:endParaRPr lang="en-US" smtClean="0"/>
          </a:p>
        </p:txBody>
      </p:sp>
      <p:pic>
        <p:nvPicPr>
          <p:cNvPr id="31748" name="Picture 2"/>
          <p:cNvPicPr>
            <a:picLocks noChangeAspect="1" noChangeArrowheads="1"/>
          </p:cNvPicPr>
          <p:nvPr/>
        </p:nvPicPr>
        <p:blipFill>
          <a:blip r:embed="rId2" cstate="print"/>
          <a:srcRect/>
          <a:stretch>
            <a:fillRect/>
          </a:stretch>
        </p:blipFill>
        <p:spPr bwMode="auto">
          <a:xfrm>
            <a:off x="904876" y="1247776"/>
            <a:ext cx="733425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800" dirty="0" smtClean="0"/>
              <a:t>Cleaning heuristics: </a:t>
            </a:r>
            <a:r>
              <a:rPr lang="en-US" sz="2400" dirty="0" smtClean="0"/>
              <a:t/>
            </a:r>
            <a:br>
              <a:rPr lang="en-US" sz="2400" dirty="0" smtClean="0"/>
            </a:br>
            <a:r>
              <a:rPr lang="en-US" sz="2400" dirty="0" smtClean="0"/>
              <a:t>Be sure to account for known errors</a:t>
            </a:r>
            <a:endParaRPr lang="en-US" sz="2400" dirty="0"/>
          </a:p>
        </p:txBody>
      </p:sp>
      <p:sp>
        <p:nvSpPr>
          <p:cNvPr id="26627" name="Content Placeholder 2"/>
          <p:cNvSpPr>
            <a:spLocks noGrp="1"/>
          </p:cNvSpPr>
          <p:nvPr>
            <p:ph sz="quarter" idx="1"/>
          </p:nvPr>
        </p:nvSpPr>
        <p:spPr>
          <a:xfrm>
            <a:off x="457200" y="1219200"/>
            <a:ext cx="8229600" cy="4937125"/>
          </a:xfrm>
        </p:spPr>
        <p:txBody>
          <a:bodyPr/>
          <a:lstStyle/>
          <a:p>
            <a:pPr eaLnBrk="1" hangingPunct="1"/>
            <a:r>
              <a:rPr lang="en-US" dirty="0" smtClean="0"/>
              <a:t>Examples: </a:t>
            </a:r>
          </a:p>
          <a:p>
            <a:pPr lvl="1" eaLnBrk="1" hangingPunct="1"/>
            <a:r>
              <a:rPr lang="en-US" dirty="0" smtClean="0"/>
              <a:t>Known data drops </a:t>
            </a:r>
          </a:p>
          <a:p>
            <a:pPr lvl="2"/>
            <a:r>
              <a:rPr lang="en-US" dirty="0" smtClean="0"/>
              <a:t>e.g., when a server went down during data collection period – need to account for missing data </a:t>
            </a:r>
          </a:p>
          <a:p>
            <a:pPr lvl="1" eaLnBrk="1" hangingPunct="1"/>
            <a:endParaRPr lang="en-US" dirty="0" smtClean="0"/>
          </a:p>
          <a:p>
            <a:pPr lvl="1" eaLnBrk="1" hangingPunct="1"/>
            <a:r>
              <a:rPr lang="en-US" dirty="0" smtClean="0"/>
              <a:t>Known edge cases  </a:t>
            </a:r>
          </a:p>
          <a:p>
            <a:pPr lvl="2"/>
            <a:r>
              <a:rPr lang="en-US" dirty="0" smtClean="0"/>
              <a:t>e.g., when errors occur at boundaries,  such as timing cutoffs for behaviors (when do you define a behavior such as a search session as “over”)</a:t>
            </a:r>
          </a:p>
          <a:p>
            <a:pPr lvl="1"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Simple ways to look for outliers</a:t>
            </a:r>
          </a:p>
        </p:txBody>
      </p:sp>
      <p:sp>
        <p:nvSpPr>
          <p:cNvPr id="27651" name="Content Placeholder 2"/>
          <p:cNvSpPr>
            <a:spLocks noGrp="1"/>
          </p:cNvSpPr>
          <p:nvPr>
            <p:ph sz="quarter" idx="1"/>
          </p:nvPr>
        </p:nvSpPr>
        <p:spPr>
          <a:xfrm>
            <a:off x="457200" y="1219200"/>
            <a:ext cx="8229600" cy="4937125"/>
          </a:xfrm>
        </p:spPr>
        <p:txBody>
          <a:bodyPr>
            <a:normAutofit fontScale="92500"/>
          </a:bodyPr>
          <a:lstStyle/>
          <a:p>
            <a:r>
              <a:rPr lang="en-US" sz="2800" dirty="0" smtClean="0"/>
              <a:t>Simple queries are effective:</a:t>
            </a:r>
            <a:r>
              <a:rPr lang="en-US" dirty="0" smtClean="0"/>
              <a:t/>
            </a:r>
            <a:br>
              <a:rPr lang="en-US" dirty="0" smtClean="0"/>
            </a:br>
            <a:r>
              <a:rPr lang="en-US" dirty="0" smtClean="0"/>
              <a:t>	</a:t>
            </a:r>
            <a:r>
              <a:rPr lang="en-US" sz="2000" b="1" dirty="0" smtClean="0">
                <a:latin typeface="Courier New" pitchFamily="49" charset="0"/>
              </a:rPr>
              <a:t>Select Field, count(*) as </a:t>
            </a:r>
            <a:r>
              <a:rPr lang="en-US" sz="2000" b="1" dirty="0" err="1" smtClean="0">
                <a:latin typeface="Courier New" pitchFamily="49" charset="0"/>
              </a:rPr>
              <a:t>Cnt</a:t>
            </a:r>
            <a:r>
              <a:rPr lang="en-US" sz="2000" b="1" dirty="0" smtClean="0">
                <a:latin typeface="Courier New" pitchFamily="49" charset="0"/>
              </a:rPr>
              <a:t/>
            </a:r>
            <a:br>
              <a:rPr lang="en-US" sz="2000" b="1" dirty="0" smtClean="0">
                <a:latin typeface="Courier New" pitchFamily="49" charset="0"/>
              </a:rPr>
            </a:br>
            <a:r>
              <a:rPr lang="en-US" sz="2000" b="1" dirty="0" smtClean="0">
                <a:latin typeface="Courier New" pitchFamily="49" charset="0"/>
              </a:rPr>
              <a:t>	from Table</a:t>
            </a:r>
            <a:br>
              <a:rPr lang="en-US" sz="2000" b="1" dirty="0" smtClean="0">
                <a:latin typeface="Courier New" pitchFamily="49" charset="0"/>
              </a:rPr>
            </a:br>
            <a:r>
              <a:rPr lang="en-US" sz="2000" b="1" dirty="0" smtClean="0">
                <a:latin typeface="Courier New" pitchFamily="49" charset="0"/>
              </a:rPr>
              <a:t>	Group by Field</a:t>
            </a:r>
            <a:br>
              <a:rPr lang="en-US" sz="2000" b="1" dirty="0" smtClean="0">
                <a:latin typeface="Courier New" pitchFamily="49" charset="0"/>
              </a:rPr>
            </a:br>
            <a:r>
              <a:rPr lang="en-US" sz="2000" b="1" dirty="0" smtClean="0">
                <a:latin typeface="Courier New" pitchFamily="49" charset="0"/>
              </a:rPr>
              <a:t>	Order by </a:t>
            </a:r>
            <a:r>
              <a:rPr lang="en-US" sz="2000" b="1" dirty="0" err="1" smtClean="0">
                <a:latin typeface="Courier New" pitchFamily="49" charset="0"/>
              </a:rPr>
              <a:t>Cnt</a:t>
            </a:r>
            <a:r>
              <a:rPr lang="en-US" sz="2000" b="1" dirty="0" smtClean="0">
                <a:latin typeface="Courier New" pitchFamily="49" charset="0"/>
              </a:rPr>
              <a:t> </a:t>
            </a:r>
            <a:r>
              <a:rPr lang="en-US" sz="2000" b="1" dirty="0" err="1" smtClean="0">
                <a:latin typeface="Courier New" pitchFamily="49" charset="0"/>
              </a:rPr>
              <a:t>Desc</a:t>
            </a:r>
            <a:r>
              <a:rPr lang="en-US" sz="2000" b="1" dirty="0" smtClean="0">
                <a:latin typeface="Courier New" pitchFamily="49" charset="0"/>
              </a:rPr>
              <a:t/>
            </a:r>
            <a:br>
              <a:rPr lang="en-US" sz="2000" b="1" dirty="0" smtClean="0">
                <a:latin typeface="Courier New" pitchFamily="49" charset="0"/>
              </a:rPr>
            </a:br>
            <a:endParaRPr lang="en-US" sz="2000" b="1" dirty="0" smtClean="0">
              <a:latin typeface="Courier New" pitchFamily="49" charset="0"/>
            </a:endParaRPr>
          </a:p>
          <a:p>
            <a:pPr lvl="1"/>
            <a:r>
              <a:rPr lang="en-US" sz="2400" dirty="0" smtClean="0"/>
              <a:t>Hidden NULL values at the head of the list, typos at the end of the list</a:t>
            </a:r>
          </a:p>
          <a:p>
            <a:pPr eaLnBrk="1" hangingPunct="1"/>
            <a:endParaRPr lang="en-US" dirty="0" smtClean="0"/>
          </a:p>
          <a:p>
            <a:pPr eaLnBrk="1" hangingPunct="1"/>
            <a:r>
              <a:rPr lang="en-US" dirty="0" smtClean="0"/>
              <a:t>Visualize your data</a:t>
            </a:r>
          </a:p>
          <a:p>
            <a:pPr lvl="1" eaLnBrk="1" hangingPunct="1"/>
            <a:r>
              <a:rPr lang="en-US" dirty="0" smtClean="0"/>
              <a:t>Often can see data discrepancies that are difficult to note in statistics</a:t>
            </a:r>
          </a:p>
          <a:p>
            <a:pPr lvl="1" eaLnBrk="1" hangingPunct="1"/>
            <a:endParaRPr lang="en-US" dirty="0" smtClean="0"/>
          </a:p>
          <a:p>
            <a:pPr lvl="1" eaLnBrk="1" hangingPunct="1"/>
            <a:r>
              <a:rPr lang="en-US" dirty="0" smtClean="0"/>
              <a:t>LOOK at a subsample… </a:t>
            </a:r>
            <a:r>
              <a:rPr lang="en-US" b="1" dirty="0" smtClean="0">
                <a:solidFill>
                  <a:srgbClr val="FF0000"/>
                </a:solidFill>
              </a:rPr>
              <a:t>by hand</a:t>
            </a:r>
            <a:r>
              <a:rPr lang="en-US" dirty="0" smtClean="0"/>
              <a:t>.   (Be willing to spend the time)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But ultimately… </a:t>
            </a:r>
          </a:p>
        </p:txBody>
      </p:sp>
      <p:sp>
        <p:nvSpPr>
          <p:cNvPr id="28675" name="Content Placeholder 2"/>
          <p:cNvSpPr>
            <a:spLocks noGrp="1"/>
          </p:cNvSpPr>
          <p:nvPr>
            <p:ph sz="quarter" idx="1"/>
          </p:nvPr>
        </p:nvSpPr>
        <p:spPr>
          <a:xfrm>
            <a:off x="457200" y="1219201"/>
            <a:ext cx="8229600" cy="4038600"/>
          </a:xfrm>
        </p:spPr>
        <p:txBody>
          <a:bodyPr>
            <a:normAutofit/>
          </a:bodyPr>
          <a:lstStyle/>
          <a:p>
            <a:r>
              <a:rPr lang="en-US" dirty="0" smtClean="0"/>
              <a:t>Nearly all data cleaning operations are special purpose, one-off kinds of operations </a:t>
            </a:r>
          </a:p>
          <a:p>
            <a:endParaRPr lang="en-US" dirty="0" smtClean="0"/>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But ultimately… </a:t>
            </a:r>
          </a:p>
        </p:txBody>
      </p:sp>
      <p:sp>
        <p:nvSpPr>
          <p:cNvPr id="28675" name="Content Placeholder 2"/>
          <p:cNvSpPr>
            <a:spLocks noGrp="1"/>
          </p:cNvSpPr>
          <p:nvPr>
            <p:ph sz="quarter" idx="1"/>
          </p:nvPr>
        </p:nvSpPr>
        <p:spPr>
          <a:xfrm>
            <a:off x="457200" y="1219201"/>
            <a:ext cx="8229600" cy="4038600"/>
          </a:xfrm>
        </p:spPr>
        <p:txBody>
          <a:bodyPr>
            <a:normAutofit/>
          </a:bodyPr>
          <a:lstStyle/>
          <a:p>
            <a:r>
              <a:rPr lang="en-US" dirty="0" smtClean="0"/>
              <a:t>Big hint:  Visual representations of the data ROCK!  </a:t>
            </a:r>
            <a:br>
              <a:rPr lang="en-US" dirty="0" smtClean="0"/>
            </a:br>
            <a:r>
              <a:rPr lang="en-US" dirty="0" smtClean="0"/>
              <a:t>Why?  Easy to spot all kinds of variations on the data quality that you might not anticipate</a:t>
            </a:r>
            <a:r>
              <a:rPr lang="en-US" i="1" dirty="0" smtClean="0"/>
              <a:t> a priori.</a:t>
            </a:r>
            <a:r>
              <a:rPr lang="en-US" dirty="0" smtClean="0"/>
              <a:t> </a:t>
            </a:r>
          </a:p>
          <a:p>
            <a:endParaRPr lang="en-US" dirty="0" smtClean="0"/>
          </a:p>
          <a:p>
            <a:pPr>
              <a:buNone/>
            </a:pPr>
            <a:endParaRPr lang="en-US" dirty="0" smtClean="0"/>
          </a:p>
        </p:txBody>
      </p:sp>
      <p:pic>
        <p:nvPicPr>
          <p:cNvPr id="96258" name="Picture 2"/>
          <p:cNvPicPr>
            <a:picLocks noChangeAspect="1" noChangeArrowheads="1"/>
          </p:cNvPicPr>
          <p:nvPr/>
        </p:nvPicPr>
        <p:blipFill>
          <a:blip r:embed="rId3" cstate="print"/>
          <a:srcRect/>
          <a:stretch>
            <a:fillRect/>
          </a:stretch>
        </p:blipFill>
        <p:spPr bwMode="auto">
          <a:xfrm>
            <a:off x="152400" y="2743200"/>
            <a:ext cx="8991600" cy="355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400" dirty="0" smtClean="0"/>
              <a:t>Careful about </a:t>
            </a:r>
            <a:r>
              <a:rPr lang="en-US" sz="2400" b="1" i="1" dirty="0" smtClean="0"/>
              <a:t>skew</a:t>
            </a:r>
            <a:r>
              <a:rPr lang="en-US" sz="2400" dirty="0" smtClean="0"/>
              <a:t>, not just outliers</a:t>
            </a:r>
          </a:p>
        </p:txBody>
      </p:sp>
      <p:sp>
        <p:nvSpPr>
          <p:cNvPr id="6" name="Content Placeholder 2"/>
          <p:cNvSpPr txBox="1">
            <a:spLocks/>
          </p:cNvSpPr>
          <p:nvPr/>
        </p:nvSpPr>
        <p:spPr>
          <a:xfrm>
            <a:off x="457200" y="1219200"/>
            <a:ext cx="8229600" cy="4937125"/>
          </a:xfrm>
          <a:prstGeom prst="rect">
            <a:avLst/>
          </a:prstGeom>
        </p:spPr>
        <p:txBody>
          <a:bodyPr vert="horz" lIns="91439" tIns="45719" rIns="91439" bIns="45719">
            <a:noAutofit/>
          </a:bodyPr>
          <a:lstStyle/>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For example, if an NBA-related query is coming from Wisconsin,  search queries are biased by local preferences.   Google Trends and Google Insights data shows pretty strong indications of this (look at the Cities entries in either product):</a:t>
            </a:r>
          </a:p>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3"/>
              </a:rPr>
              <a:t>http://www.google.com/trends?q=Milwaukee+bucks&amp;ctab=0&amp;geo=all&amp;date=all&amp;sort=0</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4"/>
              </a:rPr>
              <a:t>http://www.google.com/trends?q=lakers&amp;ctab=0&amp;geo=all&amp;date=all&amp;sort=0</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5"/>
              </a:rPr>
              <a:t>http://www.google.com/trends?q=celtics&amp;ctab=0&amp;geo=all&amp;date=all&amp;sort=0</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6"/>
              </a:rPr>
              <a:t>http://www.google.com/trends?q=manchester+united&amp;ctab=0&amp;geo=all&amp;date=all</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7"/>
              </a:rPr>
              <a:t>http://www.google.com/trends?q=chelsea&amp;ctab=0&amp;geo=all&amp;date=all&amp;sort=0</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8"/>
              </a:rPr>
              <a:t>http://www.google.com/insights/search/#q=lakers%2C%20celtics%2Cmilwaukee%20bucks&amp;cmpt=q</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9"/>
              </a:rPr>
              <a:t>http://www.google.com/insights/search/#q=arsenal%2Cmanchester%20united%2Cchelsea&amp;cmpt=q</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4317" marR="0" lvl="0" indent="-274317" algn="l" defTabSz="914400" rtl="0" eaLnBrk="1" fontAlgn="auto" latinLnBrk="0" hangingPunct="1">
              <a:lnSpc>
                <a:spcPct val="100000"/>
              </a:lnSpc>
              <a:spcBef>
                <a:spcPts val="600"/>
              </a:spcBef>
              <a:spcAft>
                <a:spcPts val="0"/>
              </a:spcAft>
              <a:buClr>
                <a:schemeClr val="accent1"/>
              </a:buClr>
              <a:buSzPct val="76000"/>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Using this data will generate some interesting correlations.  For example, Ghana has a higher interest in Chelsea (because one of the Chelsea players is Ghanaian).</a:t>
            </a:r>
          </a:p>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Similarly for temporal</a:t>
            </a:r>
            <a:r>
              <a:rPr kumimoji="0" lang="en-US" sz="1600" b="0" i="0" u="none" strike="noStrike" kern="1200" cap="none" spc="0" normalizeH="0" noProof="0" dirty="0" smtClean="0">
                <a:ln>
                  <a:noFill/>
                </a:ln>
                <a:solidFill>
                  <a:schemeClr val="tx1"/>
                </a:solidFill>
                <a:effectLst/>
                <a:uLnTx/>
                <a:uFillTx/>
                <a:latin typeface="+mn-lt"/>
                <a:ea typeface="+mn-ea"/>
                <a:cs typeface="+mn-cs"/>
              </a:rPr>
              <a:t> variations (see Robin’s query volume </a:t>
            </a:r>
            <a:r>
              <a:rPr kumimoji="0" lang="en-US" sz="1600" b="0" i="0" u="none" strike="noStrike" kern="1200" cap="none" spc="0" normalizeH="0" noProof="0" dirty="0" err="1" smtClean="0">
                <a:ln>
                  <a:noFill/>
                </a:ln>
                <a:solidFill>
                  <a:schemeClr val="tx1"/>
                </a:solidFill>
                <a:effectLst/>
                <a:uLnTx/>
                <a:uFillTx/>
                <a:latin typeface="+mn-lt"/>
                <a:ea typeface="+mn-ea"/>
                <a:cs typeface="+mn-cs"/>
              </a:rPr>
              <a:t>variatio</a:t>
            </a:r>
            <a:r>
              <a:rPr lang="en-US" sz="1600" dirty="0" smtClean="0"/>
              <a:t>n over the year)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4317" marR="0" lvl="0" indent="-274317"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304800" y="914400"/>
            <a:ext cx="8229600" cy="561725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Pragmatics</a:t>
            </a:r>
          </a:p>
        </p:txBody>
      </p:sp>
      <p:sp>
        <p:nvSpPr>
          <p:cNvPr id="32771" name="Content Placeholder 2"/>
          <p:cNvSpPr>
            <a:spLocks noGrp="1"/>
          </p:cNvSpPr>
          <p:nvPr>
            <p:ph sz="quarter" idx="1"/>
          </p:nvPr>
        </p:nvSpPr>
        <p:spPr>
          <a:xfrm>
            <a:off x="457200" y="1219200"/>
            <a:ext cx="8229600" cy="4937125"/>
          </a:xfrm>
        </p:spPr>
        <p:txBody>
          <a:bodyPr/>
          <a:lstStyle/>
          <a:p>
            <a:r>
              <a:rPr lang="en-US" dirty="0" smtClean="0"/>
              <a:t>Keep track of what data cleaning you do! </a:t>
            </a:r>
          </a:p>
          <a:p>
            <a:pPr lvl="1"/>
            <a:r>
              <a:rPr lang="en-US" dirty="0" smtClean="0"/>
              <a:t>Add lots of metadata to describe what operations you’ve run </a:t>
            </a:r>
            <a:br>
              <a:rPr lang="en-US" dirty="0" smtClean="0"/>
            </a:br>
            <a:r>
              <a:rPr lang="en-US" sz="2000" dirty="0" smtClean="0"/>
              <a:t>(It’s too easy to do the work, then forget which cleaning operations you’ve already run.) </a:t>
            </a:r>
            <a:endParaRPr lang="en-US" dirty="0" smtClean="0"/>
          </a:p>
          <a:p>
            <a:pPr lvl="2"/>
            <a:r>
              <a:rPr lang="en-US" dirty="0" smtClean="0"/>
              <a:t>Example:  data cleaning story from </a:t>
            </a:r>
            <a:r>
              <a:rPr lang="en-US" dirty="0" err="1" smtClean="0"/>
              <a:t>ClimateGate</a:t>
            </a:r>
            <a:r>
              <a:rPr lang="en-US" dirty="0" smtClean="0"/>
              <a:t> –only the cleaned data was available…</a:t>
            </a:r>
            <a:br>
              <a:rPr lang="en-US" dirty="0" smtClean="0"/>
            </a:br>
            <a:endParaRPr lang="en-US" dirty="0" smtClean="0"/>
          </a:p>
          <a:p>
            <a:pPr lvl="1"/>
            <a:r>
              <a:rPr lang="en-US" dirty="0" smtClean="0"/>
              <a:t>Add even more metadata so you can interpret this (clean) data in the future.  </a:t>
            </a:r>
          </a:p>
          <a:p>
            <a:pPr lvl="2"/>
            <a:r>
              <a:rPr lang="en-US" b="1" dirty="0" smtClean="0"/>
              <a:t>Sad story: </a:t>
            </a:r>
            <a:r>
              <a:rPr lang="en-US" dirty="0" smtClean="0"/>
              <a:t>I’ve lost lots of work because I couldn’t remember what this dataset was, how it was extracted, or what it meant… as little as 2 weeks in the past!!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3388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sz="1800" dirty="0"/>
                    </a:p>
                  </a:txBody>
                  <a:tcPr>
                    <a:noFill/>
                  </a:tcPr>
                </a:tc>
                <a:tc>
                  <a:txBody>
                    <a:bodyPr/>
                    <a:lstStyle/>
                    <a:p>
                      <a:pPr algn="ctr"/>
                      <a:r>
                        <a:rPr lang="en-US" sz="1800" dirty="0" smtClean="0"/>
                        <a:t>Observational</a:t>
                      </a:r>
                      <a:endParaRPr lang="en-US" sz="1800" dirty="0"/>
                    </a:p>
                  </a:txBody>
                  <a:tcPr>
                    <a:solidFill>
                      <a:schemeClr val="accent6"/>
                    </a:solidFill>
                  </a:tcPr>
                </a:tc>
                <a:tc>
                  <a:txBody>
                    <a:bodyPr/>
                    <a:lstStyle/>
                    <a:p>
                      <a:pPr algn="ctr"/>
                      <a:r>
                        <a:rPr lang="en-US" sz="1800" dirty="0" smtClean="0"/>
                        <a:t>Experimental</a:t>
                      </a:r>
                      <a:endParaRPr lang="en-US" sz="1800" dirty="0"/>
                    </a:p>
                  </a:txBody>
                  <a:tcPr/>
                </a:tc>
              </a:tr>
              <a:tr h="1188720">
                <a:tc>
                  <a:txBody>
                    <a:bodyPr/>
                    <a:lstStyle/>
                    <a:p>
                      <a:r>
                        <a:rPr lang="en-US" sz="1800" b="1" dirty="0" smtClean="0"/>
                        <a:t>User Studies</a:t>
                      </a:r>
                    </a:p>
                    <a:p>
                      <a:r>
                        <a:rPr lang="en-US" sz="1800" i="1" dirty="0" smtClean="0"/>
                        <a:t>Controlled interpretation of behavior</a:t>
                      </a:r>
                      <a:r>
                        <a:rPr lang="en-US" sz="1800" i="1" baseline="0" dirty="0" smtClean="0"/>
                        <a:t> with detailed instrumentation</a:t>
                      </a:r>
                      <a:endParaRPr lang="en-US" sz="1800" i="1" dirty="0"/>
                    </a:p>
                  </a:txBody>
                  <a:tcPr/>
                </a:tc>
                <a:tc>
                  <a:txBody>
                    <a:bodyPr/>
                    <a:lstStyle/>
                    <a:p>
                      <a:pPr algn="ctr"/>
                      <a:r>
                        <a:rPr lang="en-US" sz="1800" baseline="0" dirty="0" smtClean="0"/>
                        <a:t>In-lab behavior observations</a:t>
                      </a:r>
                      <a:endParaRPr lang="en-US" sz="1800" dirty="0"/>
                    </a:p>
                  </a:txBody>
                  <a:tcPr anchor="ctr">
                    <a:solidFill>
                      <a:schemeClr val="accent6">
                        <a:lumMod val="40000"/>
                        <a:lumOff val="60000"/>
                      </a:schemeClr>
                    </a:solidFill>
                  </a:tcPr>
                </a:tc>
                <a:tc>
                  <a:txBody>
                    <a:bodyPr/>
                    <a:lstStyle/>
                    <a:p>
                      <a:pPr algn="ctr"/>
                      <a:r>
                        <a:rPr lang="en-US" sz="1800" dirty="0" smtClean="0"/>
                        <a:t>Controlled tasks, controlled systems, laboratory studies</a:t>
                      </a:r>
                      <a:endParaRPr lang="en-US" sz="1800" dirty="0"/>
                    </a:p>
                  </a:txBody>
                  <a:tcPr anchor="ctr"/>
                </a:tc>
              </a:tr>
              <a:tr h="914400">
                <a:tc>
                  <a:txBody>
                    <a:bodyPr/>
                    <a:lstStyle/>
                    <a:p>
                      <a:r>
                        <a:rPr lang="en-US" sz="1800" b="1" dirty="0" smtClean="0"/>
                        <a:t>User Groups</a:t>
                      </a:r>
                    </a:p>
                    <a:p>
                      <a:r>
                        <a:rPr lang="en-US" sz="1800" i="1" dirty="0" smtClean="0"/>
                        <a:t>In</a:t>
                      </a:r>
                      <a:r>
                        <a:rPr lang="en-US" sz="1800" i="1" baseline="0" dirty="0" smtClean="0"/>
                        <a:t> the wild, real-world tasks, probe for detail</a:t>
                      </a:r>
                      <a:endParaRPr lang="en-US" sz="18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Ethnography, field studies, case reports</a:t>
                      </a:r>
                    </a:p>
                  </a:txBody>
                  <a:tcPr anchor="c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Diary studies, critical incident surveys</a:t>
                      </a:r>
                    </a:p>
                  </a:txBody>
                  <a:tcPr anchor="ctr"/>
                </a:tc>
              </a:tr>
              <a:tr h="914400">
                <a:tc>
                  <a:txBody>
                    <a:bodyPr/>
                    <a:lstStyle/>
                    <a:p>
                      <a:r>
                        <a:rPr lang="en-US" sz="1800" b="1" dirty="0" smtClean="0"/>
                        <a:t>Log Analysis</a:t>
                      </a:r>
                    </a:p>
                    <a:p>
                      <a:r>
                        <a:rPr lang="en-US" sz="1800" i="1" dirty="0" smtClean="0"/>
                        <a:t>No explicit feedback but lots of implicit feedback</a:t>
                      </a:r>
                    </a:p>
                  </a:txBody>
                  <a:tcPr/>
                </a:tc>
                <a:tc>
                  <a:txBody>
                    <a:bodyPr/>
                    <a:lstStyle/>
                    <a:p>
                      <a:pPr algn="ctr"/>
                      <a:r>
                        <a:rPr lang="en-US" sz="1800" dirty="0" smtClean="0"/>
                        <a:t>Behavioral log analysis</a:t>
                      </a:r>
                      <a:endParaRPr lang="en-US" sz="1800" dirty="0"/>
                    </a:p>
                  </a:txBody>
                  <a:tcPr anchor="ctr">
                    <a:solidFill>
                      <a:schemeClr val="accent6">
                        <a:lumMod val="40000"/>
                        <a:lumOff val="60000"/>
                      </a:schemeClr>
                    </a:solidFill>
                  </a:tcPr>
                </a:tc>
                <a:tc>
                  <a:txBody>
                    <a:bodyPr/>
                    <a:lstStyle/>
                    <a:p>
                      <a:pPr algn="ctr"/>
                      <a:r>
                        <a:rPr lang="en-US" sz="1800" dirty="0" smtClean="0"/>
                        <a:t>A</a:t>
                      </a:r>
                      <a:r>
                        <a:rPr lang="en-US" sz="1800" baseline="0" dirty="0" smtClean="0"/>
                        <a:t>/B testing, interleaved results</a:t>
                      </a:r>
                      <a:endParaRPr lang="en-US" sz="1800" dirty="0"/>
                    </a:p>
                  </a:txBody>
                  <a:tcPr anchor="ctr"/>
                </a:tc>
              </a:tr>
            </a:tbl>
          </a:graphicData>
        </a:graphic>
      </p:graphicFrame>
      <p:sp>
        <p:nvSpPr>
          <p:cNvPr id="2" name="Title 1"/>
          <p:cNvSpPr>
            <a:spLocks noGrp="1"/>
          </p:cNvSpPr>
          <p:nvPr>
            <p:ph type="title"/>
          </p:nvPr>
        </p:nvSpPr>
        <p:spPr/>
        <p:txBody>
          <a:bodyPr/>
          <a:lstStyle/>
          <a:p>
            <a:r>
              <a:rPr lang="en-US" dirty="0" smtClean="0"/>
              <a:t>Kinds of User Data</a:t>
            </a:r>
            <a:endParaRPr lang="en-US" dirty="0"/>
          </a:p>
        </p:txBody>
      </p:sp>
      <p:sp>
        <p:nvSpPr>
          <p:cNvPr id="5" name="Rectangle 4"/>
          <p:cNvSpPr/>
          <p:nvPr/>
        </p:nvSpPr>
        <p:spPr>
          <a:xfrm>
            <a:off x="3200400" y="4114800"/>
            <a:ext cx="2667000" cy="838200"/>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6" name="Rectangle 5"/>
          <p:cNvSpPr/>
          <p:nvPr/>
        </p:nvSpPr>
        <p:spPr>
          <a:xfrm>
            <a:off x="5943600" y="4114800"/>
            <a:ext cx="2667000" cy="838200"/>
          </a:xfrm>
          <a:prstGeom prst="rect">
            <a:avLst/>
          </a:prstGeom>
          <a:no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7" name="TextBox 6"/>
          <p:cNvSpPr txBox="1"/>
          <p:nvPr/>
        </p:nvSpPr>
        <p:spPr>
          <a:xfrm>
            <a:off x="2438401" y="5410201"/>
            <a:ext cx="5487231" cy="466280"/>
          </a:xfrm>
          <a:prstGeom prst="rect">
            <a:avLst/>
          </a:prstGeom>
          <a:noFill/>
        </p:spPr>
        <p:txBody>
          <a:bodyPr wrap="none" lIns="91439" tIns="45719" rIns="91439" bIns="45719" rtlCol="0">
            <a:spAutoFit/>
          </a:bodyPr>
          <a:lstStyle/>
          <a:p>
            <a:r>
              <a:rPr lang="en-US" sz="2400" dirty="0" smtClean="0">
                <a:solidFill>
                  <a:srgbClr val="FF0000"/>
                </a:solidFill>
                <a:effectLst>
                  <a:outerShdw blurRad="50800" dist="38100" dir="2700000" algn="tl" rotWithShape="0">
                    <a:prstClr val="black">
                      <a:alpha val="40000"/>
                    </a:prstClr>
                  </a:outerShdw>
                </a:effectLst>
              </a:rPr>
              <a:t>Goal: Build an abstract picture of behavior</a:t>
            </a:r>
            <a:endParaRPr lang="en-US" sz="2400" dirty="0">
              <a:solidFill>
                <a:srgbClr val="FF0000"/>
              </a:solidFill>
              <a:effectLst>
                <a:outerShdw blurRad="50800" dist="38100" dir="2700000" algn="tl" rotWithShape="0">
                  <a:prstClr val="black">
                    <a:alpha val="40000"/>
                  </a:prstClr>
                </a:outerShdw>
              </a:effectLst>
            </a:endParaRPr>
          </a:p>
        </p:txBody>
      </p:sp>
      <p:sp>
        <p:nvSpPr>
          <p:cNvPr id="8" name="TextBox 7"/>
          <p:cNvSpPr txBox="1"/>
          <p:nvPr/>
        </p:nvSpPr>
        <p:spPr>
          <a:xfrm>
            <a:off x="1981200" y="5867401"/>
            <a:ext cx="6701179" cy="466280"/>
          </a:xfrm>
          <a:prstGeom prst="rect">
            <a:avLst/>
          </a:prstGeom>
          <a:noFill/>
        </p:spPr>
        <p:txBody>
          <a:bodyPr wrap="none" lIns="91439" tIns="45719" rIns="91439" bIns="45719" rtlCol="0">
            <a:spAutoFit/>
          </a:bodyPr>
          <a:lstStyle/>
          <a:p>
            <a:r>
              <a:rPr lang="en-US" sz="2400" dirty="0" smtClean="0">
                <a:solidFill>
                  <a:srgbClr val="0070C0"/>
                </a:solidFill>
                <a:effectLst>
                  <a:outerShdw blurRad="50800" dist="38100" dir="2700000" algn="tl" rotWithShape="0">
                    <a:prstClr val="black">
                      <a:alpha val="40000"/>
                    </a:prstClr>
                  </a:outerShdw>
                </a:effectLst>
              </a:rPr>
              <a:t>Goal: Decide if one approach is better than another</a:t>
            </a:r>
            <a:endParaRPr lang="en-US" sz="2400" dirty="0">
              <a:solidFill>
                <a:srgbClr val="0070C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Pragmatics</a:t>
            </a:r>
          </a:p>
        </p:txBody>
      </p:sp>
      <p:sp>
        <p:nvSpPr>
          <p:cNvPr id="33795" name="Content Placeholder 2"/>
          <p:cNvSpPr>
            <a:spLocks noGrp="1"/>
          </p:cNvSpPr>
          <p:nvPr>
            <p:ph sz="quarter" idx="1"/>
          </p:nvPr>
        </p:nvSpPr>
        <p:spPr>
          <a:xfrm>
            <a:off x="457200" y="1219200"/>
            <a:ext cx="8229600" cy="4937125"/>
          </a:xfrm>
        </p:spPr>
        <p:txBody>
          <a:bodyPr>
            <a:normAutofit/>
          </a:bodyPr>
          <a:lstStyle/>
          <a:p>
            <a:r>
              <a:rPr lang="en-US" dirty="0" smtClean="0">
                <a:solidFill>
                  <a:srgbClr val="FF0000"/>
                </a:solidFill>
              </a:rPr>
              <a:t>BEWARE</a:t>
            </a:r>
            <a:r>
              <a:rPr lang="en-US" dirty="0" smtClean="0"/>
              <a:t> of truncated data sets!</a:t>
            </a:r>
          </a:p>
          <a:p>
            <a:pPr lvl="1"/>
            <a:r>
              <a:rPr lang="en-US" dirty="0" smtClean="0"/>
              <a:t>All too common:  you think you’re pulling data from Jan 1, 20??  – Dec 31, 20??, but you only get Jan 1 – Nov 17  </a:t>
            </a:r>
          </a:p>
          <a:p>
            <a:pPr lvl="1"/>
            <a:endParaRPr lang="en-US" dirty="0" smtClean="0"/>
          </a:p>
          <a:p>
            <a:r>
              <a:rPr lang="en-US" dirty="0" smtClean="0">
                <a:solidFill>
                  <a:srgbClr val="FF0000"/>
                </a:solidFill>
              </a:rPr>
              <a:t>BEWARE</a:t>
            </a:r>
            <a:r>
              <a:rPr lang="en-US" dirty="0" smtClean="0"/>
              <a:t> of censored / preprocessed data!</a:t>
            </a:r>
          </a:p>
          <a:p>
            <a:pPr lvl="1"/>
            <a:r>
              <a:rPr lang="en-US" dirty="0" smtClean="0"/>
              <a:t>Example:  Has this data stream been cleaned-for-safe-search before you get it? </a:t>
            </a:r>
          </a:p>
          <a:p>
            <a:pPr lvl="2"/>
            <a:r>
              <a:rPr lang="en-US" b="1" dirty="0" smtClean="0"/>
              <a:t>Story</a:t>
            </a:r>
            <a:r>
              <a:rPr lang="en-US" dirty="0" smtClean="0"/>
              <a:t>:  Looking at queries that have a particular UI treatment. (Image </a:t>
            </a:r>
            <a:r>
              <a:rPr lang="en-US" dirty="0" err="1" smtClean="0"/>
              <a:t>univeral</a:t>
            </a:r>
            <a:r>
              <a:rPr lang="en-US" dirty="0" smtClean="0"/>
              <a:t> triggering)   We noticed the porn rate was phenomenally low.  Why?  Turns out that this UI treatment has a porn-filter BEFORE the UI treatment is applied, therefore, the data from the logs behavior was already implicitly run through a porn filter.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Pragmatics</a:t>
            </a:r>
          </a:p>
        </p:txBody>
      </p:sp>
      <p:sp>
        <p:nvSpPr>
          <p:cNvPr id="34819" name="Content Placeholder 2"/>
          <p:cNvSpPr>
            <a:spLocks noGrp="1"/>
          </p:cNvSpPr>
          <p:nvPr>
            <p:ph sz="quarter" idx="1"/>
          </p:nvPr>
        </p:nvSpPr>
        <p:spPr>
          <a:xfrm>
            <a:off x="457200" y="1219200"/>
            <a:ext cx="8229600" cy="4937125"/>
          </a:xfrm>
        </p:spPr>
        <p:txBody>
          <a:bodyPr>
            <a:normAutofit lnSpcReduction="10000"/>
          </a:bodyPr>
          <a:lstStyle/>
          <a:p>
            <a:r>
              <a:rPr lang="en-US" dirty="0" smtClean="0">
                <a:solidFill>
                  <a:srgbClr val="FF0000"/>
                </a:solidFill>
              </a:rPr>
              <a:t>BEWARE</a:t>
            </a:r>
            <a:r>
              <a:rPr lang="en-US" dirty="0" smtClean="0"/>
              <a:t> of capped values </a:t>
            </a:r>
          </a:p>
          <a:p>
            <a:pPr lvl="1"/>
            <a:r>
              <a:rPr lang="en-US" dirty="0" smtClean="0"/>
              <a:t>Does your measuring instrument go all the way to 11?</a:t>
            </a:r>
          </a:p>
          <a:p>
            <a:pPr lvl="1"/>
            <a:r>
              <a:rPr lang="en-US" dirty="0" smtClean="0"/>
              <a:t>Real problem:  time on task (for certain experiments) is measured only out to X seconds.  All instances that are &gt; X seconds are either recorded as X, or dropped.  (Both are bad, but you need to know which data treatment your system follows.)  </a:t>
            </a:r>
          </a:p>
          <a:p>
            <a:pPr lvl="2"/>
            <a:r>
              <a:rPr lang="en-US" dirty="0" smtClean="0"/>
              <a:t>This seems especially true for very long user session behaviors, time-on-task measurements, click duration, etc.  </a:t>
            </a:r>
          </a:p>
          <a:p>
            <a:pPr lvl="2"/>
            <a:endParaRPr lang="en-US" dirty="0" smtClean="0"/>
          </a:p>
          <a:p>
            <a:pPr lvl="1"/>
            <a:r>
              <a:rPr lang="en-US" dirty="0" smtClean="0"/>
              <a:t>Metadata should capture this </a:t>
            </a:r>
          </a:p>
          <a:p>
            <a:pPr lvl="1"/>
            <a:endParaRPr lang="en-US" dirty="0" smtClean="0"/>
          </a:p>
          <a:p>
            <a:pPr lvl="1"/>
            <a:r>
              <a:rPr lang="en-US" b="1" dirty="0" smtClean="0"/>
              <a:t>Note:</a:t>
            </a:r>
            <a:r>
              <a:rPr lang="en-US" dirty="0" smtClean="0"/>
              <a:t> big spikes in the data often indicate this kind of problem</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Pragmatics</a:t>
            </a:r>
          </a:p>
        </p:txBody>
      </p:sp>
      <p:sp>
        <p:nvSpPr>
          <p:cNvPr id="35843" name="Content Placeholder 2"/>
          <p:cNvSpPr>
            <a:spLocks noGrp="1"/>
          </p:cNvSpPr>
          <p:nvPr>
            <p:ph sz="quarter" idx="1"/>
          </p:nvPr>
        </p:nvSpPr>
        <p:spPr>
          <a:xfrm>
            <a:off x="457200" y="1219200"/>
            <a:ext cx="8229600" cy="4937125"/>
          </a:xfrm>
        </p:spPr>
        <p:txBody>
          <a:bodyPr/>
          <a:lstStyle/>
          <a:p>
            <a:r>
              <a:rPr lang="en-US" smtClean="0"/>
              <a:t>Do sanity checks constantly </a:t>
            </a:r>
          </a:p>
          <a:p>
            <a:pPr lvl="1"/>
            <a:r>
              <a:rPr lang="en-US" smtClean="0"/>
              <a:t>Don’t underestimate their value. </a:t>
            </a:r>
          </a:p>
          <a:p>
            <a:pPr lvl="1"/>
            <a:r>
              <a:rPr lang="en-US" smtClean="0"/>
              <a:t>Right number of files?  Roughly the right size?  Expected number of records?  </a:t>
            </a:r>
          </a:p>
          <a:p>
            <a:pPr lvl="1"/>
            <a:r>
              <a:rPr lang="en-US" smtClean="0"/>
              <a:t>Does this data trend look roughly like previous trends?</a:t>
            </a:r>
          </a:p>
          <a:p>
            <a:pPr lvl="1"/>
            <a:r>
              <a:rPr lang="en-US" smtClean="0"/>
              <a:t>Check sampling frequency (Are you using downsampled logs, or do you have the complete set?)</a:t>
            </a:r>
          </a:p>
          <a:p>
            <a:pPr lvl="1"/>
            <a:endParaRPr lang="en-US"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Data integration</a:t>
            </a:r>
          </a:p>
        </p:txBody>
      </p:sp>
      <p:sp>
        <p:nvSpPr>
          <p:cNvPr id="36867" name="Content Placeholder 2"/>
          <p:cNvSpPr>
            <a:spLocks noGrp="1"/>
          </p:cNvSpPr>
          <p:nvPr>
            <p:ph sz="quarter" idx="1"/>
          </p:nvPr>
        </p:nvSpPr>
        <p:spPr>
          <a:xfrm>
            <a:off x="457200" y="1219201"/>
            <a:ext cx="8229600" cy="1371600"/>
          </a:xfrm>
        </p:spPr>
        <p:txBody>
          <a:bodyPr/>
          <a:lstStyle/>
          <a:p>
            <a:r>
              <a:rPr lang="en-US" dirty="0" smtClean="0"/>
              <a:t>Be sure that joins of data are all using the same basis </a:t>
            </a:r>
          </a:p>
          <a:p>
            <a:pPr lvl="1"/>
            <a:r>
              <a:rPr lang="en-US" dirty="0" smtClean="0"/>
              <a:t>e.g., time values that are measured consistently – UTC vs. local </a:t>
            </a:r>
            <a:r>
              <a:rPr lang="en-US" dirty="0" err="1" smtClean="0"/>
              <a:t>timezone</a:t>
            </a:r>
            <a:r>
              <a:rPr lang="en-US" dirty="0" smtClean="0"/>
              <a:t> </a:t>
            </a:r>
          </a:p>
          <a:p>
            <a:endParaRPr lang="en-US" dirty="0" smtClean="0"/>
          </a:p>
        </p:txBody>
      </p:sp>
      <p:graphicFrame>
        <p:nvGraphicFramePr>
          <p:cNvPr id="4" name="Table 3"/>
          <p:cNvGraphicFramePr>
            <a:graphicFrameLocks noGrp="1"/>
          </p:cNvGraphicFramePr>
          <p:nvPr/>
        </p:nvGraphicFramePr>
        <p:xfrm>
          <a:off x="990600" y="2438400"/>
          <a:ext cx="2590800" cy="1752600"/>
        </p:xfrm>
        <a:graphic>
          <a:graphicData uri="http://schemas.openxmlformats.org/drawingml/2006/table">
            <a:tbl>
              <a:tblPr firstRow="1" bandRow="1">
                <a:tableStyleId>{F5AB1C69-6EDB-4FF4-983F-18BD219EF322}</a:tableStyleId>
              </a:tblPr>
              <a:tblGrid>
                <a:gridCol w="1295400"/>
                <a:gridCol w="1295400"/>
              </a:tblGrid>
              <a:tr h="438150">
                <a:tc>
                  <a:txBody>
                    <a:bodyPr/>
                    <a:lstStyle/>
                    <a:p>
                      <a:r>
                        <a:rPr lang="en-US" dirty="0" smtClean="0"/>
                        <a:t>Time</a:t>
                      </a:r>
                      <a:endParaRPr lang="en-US" dirty="0"/>
                    </a:p>
                  </a:txBody>
                  <a:tcPr/>
                </a:tc>
                <a:tc>
                  <a:txBody>
                    <a:bodyPr/>
                    <a:lstStyle/>
                    <a:p>
                      <a:r>
                        <a:rPr lang="en-US" dirty="0" smtClean="0"/>
                        <a:t>Event</a:t>
                      </a:r>
                      <a:endParaRPr lang="en-US" dirty="0"/>
                    </a:p>
                  </a:txBody>
                  <a:tcPr/>
                </a:tc>
              </a:tr>
              <a:tr h="438150">
                <a:tc>
                  <a:txBody>
                    <a:bodyPr/>
                    <a:lstStyle/>
                    <a:p>
                      <a:r>
                        <a:rPr lang="en-US" dirty="0" smtClean="0"/>
                        <a:t>18:01:29</a:t>
                      </a:r>
                      <a:endParaRPr lang="en-US" dirty="0"/>
                    </a:p>
                  </a:txBody>
                  <a:tcPr/>
                </a:tc>
                <a:tc>
                  <a:txBody>
                    <a:bodyPr/>
                    <a:lstStyle/>
                    <a:p>
                      <a:r>
                        <a:rPr lang="en-US" dirty="0" smtClean="0"/>
                        <a:t>Query A</a:t>
                      </a:r>
                      <a:endParaRPr lang="en-US" dirty="0"/>
                    </a:p>
                  </a:txBody>
                  <a:tcPr/>
                </a:tc>
              </a:tr>
              <a:tr h="438150">
                <a:tc>
                  <a:txBody>
                    <a:bodyPr/>
                    <a:lstStyle/>
                    <a:p>
                      <a:r>
                        <a:rPr lang="en-US" dirty="0" smtClean="0"/>
                        <a:t>18:05:30</a:t>
                      </a:r>
                      <a:endParaRPr lang="en-US" dirty="0"/>
                    </a:p>
                  </a:txBody>
                  <a:tcPr/>
                </a:tc>
                <a:tc>
                  <a:txBody>
                    <a:bodyPr/>
                    <a:lstStyle/>
                    <a:p>
                      <a:r>
                        <a:rPr lang="en-US" dirty="0" smtClean="0"/>
                        <a:t>Query B</a:t>
                      </a:r>
                      <a:endParaRPr lang="en-US" dirty="0"/>
                    </a:p>
                  </a:txBody>
                  <a:tcPr/>
                </a:tc>
              </a:tr>
              <a:tr h="438150">
                <a:tc>
                  <a:txBody>
                    <a:bodyPr/>
                    <a:lstStyle/>
                    <a:p>
                      <a:r>
                        <a:rPr lang="en-US" dirty="0" smtClean="0"/>
                        <a:t>19:53:02</a:t>
                      </a:r>
                      <a:endParaRPr lang="en-US" dirty="0"/>
                    </a:p>
                  </a:txBody>
                  <a:tcPr/>
                </a:tc>
                <a:tc>
                  <a:txBody>
                    <a:bodyPr/>
                    <a:lstStyle/>
                    <a:p>
                      <a:r>
                        <a:rPr lang="en-US" dirty="0" smtClean="0"/>
                        <a:t>Query C</a:t>
                      </a:r>
                      <a:endParaRPr lang="en-US" dirty="0"/>
                    </a:p>
                  </a:txBody>
                  <a:tcPr/>
                </a:tc>
              </a:tr>
            </a:tbl>
          </a:graphicData>
        </a:graphic>
      </p:graphicFrame>
      <p:graphicFrame>
        <p:nvGraphicFramePr>
          <p:cNvPr id="6" name="Table 5"/>
          <p:cNvGraphicFramePr>
            <a:graphicFrameLocks noGrp="1"/>
          </p:cNvGraphicFramePr>
          <p:nvPr/>
        </p:nvGraphicFramePr>
        <p:xfrm>
          <a:off x="990600" y="4648200"/>
          <a:ext cx="2590800" cy="1752600"/>
        </p:xfrm>
        <a:graphic>
          <a:graphicData uri="http://schemas.openxmlformats.org/drawingml/2006/table">
            <a:tbl>
              <a:tblPr firstRow="1" bandRow="1">
                <a:tableStyleId>{7DF18680-E054-41AD-8BC1-D1AEF772440D}</a:tableStyleId>
              </a:tblPr>
              <a:tblGrid>
                <a:gridCol w="1295400"/>
                <a:gridCol w="1295400"/>
              </a:tblGrid>
              <a:tr h="438150">
                <a:tc>
                  <a:txBody>
                    <a:bodyPr/>
                    <a:lstStyle/>
                    <a:p>
                      <a:r>
                        <a:rPr lang="en-US" sz="1600" dirty="0" smtClean="0"/>
                        <a:t>Time</a:t>
                      </a:r>
                      <a:endParaRPr lang="en-US" sz="1600" dirty="0"/>
                    </a:p>
                  </a:txBody>
                  <a:tcPr marL="80990" marR="80990" marT="40495" marB="40495"/>
                </a:tc>
                <a:tc>
                  <a:txBody>
                    <a:bodyPr/>
                    <a:lstStyle/>
                    <a:p>
                      <a:r>
                        <a:rPr lang="en-US" sz="1600" dirty="0" smtClean="0"/>
                        <a:t>Event</a:t>
                      </a:r>
                      <a:endParaRPr lang="en-US" sz="1600" dirty="0"/>
                    </a:p>
                  </a:txBody>
                  <a:tcPr marL="80990" marR="80990" marT="40495" marB="40495"/>
                </a:tc>
              </a:tr>
              <a:tr h="438150">
                <a:tc>
                  <a:txBody>
                    <a:bodyPr/>
                    <a:lstStyle/>
                    <a:p>
                      <a:r>
                        <a:rPr lang="en-US" sz="1600" dirty="0" smtClean="0"/>
                        <a:t>18:01:19</a:t>
                      </a:r>
                      <a:endParaRPr lang="en-US" sz="1600" dirty="0"/>
                    </a:p>
                  </a:txBody>
                  <a:tcPr marL="80990" marR="80990" marT="40495" marB="40495"/>
                </a:tc>
                <a:tc>
                  <a:txBody>
                    <a:bodyPr/>
                    <a:lstStyle/>
                    <a:p>
                      <a:r>
                        <a:rPr lang="en-US" sz="1600" dirty="0" smtClean="0"/>
                        <a:t>Query A</a:t>
                      </a:r>
                      <a:endParaRPr lang="en-US" sz="1600" dirty="0"/>
                    </a:p>
                  </a:txBody>
                  <a:tcPr marL="80990" marR="80990" marT="40495" marB="40495"/>
                </a:tc>
              </a:tr>
              <a:tr h="438150">
                <a:tc>
                  <a:txBody>
                    <a:bodyPr/>
                    <a:lstStyle/>
                    <a:p>
                      <a:r>
                        <a:rPr lang="en-US" sz="1600" dirty="0" smtClean="0"/>
                        <a:t>18:25:30</a:t>
                      </a:r>
                      <a:endParaRPr lang="en-US" sz="1600" dirty="0"/>
                    </a:p>
                  </a:txBody>
                  <a:tcPr marL="80990" marR="80990" marT="40495" marB="40495"/>
                </a:tc>
                <a:tc>
                  <a:txBody>
                    <a:bodyPr/>
                    <a:lstStyle/>
                    <a:p>
                      <a:r>
                        <a:rPr lang="en-US" sz="1600" dirty="0" smtClean="0"/>
                        <a:t>Query B</a:t>
                      </a:r>
                      <a:endParaRPr lang="en-US" sz="1600" dirty="0"/>
                    </a:p>
                  </a:txBody>
                  <a:tcPr marL="80990" marR="80990" marT="40495" marB="40495"/>
                </a:tc>
              </a:tr>
              <a:tr h="438150">
                <a:tc>
                  <a:txBody>
                    <a:bodyPr/>
                    <a:lstStyle/>
                    <a:p>
                      <a:r>
                        <a:rPr lang="en-US" sz="1600" dirty="0" smtClean="0"/>
                        <a:t>19:53:01</a:t>
                      </a:r>
                      <a:endParaRPr lang="en-US" sz="1600" dirty="0"/>
                    </a:p>
                  </a:txBody>
                  <a:tcPr marL="80990" marR="80990" marT="40495" marB="40495"/>
                </a:tc>
                <a:tc>
                  <a:txBody>
                    <a:bodyPr/>
                    <a:lstStyle/>
                    <a:p>
                      <a:r>
                        <a:rPr lang="en-US" sz="1600" dirty="0" smtClean="0"/>
                        <a:t>Query B</a:t>
                      </a:r>
                      <a:endParaRPr lang="en-US" sz="1600" dirty="0"/>
                    </a:p>
                  </a:txBody>
                  <a:tcPr marL="80990" marR="80990" marT="40495" marB="40495"/>
                </a:tc>
              </a:tr>
            </a:tbl>
          </a:graphicData>
        </a:graphic>
      </p:graphicFrame>
      <p:graphicFrame>
        <p:nvGraphicFramePr>
          <p:cNvPr id="7" name="Table 6"/>
          <p:cNvGraphicFramePr>
            <a:graphicFrameLocks noGrp="1"/>
          </p:cNvGraphicFramePr>
          <p:nvPr/>
        </p:nvGraphicFramePr>
        <p:xfrm>
          <a:off x="6172200" y="2254247"/>
          <a:ext cx="2514600" cy="4603753"/>
        </p:xfrm>
        <a:graphic>
          <a:graphicData uri="http://schemas.openxmlformats.org/drawingml/2006/table">
            <a:tbl>
              <a:tblPr firstRow="1" bandRow="1">
                <a:tableStyleId>{E929F9F4-4A8F-4326-A1B4-22849713DDAB}</a:tableStyleId>
              </a:tblPr>
              <a:tblGrid>
                <a:gridCol w="1257300"/>
                <a:gridCol w="1257300"/>
              </a:tblGrid>
              <a:tr h="657679">
                <a:tc>
                  <a:txBody>
                    <a:bodyPr/>
                    <a:lstStyle/>
                    <a:p>
                      <a:r>
                        <a:rPr lang="en-US" dirty="0" smtClean="0"/>
                        <a:t>Time</a:t>
                      </a:r>
                      <a:endParaRPr lang="en-US" dirty="0"/>
                    </a:p>
                  </a:txBody>
                  <a:tcPr/>
                </a:tc>
                <a:tc>
                  <a:txBody>
                    <a:bodyPr/>
                    <a:lstStyle/>
                    <a:p>
                      <a:r>
                        <a:rPr lang="en-US" dirty="0" smtClean="0"/>
                        <a:t>Event</a:t>
                      </a:r>
                      <a:endParaRPr lang="en-US" dirty="0"/>
                    </a:p>
                  </a:txBody>
                  <a:tcPr/>
                </a:tc>
              </a:tr>
              <a:tr h="657679">
                <a:tc>
                  <a:txBody>
                    <a:bodyPr/>
                    <a:lstStyle/>
                    <a:p>
                      <a:r>
                        <a:rPr lang="en-US" dirty="0" smtClean="0">
                          <a:solidFill>
                            <a:schemeClr val="tx2">
                              <a:lumMod val="50000"/>
                            </a:schemeClr>
                          </a:solidFill>
                        </a:rPr>
                        <a:t>18:01:19</a:t>
                      </a:r>
                      <a:endParaRPr lang="en-US" dirty="0">
                        <a:solidFill>
                          <a:schemeClr val="tx2">
                            <a:lumMod val="50000"/>
                          </a:schemeClr>
                        </a:solidFill>
                      </a:endParaRPr>
                    </a:p>
                  </a:txBody>
                  <a:tcPr/>
                </a:tc>
                <a:tc>
                  <a:txBody>
                    <a:bodyPr/>
                    <a:lstStyle/>
                    <a:p>
                      <a:r>
                        <a:rPr lang="en-US" dirty="0" smtClean="0">
                          <a:solidFill>
                            <a:schemeClr val="tx2">
                              <a:lumMod val="50000"/>
                            </a:schemeClr>
                          </a:solidFill>
                        </a:rPr>
                        <a:t>Query A</a:t>
                      </a:r>
                      <a:endParaRPr lang="en-US" dirty="0">
                        <a:solidFill>
                          <a:schemeClr val="tx2">
                            <a:lumMod val="50000"/>
                          </a:schemeClr>
                        </a:solidFill>
                      </a:endParaRPr>
                    </a:p>
                  </a:txBody>
                  <a:tcPr/>
                </a:tc>
              </a:tr>
              <a:tr h="657679">
                <a:tc>
                  <a:txBody>
                    <a:bodyPr/>
                    <a:lstStyle/>
                    <a:p>
                      <a:r>
                        <a:rPr lang="en-US" dirty="0" smtClean="0">
                          <a:solidFill>
                            <a:schemeClr val="tx2">
                              <a:lumMod val="50000"/>
                            </a:schemeClr>
                          </a:solidFill>
                        </a:rPr>
                        <a:t>18:01:20</a:t>
                      </a:r>
                      <a:endParaRPr lang="en-US" dirty="0">
                        <a:solidFill>
                          <a:schemeClr val="tx2">
                            <a:lumMod val="50000"/>
                          </a:schemeClr>
                        </a:solidFill>
                      </a:endParaRPr>
                    </a:p>
                  </a:txBody>
                  <a:tcPr/>
                </a:tc>
                <a:tc>
                  <a:txBody>
                    <a:bodyPr/>
                    <a:lstStyle/>
                    <a:p>
                      <a:r>
                        <a:rPr lang="en-US" dirty="0" smtClean="0">
                          <a:solidFill>
                            <a:schemeClr val="tx2">
                              <a:lumMod val="50000"/>
                            </a:schemeClr>
                          </a:solidFill>
                        </a:rPr>
                        <a:t>Query A</a:t>
                      </a:r>
                      <a:endParaRPr lang="en-US" dirty="0">
                        <a:solidFill>
                          <a:schemeClr val="tx2">
                            <a:lumMod val="50000"/>
                          </a:schemeClr>
                        </a:solidFill>
                      </a:endParaRPr>
                    </a:p>
                  </a:txBody>
                  <a:tcPr/>
                </a:tc>
              </a:tr>
              <a:tr h="657679">
                <a:tc>
                  <a:txBody>
                    <a:bodyPr/>
                    <a:lstStyle/>
                    <a:p>
                      <a:r>
                        <a:rPr lang="en-US" dirty="0" smtClean="0">
                          <a:solidFill>
                            <a:schemeClr val="tx2">
                              <a:lumMod val="50000"/>
                            </a:schemeClr>
                          </a:solidFill>
                        </a:rPr>
                        <a:t>18:05:30</a:t>
                      </a:r>
                      <a:endParaRPr lang="en-US" dirty="0">
                        <a:solidFill>
                          <a:schemeClr val="tx2">
                            <a:lumMod val="50000"/>
                          </a:schemeClr>
                        </a:solidFill>
                      </a:endParaRPr>
                    </a:p>
                  </a:txBody>
                  <a:tcPr/>
                </a:tc>
                <a:tc>
                  <a:txBody>
                    <a:bodyPr/>
                    <a:lstStyle/>
                    <a:p>
                      <a:r>
                        <a:rPr lang="en-US" dirty="0" smtClean="0">
                          <a:solidFill>
                            <a:schemeClr val="tx2">
                              <a:lumMod val="50000"/>
                            </a:schemeClr>
                          </a:solidFill>
                        </a:rPr>
                        <a:t>Query B</a:t>
                      </a:r>
                      <a:endParaRPr lang="en-US" dirty="0">
                        <a:solidFill>
                          <a:schemeClr val="tx2">
                            <a:lumMod val="50000"/>
                          </a:schemeClr>
                        </a:solidFill>
                      </a:endParaRPr>
                    </a:p>
                  </a:txBody>
                  <a:tcPr/>
                </a:tc>
              </a:tr>
              <a:tr h="657679">
                <a:tc>
                  <a:txBody>
                    <a:bodyPr/>
                    <a:lstStyle/>
                    <a:p>
                      <a:r>
                        <a:rPr lang="en-US" dirty="0" smtClean="0">
                          <a:solidFill>
                            <a:schemeClr val="tx2">
                              <a:lumMod val="50000"/>
                            </a:schemeClr>
                          </a:solidFill>
                        </a:rPr>
                        <a:t>18:25:30</a:t>
                      </a:r>
                      <a:endParaRPr lang="en-US" dirty="0">
                        <a:solidFill>
                          <a:schemeClr val="tx2">
                            <a:lumMod val="50000"/>
                          </a:schemeClr>
                        </a:solidFill>
                      </a:endParaRPr>
                    </a:p>
                  </a:txBody>
                  <a:tcPr/>
                </a:tc>
                <a:tc>
                  <a:txBody>
                    <a:bodyPr/>
                    <a:lstStyle/>
                    <a:p>
                      <a:r>
                        <a:rPr lang="en-US" dirty="0" smtClean="0">
                          <a:solidFill>
                            <a:schemeClr val="tx2">
                              <a:lumMod val="50000"/>
                            </a:schemeClr>
                          </a:solidFill>
                        </a:rPr>
                        <a:t>Query B</a:t>
                      </a:r>
                    </a:p>
                  </a:txBody>
                  <a:tcPr/>
                </a:tc>
              </a:tr>
              <a:tr h="657679">
                <a:tc>
                  <a:txBody>
                    <a:bodyPr/>
                    <a:lstStyle/>
                    <a:p>
                      <a:r>
                        <a:rPr lang="en-US" dirty="0" smtClean="0">
                          <a:solidFill>
                            <a:schemeClr val="tx2">
                              <a:lumMod val="50000"/>
                            </a:schemeClr>
                          </a:solidFill>
                        </a:rPr>
                        <a:t>19:53:01</a:t>
                      </a:r>
                      <a:endParaRPr lang="en-US" dirty="0">
                        <a:solidFill>
                          <a:schemeClr val="tx2">
                            <a:lumMod val="50000"/>
                          </a:schemeClr>
                        </a:solidFill>
                      </a:endParaRPr>
                    </a:p>
                  </a:txBody>
                  <a:tcPr/>
                </a:tc>
                <a:tc>
                  <a:txBody>
                    <a:bodyPr/>
                    <a:lstStyle/>
                    <a:p>
                      <a:r>
                        <a:rPr lang="en-US" dirty="0" smtClean="0">
                          <a:solidFill>
                            <a:schemeClr val="tx2">
                              <a:lumMod val="50000"/>
                            </a:schemeClr>
                          </a:solidFill>
                        </a:rPr>
                        <a:t>Query B</a:t>
                      </a:r>
                      <a:endParaRPr lang="en-US" dirty="0">
                        <a:solidFill>
                          <a:schemeClr val="tx2">
                            <a:lumMod val="50000"/>
                          </a:schemeClr>
                        </a:solidFill>
                      </a:endParaRPr>
                    </a:p>
                  </a:txBody>
                  <a:tcPr/>
                </a:tc>
              </a:tr>
              <a:tr h="657679">
                <a:tc>
                  <a:txBody>
                    <a:bodyPr/>
                    <a:lstStyle/>
                    <a:p>
                      <a:r>
                        <a:rPr lang="en-US" dirty="0" smtClean="0">
                          <a:solidFill>
                            <a:schemeClr val="tx2">
                              <a:lumMod val="50000"/>
                            </a:schemeClr>
                          </a:solidFill>
                        </a:rPr>
                        <a:t>19:53:02</a:t>
                      </a:r>
                      <a:endParaRPr lang="en-US" dirty="0">
                        <a:solidFill>
                          <a:schemeClr val="tx2">
                            <a:lumMod val="50000"/>
                          </a:schemeClr>
                        </a:solidFill>
                      </a:endParaRPr>
                    </a:p>
                  </a:txBody>
                  <a:tcPr/>
                </a:tc>
                <a:tc>
                  <a:txBody>
                    <a:bodyPr/>
                    <a:lstStyle/>
                    <a:p>
                      <a:r>
                        <a:rPr lang="en-US" dirty="0" smtClean="0">
                          <a:solidFill>
                            <a:schemeClr val="tx2">
                              <a:lumMod val="50000"/>
                            </a:schemeClr>
                          </a:solidFill>
                        </a:rPr>
                        <a:t>Query C</a:t>
                      </a:r>
                      <a:endParaRPr lang="en-US" dirty="0">
                        <a:solidFill>
                          <a:schemeClr val="tx2">
                            <a:lumMod val="50000"/>
                          </a:schemeClr>
                        </a:solidFill>
                      </a:endParaRPr>
                    </a:p>
                  </a:txBody>
                  <a:tcPr/>
                </a:tc>
              </a:tr>
            </a:tbl>
          </a:graphicData>
        </a:graphic>
      </p:graphicFrame>
      <p:sp>
        <p:nvSpPr>
          <p:cNvPr id="8" name="TextBox 7"/>
          <p:cNvSpPr txBox="1"/>
          <p:nvPr/>
        </p:nvSpPr>
        <p:spPr>
          <a:xfrm>
            <a:off x="304800" y="2514600"/>
            <a:ext cx="1143000" cy="369332"/>
          </a:xfrm>
          <a:prstGeom prst="rect">
            <a:avLst/>
          </a:prstGeom>
          <a:noFill/>
        </p:spPr>
        <p:txBody>
          <a:bodyPr wrap="square" rtlCol="0">
            <a:spAutoFit/>
          </a:bodyPr>
          <a:lstStyle/>
          <a:p>
            <a:r>
              <a:rPr lang="en-US" b="1" dirty="0" smtClean="0">
                <a:solidFill>
                  <a:srgbClr val="FF0000"/>
                </a:solidFill>
              </a:rPr>
              <a:t>PST</a:t>
            </a:r>
            <a:endParaRPr lang="en-US" b="1" dirty="0">
              <a:solidFill>
                <a:srgbClr val="FF0000"/>
              </a:solidFill>
            </a:endParaRPr>
          </a:p>
        </p:txBody>
      </p:sp>
      <p:sp>
        <p:nvSpPr>
          <p:cNvPr id="9" name="TextBox 8"/>
          <p:cNvSpPr txBox="1"/>
          <p:nvPr/>
        </p:nvSpPr>
        <p:spPr>
          <a:xfrm>
            <a:off x="228600" y="4648200"/>
            <a:ext cx="1143000" cy="369332"/>
          </a:xfrm>
          <a:prstGeom prst="rect">
            <a:avLst/>
          </a:prstGeom>
          <a:noFill/>
        </p:spPr>
        <p:txBody>
          <a:bodyPr wrap="square" rtlCol="0">
            <a:spAutoFit/>
          </a:bodyPr>
          <a:lstStyle/>
          <a:p>
            <a:r>
              <a:rPr lang="en-US" b="1" dirty="0" smtClean="0">
                <a:solidFill>
                  <a:srgbClr val="FF0000"/>
                </a:solidFill>
              </a:rPr>
              <a:t>Zulu</a:t>
            </a:r>
            <a:endParaRPr lang="en-US" b="1" dirty="0">
              <a:solidFill>
                <a:srgbClr val="FF0000"/>
              </a:solidFill>
            </a:endParaRPr>
          </a:p>
        </p:txBody>
      </p:sp>
      <p:cxnSp>
        <p:nvCxnSpPr>
          <p:cNvPr id="11" name="Straight Arrow Connector 10"/>
          <p:cNvCxnSpPr/>
          <p:nvPr/>
        </p:nvCxnSpPr>
        <p:spPr>
          <a:xfrm>
            <a:off x="3657600" y="3048000"/>
            <a:ext cx="2438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81400" y="3505200"/>
            <a:ext cx="243840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3543300" y="4000500"/>
            <a:ext cx="2590800" cy="2514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581400" y="3733800"/>
            <a:ext cx="2514600" cy="1524000"/>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581400" y="5105400"/>
            <a:ext cx="2438400" cy="609600"/>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81400" y="5943600"/>
            <a:ext cx="2514600" cy="228600"/>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Cleaning Summary</a:t>
            </a:r>
            <a:endParaRPr lang="en-US" dirty="0"/>
          </a:p>
        </p:txBody>
      </p:sp>
      <p:sp>
        <p:nvSpPr>
          <p:cNvPr id="3" name="Content Placeholder 2"/>
          <p:cNvSpPr>
            <a:spLocks noGrp="1"/>
          </p:cNvSpPr>
          <p:nvPr>
            <p:ph sz="quarter" idx="1"/>
          </p:nvPr>
        </p:nvSpPr>
        <p:spPr/>
        <p:txBody>
          <a:bodyPr>
            <a:normAutofit/>
          </a:bodyPr>
          <a:lstStyle/>
          <a:p>
            <a:r>
              <a:rPr lang="en-US" sz="2800" b="1" dirty="0" smtClean="0">
                <a:solidFill>
                  <a:srgbClr val="FF0000"/>
                </a:solidFill>
              </a:rPr>
              <a:t>C</a:t>
            </a:r>
            <a:r>
              <a:rPr lang="en-US" sz="2400" b="1" dirty="0" smtClean="0">
                <a:solidFill>
                  <a:srgbClr val="FF0000"/>
                </a:solidFill>
              </a:rPr>
              <a:t>AUTION</a:t>
            </a:r>
            <a:r>
              <a:rPr lang="en-US" sz="2800" dirty="0" smtClean="0">
                <a:solidFill>
                  <a:srgbClr val="FF0000"/>
                </a:solidFill>
              </a:rPr>
              <a:t>: </a:t>
            </a:r>
            <a:r>
              <a:rPr lang="en-US" sz="2800" dirty="0" smtClean="0"/>
              <a:t>Many, many potholes to fall into</a:t>
            </a:r>
          </a:p>
          <a:p>
            <a:endParaRPr lang="en-US" sz="2800" dirty="0" smtClean="0"/>
          </a:p>
          <a:p>
            <a:pPr>
              <a:buNone/>
            </a:pPr>
            <a:endParaRPr lang="en-US" sz="2800" dirty="0" smtClean="0"/>
          </a:p>
          <a:p>
            <a:r>
              <a:rPr lang="en-US" sz="2800" b="1" dirty="0" smtClean="0">
                <a:solidFill>
                  <a:srgbClr val="FF0000"/>
                </a:solidFill>
              </a:rPr>
              <a:t>Know</a:t>
            </a:r>
            <a:r>
              <a:rPr lang="en-US" sz="2800" dirty="0" smtClean="0"/>
              <a:t> what the purpose of your data cleaning is for</a:t>
            </a:r>
          </a:p>
          <a:p>
            <a:r>
              <a:rPr lang="en-US" sz="2800" b="1" dirty="0" smtClean="0">
                <a:solidFill>
                  <a:srgbClr val="FF0000"/>
                </a:solidFill>
              </a:rPr>
              <a:t>Maintain</a:t>
            </a:r>
            <a:r>
              <a:rPr lang="en-US" sz="2800" dirty="0" smtClean="0"/>
              <a:t> metadata </a:t>
            </a:r>
          </a:p>
          <a:p>
            <a:r>
              <a:rPr lang="en-US" sz="2800" b="1" dirty="0" smtClean="0">
                <a:solidFill>
                  <a:srgbClr val="FF0000"/>
                </a:solidFill>
              </a:rPr>
              <a:t>Beware</a:t>
            </a:r>
            <a:r>
              <a:rPr lang="en-US" sz="2800" dirty="0" smtClean="0"/>
              <a:t> of domain expertise failure</a:t>
            </a:r>
          </a:p>
          <a:p>
            <a:r>
              <a:rPr lang="en-US" sz="2800" b="1" dirty="0" smtClean="0">
                <a:solidFill>
                  <a:srgbClr val="FF0000"/>
                </a:solidFill>
              </a:rPr>
              <a:t>Ensure</a:t>
            </a:r>
            <a:r>
              <a:rPr lang="en-US" sz="2800" dirty="0" smtClean="0"/>
              <a:t> that the underlying data schema is what you think it is</a:t>
            </a:r>
          </a:p>
          <a:p>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Section 8: Log Analysis</a:t>
            </a:r>
            <a:br>
              <a:rPr lang="en-US" dirty="0" smtClean="0"/>
            </a:br>
            <a:r>
              <a:rPr lang="en-US" dirty="0" smtClean="0"/>
              <a:t>and the HCI Community</a:t>
            </a:r>
            <a:endParaRPr lang="en-US" dirty="0"/>
          </a:p>
        </p:txBody>
      </p:sp>
      <p:sp>
        <p:nvSpPr>
          <p:cNvPr id="3" name="Subtitle 2"/>
          <p:cNvSpPr>
            <a:spLocks noGrp="1"/>
          </p:cNvSpPr>
          <p:nvPr>
            <p:ph type="subTitle" idx="1"/>
          </p:nvPr>
        </p:nvSpPr>
        <p:spPr/>
        <p:txBody>
          <a:bodyPr/>
          <a:lstStyle/>
          <a:p>
            <a:r>
              <a:rPr lang="en-US" dirty="0" smtClean="0"/>
              <a:t>All</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Log Analysis and HCI</a:t>
            </a:r>
            <a:endParaRPr lang="en-US" dirty="0"/>
          </a:p>
        </p:txBody>
      </p:sp>
      <p:sp>
        <p:nvSpPr>
          <p:cNvPr id="3" name="Content Placeholder 2"/>
          <p:cNvSpPr>
            <a:spLocks noGrp="1"/>
          </p:cNvSpPr>
          <p:nvPr>
            <p:ph idx="1"/>
          </p:nvPr>
        </p:nvSpPr>
        <p:spPr/>
        <p:txBody>
          <a:bodyPr/>
          <a:lstStyle/>
          <a:p>
            <a:r>
              <a:rPr lang="en-US" dirty="0" smtClean="0"/>
              <a:t>Is log analysis relevant to HCI?</a:t>
            </a:r>
          </a:p>
          <a:p>
            <a:r>
              <a:rPr lang="en-US" dirty="0" smtClean="0"/>
              <a:t>How to present/review log analysis research</a:t>
            </a:r>
          </a:p>
          <a:p>
            <a:pPr lvl="1"/>
            <a:r>
              <a:rPr lang="en-US" dirty="0" smtClean="0"/>
              <a:t>Observational</a:t>
            </a:r>
          </a:p>
          <a:p>
            <a:pPr lvl="1"/>
            <a:r>
              <a:rPr lang="en-US" dirty="0" smtClean="0"/>
              <a:t>Experimental</a:t>
            </a:r>
          </a:p>
          <a:p>
            <a:r>
              <a:rPr lang="en-US" dirty="0" smtClean="0"/>
              <a:t>How to generate logs</a:t>
            </a:r>
          </a:p>
          <a:p>
            <a:r>
              <a:rPr lang="en-US" dirty="0" smtClean="0"/>
              <a:t>Sources of </a:t>
            </a:r>
            <a:r>
              <a:rPr lang="en-US" smtClean="0"/>
              <a:t>log data</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Log Analysis Relevant to HCI?</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t>“Know thy user”</a:t>
            </a:r>
          </a:p>
          <a:p>
            <a:pPr lvl="1"/>
            <a:r>
              <a:rPr lang="en-US" i="1" dirty="0" smtClean="0"/>
              <a:t>In situ </a:t>
            </a:r>
            <a:r>
              <a:rPr lang="en-US" dirty="0" smtClean="0"/>
              <a:t>large-scale log provide unique insights</a:t>
            </a:r>
          </a:p>
          <a:p>
            <a:pPr lvl="1"/>
            <a:r>
              <a:rPr lang="en-US" dirty="0" smtClean="0"/>
              <a:t>Real behavior</a:t>
            </a:r>
          </a:p>
          <a:p>
            <a:r>
              <a:rPr lang="en-US" dirty="0" smtClean="0"/>
              <a:t>What kinds of things can we learn?</a:t>
            </a:r>
          </a:p>
          <a:p>
            <a:pPr lvl="1"/>
            <a:r>
              <a:rPr lang="en-US" dirty="0" smtClean="0"/>
              <a:t>Patterns of behavior (e.g., info seeking goals)</a:t>
            </a:r>
          </a:p>
          <a:p>
            <a:pPr lvl="1"/>
            <a:r>
              <a:rPr lang="en-US" dirty="0" smtClean="0"/>
              <a:t>Use of systems (e.g., how successful are people in using the </a:t>
            </a:r>
            <a:r>
              <a:rPr lang="en-US" dirty="0" err="1" smtClean="0"/>
              <a:t>currrent</a:t>
            </a:r>
            <a:r>
              <a:rPr lang="en-US" dirty="0" smtClean="0"/>
              <a:t> vs. new system)</a:t>
            </a:r>
          </a:p>
          <a:p>
            <a:pPr lvl="1"/>
            <a:r>
              <a:rPr lang="en-US" dirty="0" smtClean="0"/>
              <a:t>Experimental comparison of alternatives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Present/Review Log Analysis</a:t>
            </a:r>
            <a:endParaRPr lang="en-US" dirty="0"/>
          </a:p>
        </p:txBody>
      </p:sp>
      <p:sp>
        <p:nvSpPr>
          <p:cNvPr id="3" name="Content Placeholder 2"/>
          <p:cNvSpPr>
            <a:spLocks noGrp="1"/>
          </p:cNvSpPr>
          <p:nvPr>
            <p:ph idx="1"/>
          </p:nvPr>
        </p:nvSpPr>
        <p:spPr/>
        <p:txBody>
          <a:bodyPr/>
          <a:lstStyle/>
          <a:p>
            <a:r>
              <a:rPr lang="en-US" dirty="0" smtClean="0"/>
              <a:t>Examples of successful log analysis papers</a:t>
            </a:r>
          </a:p>
          <a:p>
            <a:pPr lvl="1"/>
            <a:r>
              <a:rPr lang="en-US" dirty="0" smtClean="0"/>
              <a:t>Several published logs analysis of observational type </a:t>
            </a:r>
          </a:p>
          <a:p>
            <a:pPr lvl="1"/>
            <a:r>
              <a:rPr lang="en-US" dirty="0" smtClean="0"/>
              <a:t>But fewer published reports of the experimental type </a:t>
            </a:r>
          </a:p>
          <a:p>
            <a:r>
              <a:rPr lang="en-US" dirty="0" smtClean="0"/>
              <a:t>Determining if conclusions are valid</a:t>
            </a:r>
          </a:p>
          <a:p>
            <a:pPr lvl="1"/>
            <a:r>
              <a:rPr lang="en-US" dirty="0" smtClean="0"/>
              <a:t>Significance unlikely to be a problem</a:t>
            </a:r>
          </a:p>
          <a:p>
            <a:pPr lvl="1"/>
            <a:r>
              <a:rPr lang="en-US" dirty="0" smtClean="0"/>
              <a:t>Data cleanliness important</a:t>
            </a:r>
          </a:p>
          <a:p>
            <a:pPr lvl="1"/>
            <a:r>
              <a:rPr lang="en-US" dirty="0" smtClean="0"/>
              <a:t>Only draw supported claims (careful with intent)</a:t>
            </a:r>
          </a:p>
          <a:p>
            <a:pPr lvl="1"/>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Generate Logs</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r>
              <a:rPr lang="en-US" dirty="0" smtClean="0"/>
              <a:t>Use existing logged data</a:t>
            </a:r>
          </a:p>
          <a:p>
            <a:pPr lvl="1"/>
            <a:r>
              <a:rPr lang="en-US" dirty="0" smtClean="0"/>
              <a:t>Explore sources in your community (e.g., proxy logs)</a:t>
            </a:r>
          </a:p>
          <a:p>
            <a:pPr lvl="1"/>
            <a:r>
              <a:rPr lang="en-US" dirty="0" smtClean="0"/>
              <a:t>Work with a company (e.g., intern, visiting researcher)</a:t>
            </a:r>
          </a:p>
          <a:p>
            <a:pPr lvl="1"/>
            <a:r>
              <a:rPr lang="en-US" dirty="0" smtClean="0"/>
              <a:t>Construct targeted  questions</a:t>
            </a:r>
          </a:p>
          <a:p>
            <a:r>
              <a:rPr lang="en-US" dirty="0" smtClean="0"/>
              <a:t>Generate your own logs</a:t>
            </a:r>
          </a:p>
          <a:p>
            <a:pPr lvl="1"/>
            <a:r>
              <a:rPr lang="en-US" dirty="0" smtClean="0"/>
              <a:t>Focuses on questions of unique interest to you</a:t>
            </a:r>
          </a:p>
          <a:p>
            <a:r>
              <a:rPr lang="en-US" dirty="0" smtClean="0"/>
              <a:t>Construct community resources</a:t>
            </a:r>
          </a:p>
          <a:p>
            <a:pPr lvl="1"/>
            <a:r>
              <a:rPr lang="en-US" dirty="0" smtClean="0"/>
              <a:t>Shared software and tools</a:t>
            </a:r>
          </a:p>
          <a:p>
            <a:pPr lvl="2"/>
            <a:r>
              <a:rPr lang="en-US" dirty="0" smtClean="0"/>
              <a:t>Client side logger (e.g., VIBE logger)</a:t>
            </a:r>
          </a:p>
          <a:p>
            <a:pPr lvl="1"/>
            <a:r>
              <a:rPr lang="en-US" dirty="0" smtClean="0"/>
              <a:t>Shared data sets</a:t>
            </a:r>
          </a:p>
          <a:p>
            <a:pPr lvl="1"/>
            <a:r>
              <a:rPr lang="en-US" dirty="0" smtClean="0"/>
              <a:t>Shared experimental platform to deploy experiments (and to attract visitors)</a:t>
            </a:r>
          </a:p>
          <a:p>
            <a:pPr lvl="1"/>
            <a:r>
              <a:rPr lang="en-US" dirty="0" smtClean="0"/>
              <a:t>Other ideas?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 Logs</a:t>
            </a:r>
            <a:endParaRPr lang="en-US" dirty="0"/>
          </a:p>
        </p:txBody>
      </p:sp>
      <p:sp>
        <p:nvSpPr>
          <p:cNvPr id="3" name="Content Placeholder 2"/>
          <p:cNvSpPr>
            <a:spLocks noGrp="1"/>
          </p:cNvSpPr>
          <p:nvPr>
            <p:ph sz="half" idx="1"/>
          </p:nvPr>
        </p:nvSpPr>
        <p:spPr/>
        <p:txBody>
          <a:bodyPr>
            <a:noAutofit/>
          </a:bodyPr>
          <a:lstStyle/>
          <a:p>
            <a:r>
              <a:rPr lang="en-US" sz="2400" dirty="0" smtClean="0"/>
              <a:t>Example sources</a:t>
            </a:r>
          </a:p>
          <a:p>
            <a:pPr lvl="1"/>
            <a:r>
              <a:rPr lang="en-US" sz="2000" dirty="0" smtClean="0"/>
              <a:t>Search engine</a:t>
            </a:r>
          </a:p>
          <a:p>
            <a:pPr lvl="1"/>
            <a:r>
              <a:rPr lang="en-US" sz="2000" dirty="0" smtClean="0"/>
              <a:t>Commerce site</a:t>
            </a:r>
          </a:p>
          <a:p>
            <a:r>
              <a:rPr lang="en-US" sz="2400" dirty="0" smtClean="0"/>
              <a:t>Types of information</a:t>
            </a:r>
          </a:p>
          <a:p>
            <a:pPr lvl="1"/>
            <a:r>
              <a:rPr lang="en-US" sz="2000" dirty="0" smtClean="0"/>
              <a:t>Queries, clicks, edits</a:t>
            </a:r>
          </a:p>
          <a:p>
            <a:pPr lvl="1"/>
            <a:r>
              <a:rPr lang="en-US" sz="2000" dirty="0" smtClean="0"/>
              <a:t>Results, ads, products</a:t>
            </a:r>
          </a:p>
          <a:p>
            <a:r>
              <a:rPr lang="en-US" sz="2400" dirty="0" smtClean="0"/>
              <a:t>Example analysis</a:t>
            </a:r>
          </a:p>
          <a:p>
            <a:pPr lvl="1"/>
            <a:r>
              <a:rPr lang="en-US" sz="2000" dirty="0" smtClean="0"/>
              <a:t>Click entropy</a:t>
            </a:r>
          </a:p>
          <a:p>
            <a:pPr lvl="1"/>
            <a:r>
              <a:rPr lang="en-US" sz="2000" dirty="0" smtClean="0"/>
              <a:t>Teevan, Dumais and Liebling. </a:t>
            </a:r>
            <a:r>
              <a:rPr lang="en-US" sz="2000" i="1" dirty="0" smtClean="0"/>
              <a:t>To Personalize or Not to Personalize: Modeling Queries with Variation in User Intent</a:t>
            </a:r>
            <a:r>
              <a:rPr lang="en-US" sz="2000" dirty="0" smtClean="0"/>
              <a:t>. SIGIR 2008</a:t>
            </a:r>
            <a:endParaRPr lang="en-US" sz="20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1" y="1728417"/>
            <a:ext cx="4038600" cy="4269531"/>
          </a:xfrm>
          <a:prstGeom prst="rect">
            <a:avLst/>
          </a:prstGeom>
          <a:noFill/>
          <a:ln w="9525">
            <a:noFill/>
            <a:miter lim="800000"/>
            <a:headEnd/>
            <a:tailEnd/>
          </a:ln>
        </p:spPr>
      </p:pic>
      <p:sp>
        <p:nvSpPr>
          <p:cNvPr id="6" name="TextBox 5"/>
          <p:cNvSpPr txBox="1"/>
          <p:nvPr/>
        </p:nvSpPr>
        <p:spPr>
          <a:xfrm>
            <a:off x="4648201" y="5410200"/>
            <a:ext cx="1068434" cy="369332"/>
          </a:xfrm>
          <a:prstGeom prst="rect">
            <a:avLst/>
          </a:prstGeom>
          <a:noFill/>
        </p:spPr>
        <p:txBody>
          <a:bodyPr wrap="none" lIns="91439" tIns="45719" rIns="91439" bIns="45719" rtlCol="0">
            <a:spAutoFit/>
          </a:bodyPr>
          <a:lstStyle/>
          <a:p>
            <a:r>
              <a:rPr lang="en-US" dirty="0" smtClean="0">
                <a:solidFill>
                  <a:srgbClr val="FF0000"/>
                </a:solidFill>
                <a:effectLst>
                  <a:outerShdw blurRad="50800" dist="38100" dir="2700000" algn="tl" rotWithShape="0">
                    <a:prstClr val="black">
                      <a:alpha val="40000"/>
                    </a:prstClr>
                  </a:outerShdw>
                </a:effectLst>
              </a:rPr>
              <a:t>Company</a:t>
            </a:r>
            <a:endParaRPr lang="en-US" dirty="0">
              <a:solidFill>
                <a:srgbClr val="FF0000"/>
              </a:solidFill>
              <a:effectLst>
                <a:outerShdw blurRad="50800" dist="38100" dir="2700000" algn="tl" rotWithShape="0">
                  <a:prstClr val="black">
                    <a:alpha val="40000"/>
                  </a:prstClr>
                </a:outerShdw>
              </a:effectLst>
            </a:endParaRPr>
          </a:p>
        </p:txBody>
      </p:sp>
      <p:sp>
        <p:nvSpPr>
          <p:cNvPr id="8" name="TextBox 7"/>
          <p:cNvSpPr txBox="1"/>
          <p:nvPr/>
        </p:nvSpPr>
        <p:spPr>
          <a:xfrm>
            <a:off x="6781801" y="2514601"/>
            <a:ext cx="965201" cy="369332"/>
          </a:xfrm>
          <a:prstGeom prst="rect">
            <a:avLst/>
          </a:prstGeom>
          <a:noFill/>
        </p:spPr>
        <p:txBody>
          <a:bodyPr wrap="none" lIns="91439" tIns="45719" rIns="91439" bIns="45719" rtlCol="0">
            <a:spAutoFit/>
          </a:bodyPr>
          <a:lstStyle/>
          <a:p>
            <a:r>
              <a:rPr lang="en-US" dirty="0" smtClean="0">
                <a:solidFill>
                  <a:srgbClr val="FF0000"/>
                </a:solidFill>
                <a:effectLst>
                  <a:outerShdw blurRad="50800" dist="38100" dir="2700000" algn="tl" rotWithShape="0">
                    <a:prstClr val="black">
                      <a:alpha val="40000"/>
                    </a:prstClr>
                  </a:outerShdw>
                </a:effectLst>
              </a:rPr>
              <a:t>Data file</a:t>
            </a:r>
            <a:endParaRPr lang="en-US" dirty="0">
              <a:solidFill>
                <a:srgbClr val="FF0000"/>
              </a:solidFill>
              <a:effectLst>
                <a:outerShdw blurRad="50800" dist="38100" dir="2700000" algn="tl" rotWithShape="0">
                  <a:prstClr val="black">
                    <a:alpha val="40000"/>
                  </a:prstClr>
                </a:outerShdw>
              </a:effectLst>
            </a:endParaRPr>
          </a:p>
        </p:txBody>
      </p:sp>
      <p:cxnSp>
        <p:nvCxnSpPr>
          <p:cNvPr id="10" name="Straight Arrow Connector 9"/>
          <p:cNvCxnSpPr/>
          <p:nvPr/>
        </p:nvCxnSpPr>
        <p:spPr>
          <a:xfrm flipV="1">
            <a:off x="5410200" y="5257800"/>
            <a:ext cx="304800" cy="2286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p:nvPr/>
        </p:nvCxnSpPr>
        <p:spPr>
          <a:xfrm rot="5400000">
            <a:off x="7048500" y="2857500"/>
            <a:ext cx="228600" cy="1524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pic>
        <p:nvPicPr>
          <p:cNvPr id="2052" name="Picture 4"/>
          <p:cNvPicPr>
            <a:picLocks noChangeAspect="1" noChangeArrowheads="1"/>
          </p:cNvPicPr>
          <p:nvPr/>
        </p:nvPicPr>
        <p:blipFill>
          <a:blip r:embed="rId3" cstate="print"/>
          <a:srcRect/>
          <a:stretch>
            <a:fillRect/>
          </a:stretch>
        </p:blipFill>
        <p:spPr bwMode="auto">
          <a:xfrm>
            <a:off x="4648201" y="1728416"/>
            <a:ext cx="4039278" cy="4270248"/>
          </a:xfrm>
          <a:prstGeom prst="rect">
            <a:avLst/>
          </a:prstGeom>
          <a:noFill/>
          <a:ln w="9525">
            <a:noFill/>
            <a:miter lim="800000"/>
            <a:headEnd/>
            <a:tailEnd/>
          </a:ln>
        </p:spPr>
      </p:pic>
      <p:sp>
        <p:nvSpPr>
          <p:cNvPr id="7" name="TextBox 6"/>
          <p:cNvSpPr txBox="1"/>
          <p:nvPr/>
        </p:nvSpPr>
        <p:spPr>
          <a:xfrm>
            <a:off x="6781800" y="3352800"/>
            <a:ext cx="1562928" cy="369332"/>
          </a:xfrm>
          <a:prstGeom prst="rect">
            <a:avLst/>
          </a:prstGeom>
          <a:noFill/>
        </p:spPr>
        <p:txBody>
          <a:bodyPr wrap="none" lIns="91439" tIns="45719" rIns="91439" bIns="45719" rtlCol="0">
            <a:spAutoFit/>
          </a:bodyPr>
          <a:lstStyle/>
          <a:p>
            <a:r>
              <a:rPr lang="en-US" dirty="0" smtClean="0">
                <a:solidFill>
                  <a:srgbClr val="FF0000"/>
                </a:solidFill>
                <a:effectLst>
                  <a:outerShdw blurRad="50800" dist="38100" dir="2700000" algn="tl" rotWithShape="0">
                    <a:prstClr val="black">
                      <a:alpha val="40000"/>
                    </a:prstClr>
                  </a:outerShdw>
                </a:effectLst>
              </a:rPr>
              <a:t>Academic field</a:t>
            </a:r>
            <a:endParaRPr lang="en-US" dirty="0">
              <a:solidFill>
                <a:srgbClr val="FF0000"/>
              </a:solidFill>
              <a:effectLst>
                <a:outerShdw blurRad="50800" dist="38100" dir="2700000" algn="tl" rotWithShape="0">
                  <a:prstClr val="black">
                    <a:alpha val="40000"/>
                  </a:prstClr>
                </a:outerShdw>
              </a:effectLst>
            </a:endParaRPr>
          </a:p>
        </p:txBody>
      </p:sp>
      <p:cxnSp>
        <p:nvCxnSpPr>
          <p:cNvPr id="17" name="Straight Arrow Connector 16"/>
          <p:cNvCxnSpPr/>
          <p:nvPr/>
        </p:nvCxnSpPr>
        <p:spPr>
          <a:xfrm rot="10800000" flipV="1">
            <a:off x="6781800" y="3657601"/>
            <a:ext cx="762000" cy="3048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rot="5400000">
            <a:off x="7048500" y="3848101"/>
            <a:ext cx="685800" cy="6096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rot="5400000">
            <a:off x="7086600" y="4343400"/>
            <a:ext cx="1143000" cy="3810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a:xfrm rot="10800000">
            <a:off x="6781801" y="3048000"/>
            <a:ext cx="609600" cy="2286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Interesting Sources of Log Data</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t>Anyone who runs a Web services</a:t>
            </a:r>
          </a:p>
          <a:p>
            <a:r>
              <a:rPr lang="en-US" dirty="0" smtClean="0"/>
              <a:t>Proxy (or library) logs at your institution</a:t>
            </a:r>
          </a:p>
          <a:p>
            <a:r>
              <a:rPr lang="en-US" dirty="0" smtClean="0"/>
              <a:t>Publically available social resources</a:t>
            </a:r>
          </a:p>
          <a:p>
            <a:pPr lvl="1"/>
            <a:r>
              <a:rPr lang="en-US" dirty="0" smtClean="0"/>
              <a:t>Wikipedia (content, edit history)</a:t>
            </a:r>
          </a:p>
          <a:p>
            <a:pPr lvl="1"/>
            <a:r>
              <a:rPr lang="en-US" dirty="0" smtClean="0"/>
              <a:t>Twitter</a:t>
            </a:r>
          </a:p>
          <a:p>
            <a:pPr lvl="1"/>
            <a:r>
              <a:rPr lang="en-US" dirty="0" smtClean="0"/>
              <a:t>Delicious, </a:t>
            </a:r>
            <a:r>
              <a:rPr lang="en-US" dirty="0" err="1" smtClean="0"/>
              <a:t>Flickr</a:t>
            </a:r>
            <a:endParaRPr lang="en-US" dirty="0" smtClean="0"/>
          </a:p>
          <a:p>
            <a:pPr lvl="1"/>
            <a:r>
              <a:rPr lang="en-US" dirty="0" err="1" smtClean="0"/>
              <a:t>Facebook</a:t>
            </a:r>
            <a:r>
              <a:rPr lang="en-US" dirty="0" smtClean="0"/>
              <a:t> public data?</a:t>
            </a:r>
          </a:p>
          <a:p>
            <a:r>
              <a:rPr lang="en-US" dirty="0" smtClean="0"/>
              <a:t>Others?</a:t>
            </a:r>
          </a:p>
          <a:p>
            <a:pPr lvl="1"/>
            <a:r>
              <a:rPr lang="en-US" dirty="0" smtClean="0"/>
              <a:t>GPS</a:t>
            </a:r>
          </a:p>
          <a:p>
            <a:pPr lvl="1"/>
            <a:r>
              <a:rPr lang="en-US" dirty="0" smtClean="0"/>
              <a:t>Virtual worlds</a:t>
            </a:r>
          </a:p>
          <a:p>
            <a:pPr lvl="1"/>
            <a:r>
              <a:rPr lang="en-US" smtClean="0"/>
              <a:t>Cell call logs </a:t>
            </a:r>
          </a:p>
          <a:p>
            <a:pPr lvl="1"/>
            <a:endParaRPr lang="en-US" dirty="0" smtClean="0"/>
          </a:p>
          <a:p>
            <a:pPr lvl="1">
              <a:buNone/>
            </a:pPr>
            <a:endParaRPr lang="en-US" dirty="0" smtClean="0"/>
          </a:p>
          <a:p>
            <a:pPr lvl="1">
              <a:buNone/>
            </a:pPr>
            <a:endParaRPr lang="en-US" dirty="0" smtClean="0"/>
          </a:p>
          <a:p>
            <a:pPr lvl="1">
              <a:buNone/>
            </a:pPr>
            <a:endParaRPr lang="en-US" dirty="0"/>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Browser Logs</a:t>
            </a:r>
            <a:endParaRPr lang="en-US" dirty="0"/>
          </a:p>
        </p:txBody>
      </p:sp>
      <p:sp>
        <p:nvSpPr>
          <p:cNvPr id="3" name="Content Placeholder 2"/>
          <p:cNvSpPr>
            <a:spLocks noGrp="1"/>
          </p:cNvSpPr>
          <p:nvPr>
            <p:ph sz="half" idx="1"/>
          </p:nvPr>
        </p:nvSpPr>
        <p:spPr/>
        <p:txBody>
          <a:bodyPr>
            <a:normAutofit/>
          </a:bodyPr>
          <a:lstStyle/>
          <a:p>
            <a:r>
              <a:rPr lang="en-US" sz="2400" dirty="0" smtClean="0"/>
              <a:t>Example sources</a:t>
            </a:r>
          </a:p>
          <a:p>
            <a:pPr lvl="1"/>
            <a:r>
              <a:rPr lang="en-US" sz="2000" dirty="0" smtClean="0"/>
              <a:t>Proxy</a:t>
            </a:r>
          </a:p>
          <a:p>
            <a:pPr lvl="1"/>
            <a:r>
              <a:rPr lang="en-US" sz="2000" dirty="0" smtClean="0"/>
              <a:t>Logging tool</a:t>
            </a:r>
          </a:p>
          <a:p>
            <a:r>
              <a:rPr lang="en-US" sz="2400" dirty="0" smtClean="0"/>
              <a:t>Types of information</a:t>
            </a:r>
          </a:p>
          <a:p>
            <a:pPr lvl="1"/>
            <a:r>
              <a:rPr lang="en-US" sz="2000" dirty="0" smtClean="0"/>
              <a:t>URL visits, paths followed</a:t>
            </a:r>
          </a:p>
          <a:p>
            <a:pPr lvl="1"/>
            <a:r>
              <a:rPr lang="en-US" sz="2000" dirty="0" smtClean="0"/>
              <a:t>Content shown, settings</a:t>
            </a:r>
          </a:p>
          <a:p>
            <a:r>
              <a:rPr lang="en-US" sz="2400" dirty="0" smtClean="0"/>
              <a:t>Example analysis</a:t>
            </a:r>
          </a:p>
          <a:p>
            <a:pPr lvl="1"/>
            <a:r>
              <a:rPr lang="en-US" sz="2000" dirty="0" smtClean="0"/>
              <a:t>Revisitation</a:t>
            </a:r>
          </a:p>
          <a:p>
            <a:pPr lvl="1"/>
            <a:r>
              <a:rPr lang="en-US" sz="1800" dirty="0" smtClean="0"/>
              <a:t>Adar, Teevan and Dumais.</a:t>
            </a:r>
            <a:r>
              <a:rPr lang="en-US" sz="1800" i="1" dirty="0" smtClean="0"/>
              <a:t> Large Scale Analysis of Web Revisitation Patterns.</a:t>
            </a:r>
            <a:r>
              <a:rPr lang="en-US" sz="1800" dirty="0" smtClean="0"/>
              <a:t> CHI 2008</a:t>
            </a:r>
            <a:r>
              <a:rPr lang="en-US" sz="1800" dirty="0"/>
              <a:t> </a:t>
            </a:r>
            <a:r>
              <a:rPr lang="en-US" sz="1800" dirty="0" smtClean="0">
                <a:solidFill>
                  <a:schemeClr val="bg1"/>
                </a:solidFill>
              </a:rPr>
              <a:t>a</a:t>
            </a:r>
          </a:p>
        </p:txBody>
      </p:sp>
      <p:pic>
        <p:nvPicPr>
          <p:cNvPr id="1030" name="Picture 6"/>
          <p:cNvPicPr>
            <a:picLocks noGrp="1" noChangeAspect="1" noChangeArrowheads="1"/>
          </p:cNvPicPr>
          <p:nvPr>
            <p:ph sz="half" idx="2"/>
          </p:nvPr>
        </p:nvPicPr>
        <p:blipFill>
          <a:blip r:embed="rId3" cstate="print"/>
          <a:srcRect/>
          <a:stretch>
            <a:fillRect/>
          </a:stretch>
        </p:blipFill>
        <p:spPr bwMode="auto">
          <a:xfrm>
            <a:off x="4648201" y="1728417"/>
            <a:ext cx="4038600" cy="4269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a:stretch>
            <a:fillRect/>
          </a:stretch>
        </p:blipFill>
        <p:spPr bwMode="auto">
          <a:xfrm>
            <a:off x="4648200" y="1728416"/>
            <a:ext cx="4039279" cy="427024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Web Browser Logs</a:t>
            </a:r>
            <a:endParaRPr lang="en-US" dirty="0"/>
          </a:p>
        </p:txBody>
      </p:sp>
      <p:sp>
        <p:nvSpPr>
          <p:cNvPr id="3" name="Content Placeholder 2"/>
          <p:cNvSpPr>
            <a:spLocks noGrp="1"/>
          </p:cNvSpPr>
          <p:nvPr>
            <p:ph sz="half" idx="1"/>
          </p:nvPr>
        </p:nvSpPr>
        <p:spPr/>
        <p:txBody>
          <a:bodyPr>
            <a:normAutofit/>
          </a:bodyPr>
          <a:lstStyle/>
          <a:p>
            <a:r>
              <a:rPr lang="en-US" sz="2400" dirty="0" smtClean="0"/>
              <a:t>Example sources</a:t>
            </a:r>
          </a:p>
          <a:p>
            <a:pPr lvl="1"/>
            <a:r>
              <a:rPr lang="en-US" sz="2000" dirty="0" smtClean="0"/>
              <a:t>Proxy</a:t>
            </a:r>
          </a:p>
          <a:p>
            <a:pPr lvl="1"/>
            <a:r>
              <a:rPr lang="en-US" sz="2000" dirty="0" smtClean="0"/>
              <a:t>Logging tool</a:t>
            </a:r>
          </a:p>
          <a:p>
            <a:r>
              <a:rPr lang="en-US" sz="2400" dirty="0" smtClean="0"/>
              <a:t>Types of information</a:t>
            </a:r>
          </a:p>
          <a:p>
            <a:pPr lvl="1"/>
            <a:r>
              <a:rPr lang="en-US" sz="2000" dirty="0" smtClean="0"/>
              <a:t>URL visits, paths followed</a:t>
            </a:r>
          </a:p>
          <a:p>
            <a:pPr lvl="1"/>
            <a:r>
              <a:rPr lang="en-US" sz="2000" dirty="0" smtClean="0"/>
              <a:t>Content shown, settings</a:t>
            </a:r>
          </a:p>
          <a:p>
            <a:r>
              <a:rPr lang="en-US" sz="2400" dirty="0" smtClean="0"/>
              <a:t>Example analysis</a:t>
            </a:r>
          </a:p>
          <a:p>
            <a:pPr lvl="1"/>
            <a:r>
              <a:rPr lang="en-US" sz="2000" dirty="0" err="1" smtClean="0"/>
              <a:t>DiffIE</a:t>
            </a:r>
            <a:endParaRPr lang="en-US" sz="2000" dirty="0" smtClean="0"/>
          </a:p>
          <a:p>
            <a:pPr lvl="1"/>
            <a:r>
              <a:rPr lang="en-US" sz="1800" dirty="0" smtClean="0"/>
              <a:t>Teevan, Dumais and Liebling.</a:t>
            </a:r>
            <a:r>
              <a:rPr lang="en-US" sz="1800" i="1" dirty="0" smtClean="0"/>
              <a:t> A Longitudinal Study of How Highlighting Web Content Change Affects People’s Web Interactions</a:t>
            </a:r>
            <a:r>
              <a:rPr lang="en-US" sz="1800" dirty="0" smtClean="0"/>
              <a:t>.  CHI 2010</a:t>
            </a:r>
            <a:endParaRPr lang="en-US" sz="1800" dirty="0"/>
          </a:p>
        </p:txBody>
      </p:sp>
      <p:pic>
        <p:nvPicPr>
          <p:cNvPr id="6" name="Picture 4"/>
          <p:cNvPicPr>
            <a:picLocks noGrp="1" noChangeAspect="1" noChangeArrowheads="1"/>
          </p:cNvPicPr>
          <p:nvPr>
            <p:ph sz="half" idx="2"/>
          </p:nvPr>
        </p:nvPicPr>
        <p:blipFill>
          <a:blip r:embed="rId4" cstate="print"/>
          <a:srcRect/>
          <a:stretch>
            <a:fillRect/>
          </a:stretch>
        </p:blipFill>
        <p:spPr bwMode="auto">
          <a:xfrm>
            <a:off x="4648201" y="1728417"/>
            <a:ext cx="4038600" cy="4269531"/>
          </a:xfrm>
          <a:prstGeom prst="rect">
            <a:avLst/>
          </a:prstGeom>
          <a:noFill/>
          <a:ln w="9525">
            <a:noFill/>
            <a:miter lim="800000"/>
            <a:headEnd/>
            <a:tailEnd/>
          </a:ln>
        </p:spPr>
      </p:pic>
      <p:sp>
        <p:nvSpPr>
          <p:cNvPr id="7" name="Rectangle 6"/>
          <p:cNvSpPr/>
          <p:nvPr/>
        </p:nvSpPr>
        <p:spPr>
          <a:xfrm>
            <a:off x="4648201" y="2057400"/>
            <a:ext cx="3581400" cy="152400"/>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cxnSp>
        <p:nvCxnSpPr>
          <p:cNvPr id="8" name="Straight Arrow Connector 7"/>
          <p:cNvCxnSpPr/>
          <p:nvPr/>
        </p:nvCxnSpPr>
        <p:spPr>
          <a:xfrm rot="10800000">
            <a:off x="6629400" y="2286000"/>
            <a:ext cx="457200" cy="3810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7010401" y="2590801"/>
            <a:ext cx="1295400" cy="369332"/>
          </a:xfrm>
          <a:prstGeom prst="rect">
            <a:avLst/>
          </a:prstGeom>
          <a:noFill/>
        </p:spPr>
        <p:txBody>
          <a:bodyPr wrap="square" lIns="91439" tIns="45719" rIns="91439" bIns="45719" rtlCol="0">
            <a:spAutoFit/>
          </a:bodyPr>
          <a:lstStyle/>
          <a:p>
            <a:r>
              <a:rPr lang="en-US" dirty="0" smtClean="0">
                <a:solidFill>
                  <a:srgbClr val="FF0000"/>
                </a:solidFill>
                <a:effectLst>
                  <a:outerShdw blurRad="50800" dist="38100" dir="2700000" algn="tl" rotWithShape="0">
                    <a:prstClr val="black">
                      <a:alpha val="40000"/>
                    </a:prstClr>
                  </a:outerShdw>
                </a:effectLst>
              </a:rPr>
              <a:t>Toolbar</a:t>
            </a:r>
            <a:endParaRPr lang="en-US" dirty="0">
              <a:solidFill>
                <a:srgbClr val="FF000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Client-Side Logs</a:t>
            </a:r>
            <a:endParaRPr lang="en-US" dirty="0"/>
          </a:p>
        </p:txBody>
      </p:sp>
      <p:sp>
        <p:nvSpPr>
          <p:cNvPr id="3" name="Content Placeholder 2"/>
          <p:cNvSpPr>
            <a:spLocks noGrp="1"/>
          </p:cNvSpPr>
          <p:nvPr>
            <p:ph sz="half" idx="1"/>
          </p:nvPr>
        </p:nvSpPr>
        <p:spPr/>
        <p:txBody>
          <a:bodyPr>
            <a:normAutofit/>
          </a:bodyPr>
          <a:lstStyle/>
          <a:p>
            <a:r>
              <a:rPr lang="en-US" sz="2400" dirty="0" smtClean="0"/>
              <a:t>Example sources</a:t>
            </a:r>
          </a:p>
          <a:p>
            <a:pPr lvl="1"/>
            <a:r>
              <a:rPr lang="en-US" sz="2000" dirty="0" smtClean="0"/>
              <a:t>Client application</a:t>
            </a:r>
          </a:p>
          <a:p>
            <a:pPr lvl="1"/>
            <a:r>
              <a:rPr lang="en-US" sz="2000" dirty="0" smtClean="0"/>
              <a:t>Operating system</a:t>
            </a:r>
          </a:p>
          <a:p>
            <a:r>
              <a:rPr lang="en-US" sz="2400" dirty="0" smtClean="0"/>
              <a:t>Types of information</a:t>
            </a:r>
          </a:p>
          <a:p>
            <a:pPr lvl="1"/>
            <a:r>
              <a:rPr lang="en-US" sz="2000" dirty="0" smtClean="0"/>
              <a:t>Web client interactions</a:t>
            </a:r>
          </a:p>
          <a:p>
            <a:pPr lvl="1"/>
            <a:r>
              <a:rPr lang="en-US" sz="2000" dirty="0" smtClean="0"/>
              <a:t>Other client interactions</a:t>
            </a:r>
          </a:p>
          <a:p>
            <a:r>
              <a:rPr lang="en-US" sz="2400" dirty="0" smtClean="0"/>
              <a:t>Example analysis</a:t>
            </a:r>
          </a:p>
          <a:p>
            <a:pPr lvl="1"/>
            <a:r>
              <a:rPr lang="en-US" sz="2000" dirty="0" smtClean="0"/>
              <a:t>Stuff I’ve Seen</a:t>
            </a:r>
          </a:p>
          <a:p>
            <a:pPr lvl="1"/>
            <a:r>
              <a:rPr lang="en-US" sz="1800" dirty="0" smtClean="0"/>
              <a:t>Dumais et al. </a:t>
            </a:r>
            <a:r>
              <a:rPr lang="en-US" sz="1800" i="1" dirty="0" smtClean="0"/>
              <a:t>Stuff I've Seen: A system for personal information retrieval and re-use.</a:t>
            </a:r>
            <a:r>
              <a:rPr lang="en-US" sz="1800" dirty="0" smtClean="0"/>
              <a:t>  SIGIR 2003</a:t>
            </a:r>
            <a:endParaRPr lang="en-US" sz="1800" dirty="0"/>
          </a:p>
        </p:txBody>
      </p:sp>
      <p:pic>
        <p:nvPicPr>
          <p:cNvPr id="3075" name="Picture 3"/>
          <p:cNvPicPr>
            <a:picLocks noGrp="1" noChangeAspect="1" noChangeArrowheads="1"/>
          </p:cNvPicPr>
          <p:nvPr>
            <p:ph sz="half" idx="2"/>
          </p:nvPr>
        </p:nvPicPr>
        <p:blipFill>
          <a:blip r:embed="rId2" cstate="print"/>
          <a:srcRect/>
          <a:stretch>
            <a:fillRect/>
          </a:stretch>
        </p:blipFill>
        <p:spPr bwMode="auto">
          <a:xfrm>
            <a:off x="4648201" y="1724887"/>
            <a:ext cx="4038600" cy="427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6800" y="2667001"/>
            <a:ext cx="1905000" cy="381000"/>
          </a:xfrm>
          <a:prstGeom prst="rect">
            <a:avLst/>
          </a:prstGeom>
          <a:solidFill>
            <a:srgbClr val="FADA7A">
              <a:alpha val="8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lIns="91439" tIns="45719" rIns="91439" bIns="45719" rtlCol="0" anchor="ctr"/>
          <a:lstStyle/>
          <a:p>
            <a:pPr algn="ctr"/>
            <a:endParaRPr lang="en-US"/>
          </a:p>
        </p:txBody>
      </p:sp>
      <p:sp>
        <p:nvSpPr>
          <p:cNvPr id="11" name="Rectangle 10"/>
          <p:cNvSpPr/>
          <p:nvPr/>
        </p:nvSpPr>
        <p:spPr>
          <a:xfrm>
            <a:off x="5257800" y="2667001"/>
            <a:ext cx="1828800" cy="381000"/>
          </a:xfrm>
          <a:prstGeom prst="rect">
            <a:avLst/>
          </a:prstGeom>
          <a:solidFill>
            <a:srgbClr val="FADA7A">
              <a:alpha val="8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lIns="91439" tIns="45719" rIns="91439" bIns="45719" rtlCol="0" anchor="ctr"/>
          <a:lstStyle/>
          <a:p>
            <a:pPr algn="ctr"/>
            <a:endParaRPr lang="en-US"/>
          </a:p>
        </p:txBody>
      </p:sp>
      <p:sp>
        <p:nvSpPr>
          <p:cNvPr id="9" name="Content Placeholder 8"/>
          <p:cNvSpPr>
            <a:spLocks noGrp="1"/>
          </p:cNvSpPr>
          <p:nvPr>
            <p:ph sz="quarter" idx="4"/>
          </p:nvPr>
        </p:nvSpPr>
        <p:spPr/>
        <p:txBody>
          <a:bodyPr>
            <a:normAutofit/>
          </a:bodyPr>
          <a:lstStyle/>
          <a:p>
            <a:r>
              <a:rPr lang="en-US" sz="2800" dirty="0" smtClean="0"/>
              <a:t>Interactions</a:t>
            </a:r>
          </a:p>
          <a:p>
            <a:pPr lvl="1"/>
            <a:r>
              <a:rPr lang="en-US" sz="2400" dirty="0" smtClean="0"/>
              <a:t>Queries, clicks</a:t>
            </a:r>
          </a:p>
          <a:p>
            <a:pPr lvl="1"/>
            <a:r>
              <a:rPr lang="en-US" sz="2400" dirty="0" smtClean="0"/>
              <a:t>URL visits</a:t>
            </a:r>
          </a:p>
          <a:p>
            <a:pPr lvl="1"/>
            <a:r>
              <a:rPr lang="en-US" sz="2400" dirty="0" smtClean="0"/>
              <a:t>System interactions</a:t>
            </a:r>
          </a:p>
          <a:p>
            <a:r>
              <a:rPr lang="en-US" sz="2800" dirty="0" smtClean="0"/>
              <a:t>Context</a:t>
            </a:r>
          </a:p>
          <a:p>
            <a:pPr lvl="1"/>
            <a:r>
              <a:rPr lang="en-US" sz="2400" dirty="0" smtClean="0"/>
              <a:t>Results</a:t>
            </a:r>
          </a:p>
          <a:p>
            <a:pPr lvl="1"/>
            <a:r>
              <a:rPr lang="en-US" sz="2400" dirty="0" smtClean="0"/>
              <a:t>Ads</a:t>
            </a:r>
          </a:p>
          <a:p>
            <a:pPr lvl="1"/>
            <a:r>
              <a:rPr lang="en-US" sz="2400" dirty="0" smtClean="0"/>
              <a:t>Web pages shown</a:t>
            </a:r>
          </a:p>
        </p:txBody>
      </p:sp>
      <p:sp>
        <p:nvSpPr>
          <p:cNvPr id="7" name="Content Placeholder 6"/>
          <p:cNvSpPr>
            <a:spLocks noGrp="1"/>
          </p:cNvSpPr>
          <p:nvPr>
            <p:ph sz="half" idx="2"/>
          </p:nvPr>
        </p:nvSpPr>
        <p:spPr/>
        <p:txBody>
          <a:bodyPr>
            <a:normAutofit/>
          </a:bodyPr>
          <a:lstStyle/>
          <a:p>
            <a:r>
              <a:rPr lang="en-US" sz="2800" dirty="0" smtClean="0"/>
              <a:t>Web service</a:t>
            </a:r>
          </a:p>
          <a:p>
            <a:pPr lvl="1"/>
            <a:r>
              <a:rPr lang="en-US" sz="2400" dirty="0" smtClean="0"/>
              <a:t>Search engine</a:t>
            </a:r>
          </a:p>
          <a:p>
            <a:pPr lvl="1"/>
            <a:r>
              <a:rPr lang="en-US" sz="2400" dirty="0" smtClean="0"/>
              <a:t>Commerce site</a:t>
            </a:r>
          </a:p>
          <a:p>
            <a:r>
              <a:rPr lang="en-US" sz="2800" dirty="0" smtClean="0"/>
              <a:t>Web Browser</a:t>
            </a:r>
          </a:p>
          <a:p>
            <a:pPr lvl="1"/>
            <a:r>
              <a:rPr lang="en-US" sz="2400" dirty="0" smtClean="0"/>
              <a:t>Proxy</a:t>
            </a:r>
          </a:p>
          <a:p>
            <a:pPr lvl="1"/>
            <a:r>
              <a:rPr lang="en-US" sz="2400" dirty="0" smtClean="0"/>
              <a:t>Toolbar</a:t>
            </a:r>
          </a:p>
          <a:p>
            <a:pPr lvl="1"/>
            <a:r>
              <a:rPr lang="en-US" sz="2400" dirty="0" smtClean="0"/>
              <a:t>Browser plug-in</a:t>
            </a:r>
          </a:p>
          <a:p>
            <a:r>
              <a:rPr lang="en-US" sz="2800" dirty="0" smtClean="0"/>
              <a:t>Client application</a:t>
            </a:r>
            <a:endParaRPr lang="en-US" sz="2800" dirty="0"/>
          </a:p>
        </p:txBody>
      </p:sp>
      <p:sp>
        <p:nvSpPr>
          <p:cNvPr id="5" name="Title 4"/>
          <p:cNvSpPr>
            <a:spLocks noGrp="1"/>
          </p:cNvSpPr>
          <p:nvPr>
            <p:ph type="title"/>
          </p:nvPr>
        </p:nvSpPr>
        <p:spPr/>
        <p:txBody>
          <a:bodyPr/>
          <a:lstStyle/>
          <a:p>
            <a:r>
              <a:rPr lang="en-US" dirty="0" smtClean="0"/>
              <a:t>Logs Can Be Rich and Varied</a:t>
            </a:r>
            <a:endParaRPr lang="en-US" dirty="0"/>
          </a:p>
        </p:txBody>
      </p:sp>
      <p:sp>
        <p:nvSpPr>
          <p:cNvPr id="6" name="Text Placeholder 5"/>
          <p:cNvSpPr>
            <a:spLocks noGrp="1"/>
          </p:cNvSpPr>
          <p:nvPr>
            <p:ph type="body" idx="1"/>
          </p:nvPr>
        </p:nvSpPr>
        <p:spPr/>
        <p:txBody>
          <a:bodyPr/>
          <a:lstStyle/>
          <a:p>
            <a:r>
              <a:rPr lang="en-US" dirty="0" smtClean="0"/>
              <a:t>Sources of log data</a:t>
            </a:r>
            <a:endParaRPr lang="en-US" dirty="0"/>
          </a:p>
        </p:txBody>
      </p:sp>
      <p:sp>
        <p:nvSpPr>
          <p:cNvPr id="8" name="Text Placeholder 7"/>
          <p:cNvSpPr>
            <a:spLocks noGrp="1"/>
          </p:cNvSpPr>
          <p:nvPr>
            <p:ph type="body" sz="quarter" idx="3"/>
          </p:nvPr>
        </p:nvSpPr>
        <p:spPr/>
        <p:txBody>
          <a:bodyPr>
            <a:normAutofit fontScale="92500"/>
          </a:bodyPr>
          <a:lstStyle/>
          <a:p>
            <a:r>
              <a:rPr lang="en-US" dirty="0" smtClean="0"/>
              <a:t>Types of information logged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Log Data</a:t>
            </a:r>
            <a:endParaRPr lang="en-US" dirty="0"/>
          </a:p>
        </p:txBody>
      </p:sp>
      <p:sp>
        <p:nvSpPr>
          <p:cNvPr id="3" name="Content Placeholder 2"/>
          <p:cNvSpPr>
            <a:spLocks noGrp="1"/>
          </p:cNvSpPr>
          <p:nvPr>
            <p:ph idx="1"/>
          </p:nvPr>
        </p:nvSpPr>
        <p:spPr/>
        <p:txBody>
          <a:bodyPr/>
          <a:lstStyle/>
          <a:p>
            <a:r>
              <a:rPr lang="en-US" dirty="0" smtClean="0"/>
              <a:t>What can we learn from log analysis?</a:t>
            </a:r>
          </a:p>
          <a:p>
            <a:r>
              <a:rPr lang="en-US" dirty="0" smtClean="0"/>
              <a:t>What can’t we learn from log analysis?</a:t>
            </a:r>
          </a:p>
          <a:p>
            <a:r>
              <a:rPr lang="en-US" dirty="0" smtClean="0"/>
              <a:t>How can we supplement the logs?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Log Data</a:t>
            </a:r>
            <a:endParaRPr lang="en-US" dirty="0"/>
          </a:p>
        </p:txBody>
      </p:sp>
      <p:sp>
        <p:nvSpPr>
          <p:cNvPr id="3" name="Content Placeholder 2"/>
          <p:cNvSpPr>
            <a:spLocks noGrp="1"/>
          </p:cNvSpPr>
          <p:nvPr>
            <p:ph idx="1"/>
          </p:nvPr>
        </p:nvSpPr>
        <p:spPr/>
        <p:txBody>
          <a:bodyPr/>
          <a:lstStyle/>
          <a:p>
            <a:r>
              <a:rPr lang="en-US" dirty="0" smtClean="0"/>
              <a:t>What can we learn from log analysis?</a:t>
            </a:r>
          </a:p>
          <a:p>
            <a:pPr lvl="1"/>
            <a:r>
              <a:rPr lang="en-US" dirty="0" smtClean="0"/>
              <a:t>Now: Observations</a:t>
            </a:r>
          </a:p>
          <a:p>
            <a:pPr lvl="1"/>
            <a:r>
              <a:rPr lang="en-US" dirty="0" smtClean="0"/>
              <a:t>Later: Experiments</a:t>
            </a:r>
          </a:p>
          <a:p>
            <a:r>
              <a:rPr lang="en-US" dirty="0" smtClean="0"/>
              <a:t>What can’t we learn from log analysis?</a:t>
            </a:r>
          </a:p>
          <a:p>
            <a:r>
              <a:rPr lang="en-US" dirty="0" smtClean="0"/>
              <a:t>How can we supplement the logs?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Generalizing About Behavior</a:t>
            </a:r>
            <a:endParaRPr lang="en-US" dirty="0"/>
          </a:p>
        </p:txBody>
      </p:sp>
      <p:sp>
        <p:nvSpPr>
          <p:cNvPr id="3" name="Content Placeholder 2"/>
          <p:cNvSpPr>
            <a:spLocks noGrp="1"/>
          </p:cNvSpPr>
          <p:nvPr>
            <p:ph sz="half" idx="1"/>
          </p:nvPr>
        </p:nvSpPr>
        <p:spPr>
          <a:xfrm>
            <a:off x="457201" y="1600200"/>
            <a:ext cx="3276600" cy="4525963"/>
          </a:xfrm>
        </p:spPr>
        <p:txBody>
          <a:bodyPr>
            <a:normAutofit/>
          </a:bodyPr>
          <a:lstStyle/>
          <a:p>
            <a:pPr algn="r">
              <a:buNone/>
            </a:pPr>
            <a:r>
              <a:rPr lang="en-US" dirty="0" smtClean="0"/>
              <a:t>Buttons clicks</a:t>
            </a:r>
          </a:p>
          <a:p>
            <a:pPr algn="r">
              <a:buNone/>
            </a:pPr>
            <a:endParaRPr lang="en-US" dirty="0" smtClean="0"/>
          </a:p>
          <a:p>
            <a:pPr algn="r">
              <a:buNone/>
            </a:pPr>
            <a:r>
              <a:rPr lang="en-US" dirty="0" smtClean="0"/>
              <a:t>Structured answers</a:t>
            </a:r>
          </a:p>
          <a:p>
            <a:pPr algn="r">
              <a:buNone/>
            </a:pPr>
            <a:endParaRPr lang="en-US" dirty="0" smtClean="0"/>
          </a:p>
          <a:p>
            <a:pPr algn="r">
              <a:buNone/>
            </a:pPr>
            <a:r>
              <a:rPr lang="en-US" dirty="0" smtClean="0"/>
              <a:t>Information use </a:t>
            </a:r>
          </a:p>
          <a:p>
            <a:pPr algn="r">
              <a:buNone/>
            </a:pPr>
            <a:endParaRPr lang="en-US" dirty="0" smtClean="0"/>
          </a:p>
          <a:p>
            <a:pPr algn="r">
              <a:buNone/>
            </a:pPr>
            <a:r>
              <a:rPr lang="en-US" dirty="0" smtClean="0"/>
              <a:t>Information needs</a:t>
            </a:r>
          </a:p>
          <a:p>
            <a:pPr algn="r">
              <a:buNone/>
            </a:pPr>
            <a:endParaRPr lang="en-US" dirty="0" smtClean="0"/>
          </a:p>
          <a:p>
            <a:pPr algn="r">
              <a:buNone/>
            </a:pPr>
            <a:r>
              <a:rPr lang="en-US" dirty="0" smtClean="0"/>
              <a:t>What people think</a:t>
            </a:r>
            <a:endParaRPr lang="en-US" dirty="0"/>
          </a:p>
        </p:txBody>
      </p:sp>
      <p:cxnSp>
        <p:nvCxnSpPr>
          <p:cNvPr id="9" name="Straight Connector 8"/>
          <p:cNvCxnSpPr/>
          <p:nvPr/>
        </p:nvCxnSpPr>
        <p:spPr>
          <a:xfrm rot="5400000">
            <a:off x="1822966" y="3842266"/>
            <a:ext cx="4507468" cy="0"/>
          </a:xfrm>
          <a:prstGeom prst="line">
            <a:avLst/>
          </a:prstGeom>
          <a:ln/>
        </p:spPr>
        <p:style>
          <a:lnRef idx="3">
            <a:schemeClr val="dk1"/>
          </a:lnRef>
          <a:fillRef idx="0">
            <a:schemeClr val="dk1"/>
          </a:fillRef>
          <a:effectRef idx="2">
            <a:schemeClr val="dk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6248399" y="1333500"/>
            <a:ext cx="849854" cy="36576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334001" y="1485900"/>
            <a:ext cx="566225" cy="32004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7239000" y="1866900"/>
            <a:ext cx="320040" cy="32004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4953001" y="2019301"/>
            <a:ext cx="1981200" cy="26670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5181600" y="5454589"/>
            <a:ext cx="3629026" cy="974787"/>
          </a:xfrm>
          <a:prstGeom prst="rect">
            <a:avLst/>
          </a:prstGeom>
          <a:noFill/>
          <a:ln w="9525">
            <a:noFill/>
            <a:miter lim="800000"/>
            <a:headEnd/>
            <a:tailEnd/>
          </a:ln>
        </p:spPr>
      </p:pic>
      <p:pic>
        <p:nvPicPr>
          <p:cNvPr id="2057" name="Picture 9"/>
          <p:cNvPicPr>
            <a:picLocks noChangeAspect="1" noChangeArrowheads="1"/>
          </p:cNvPicPr>
          <p:nvPr/>
        </p:nvPicPr>
        <p:blipFill>
          <a:blip r:embed="rId8" cstate="print"/>
          <a:srcRect/>
          <a:stretch>
            <a:fillRect/>
          </a:stretch>
        </p:blipFill>
        <p:spPr bwMode="auto">
          <a:xfrm>
            <a:off x="6172200" y="4724400"/>
            <a:ext cx="2521974" cy="457200"/>
          </a:xfrm>
          <a:prstGeom prst="rect">
            <a:avLst/>
          </a:prstGeom>
          <a:noFill/>
          <a:ln w="9525">
            <a:noFill/>
            <a:miter lim="800000"/>
            <a:headEnd/>
            <a:tailEnd/>
          </a:ln>
        </p:spPr>
      </p:pic>
      <p:pic>
        <p:nvPicPr>
          <p:cNvPr id="2058" name="Picture 10"/>
          <p:cNvPicPr>
            <a:picLocks noChangeAspect="1" noChangeArrowheads="1"/>
          </p:cNvPicPr>
          <p:nvPr/>
        </p:nvPicPr>
        <p:blipFill>
          <a:blip r:embed="rId9" cstate="print"/>
          <a:srcRect/>
          <a:stretch>
            <a:fillRect/>
          </a:stretch>
        </p:blipFill>
        <p:spPr bwMode="auto">
          <a:xfrm>
            <a:off x="6934200" y="3962400"/>
            <a:ext cx="1943100" cy="428625"/>
          </a:xfrm>
          <a:prstGeom prst="rect">
            <a:avLst/>
          </a:prstGeom>
          <a:noFill/>
          <a:ln w="9525">
            <a:noFill/>
            <a:miter lim="800000"/>
            <a:headEnd/>
            <a:tailEnd/>
          </a:ln>
        </p:spPr>
      </p:pic>
      <p:pic>
        <p:nvPicPr>
          <p:cNvPr id="2059" name="Picture 11"/>
          <p:cNvPicPr>
            <a:picLocks noChangeAspect="1" noChangeArrowheads="1"/>
          </p:cNvPicPr>
          <p:nvPr/>
        </p:nvPicPr>
        <p:blipFill>
          <a:blip r:embed="rId10" cstate="print"/>
          <a:srcRect/>
          <a:stretch>
            <a:fillRect/>
          </a:stretch>
        </p:blipFill>
        <p:spPr bwMode="auto">
          <a:xfrm>
            <a:off x="4343401" y="4419601"/>
            <a:ext cx="1658335" cy="647700"/>
          </a:xfrm>
          <a:prstGeom prst="rect">
            <a:avLst/>
          </a:prstGeom>
          <a:noFill/>
          <a:ln w="9525">
            <a:noFill/>
            <a:miter lim="800000"/>
            <a:headEnd/>
            <a:tailEnd/>
          </a:ln>
        </p:spPr>
      </p:pic>
      <p:pic>
        <p:nvPicPr>
          <p:cNvPr id="2060" name="Picture 12"/>
          <p:cNvPicPr>
            <a:picLocks noChangeAspect="1" noChangeArrowheads="1"/>
          </p:cNvPicPr>
          <p:nvPr/>
        </p:nvPicPr>
        <p:blipFill>
          <a:blip r:embed="rId11" cstate="print"/>
          <a:srcRect/>
          <a:stretch>
            <a:fillRect/>
          </a:stretch>
        </p:blipFill>
        <p:spPr bwMode="auto">
          <a:xfrm>
            <a:off x="4953001" y="2438400"/>
            <a:ext cx="1638300" cy="499682"/>
          </a:xfrm>
          <a:prstGeom prst="rect">
            <a:avLst/>
          </a:prstGeom>
          <a:noFill/>
          <a:ln w="9525">
            <a:noFill/>
            <a:miter lim="800000"/>
            <a:headEnd/>
            <a:tailEnd/>
          </a:ln>
        </p:spPr>
      </p:pic>
      <p:grpSp>
        <p:nvGrpSpPr>
          <p:cNvPr id="2" name="Group 29"/>
          <p:cNvGrpSpPr/>
          <p:nvPr/>
        </p:nvGrpSpPr>
        <p:grpSpPr>
          <a:xfrm>
            <a:off x="5486401" y="2590801"/>
            <a:ext cx="2819400" cy="1581360"/>
            <a:chOff x="5486400" y="2590800"/>
            <a:chExt cx="2819400" cy="1581360"/>
          </a:xfrm>
        </p:grpSpPr>
        <p:pic>
          <p:nvPicPr>
            <p:cNvPr id="11" name="Picture 6"/>
            <p:cNvPicPr>
              <a:picLocks noChangeAspect="1" noChangeArrowheads="1"/>
            </p:cNvPicPr>
            <p:nvPr/>
          </p:nvPicPr>
          <p:blipFill>
            <a:blip r:embed="rId12" cstate="print"/>
            <a:srcRect/>
            <a:stretch>
              <a:fillRect/>
            </a:stretch>
          </p:blipFill>
          <p:spPr bwMode="auto">
            <a:xfrm>
              <a:off x="7391400" y="2590800"/>
              <a:ext cx="914400" cy="966687"/>
            </a:xfrm>
            <a:prstGeom prst="rect">
              <a:avLst/>
            </a:prstGeom>
            <a:noFill/>
            <a:ln w="9525">
              <a:noFill/>
              <a:miter lim="800000"/>
              <a:headEnd/>
              <a:tailEnd/>
            </a:ln>
          </p:spPr>
        </p:pic>
        <p:pic>
          <p:nvPicPr>
            <p:cNvPr id="12" name="Picture 4"/>
            <p:cNvPicPr>
              <a:picLocks noChangeAspect="1" noChangeArrowheads="1"/>
            </p:cNvPicPr>
            <p:nvPr/>
          </p:nvPicPr>
          <p:blipFill>
            <a:blip r:embed="rId13" cstate="print"/>
            <a:srcRect/>
            <a:stretch>
              <a:fillRect/>
            </a:stretch>
          </p:blipFill>
          <p:spPr bwMode="auto">
            <a:xfrm>
              <a:off x="5486400" y="3124200"/>
              <a:ext cx="991278" cy="1047960"/>
            </a:xfrm>
            <a:prstGeom prst="rect">
              <a:avLst/>
            </a:prstGeom>
            <a:noFill/>
            <a:ln w="9525">
              <a:noFill/>
              <a:miter lim="800000"/>
              <a:headEnd/>
              <a:tailEnd/>
            </a:ln>
          </p:spPr>
        </p:pic>
        <p:cxnSp>
          <p:nvCxnSpPr>
            <p:cNvPr id="27" name="Straight Arrow Connector 26"/>
            <p:cNvCxnSpPr>
              <a:endCxn id="11" idx="1"/>
            </p:cNvCxnSpPr>
            <p:nvPr/>
          </p:nvCxnSpPr>
          <p:spPr>
            <a:xfrm flipV="1">
              <a:off x="6172200" y="3074144"/>
              <a:ext cx="1219200" cy="58345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sp>
        <p:nvSpPr>
          <p:cNvPr id="31" name="TextBox 30"/>
          <p:cNvSpPr txBox="1"/>
          <p:nvPr/>
        </p:nvSpPr>
        <p:spPr>
          <a:xfrm>
            <a:off x="3566161" y="5525870"/>
            <a:ext cx="1047750" cy="646331"/>
          </a:xfrm>
          <a:prstGeom prst="rect">
            <a:avLst/>
          </a:prstGeom>
          <a:noFill/>
        </p:spPr>
        <p:txBody>
          <a:bodyPr wrap="square" lIns="91439" tIns="45719" rIns="91439" bIns="45719" rtlCol="0">
            <a:spAutoFit/>
          </a:bodyPr>
          <a:lstStyle/>
          <a:p>
            <a:pPr algn="ctr"/>
            <a:r>
              <a:rPr lang="en-US" dirty="0" smtClean="0">
                <a:solidFill>
                  <a:srgbClr val="FF0000"/>
                </a:solidFill>
                <a:effectLst>
                  <a:outerShdw blurRad="50800" dist="38100" dir="2700000" algn="tl" rotWithShape="0">
                    <a:prstClr val="black">
                      <a:alpha val="40000"/>
                    </a:prstClr>
                  </a:outerShdw>
                </a:effectLst>
              </a:rPr>
              <a:t>Human behavior</a:t>
            </a:r>
            <a:endParaRPr lang="en-US" dirty="0">
              <a:solidFill>
                <a:srgbClr val="FF0000"/>
              </a:solidFill>
              <a:effectLst>
                <a:outerShdw blurRad="50800" dist="38100" dir="2700000" algn="tl" rotWithShape="0">
                  <a:prstClr val="black">
                    <a:alpha val="40000"/>
                  </a:prstClr>
                </a:outerShdw>
              </a:effectLst>
            </a:endParaRPr>
          </a:p>
        </p:txBody>
      </p:sp>
      <p:sp>
        <p:nvSpPr>
          <p:cNvPr id="32" name="TextBox 31"/>
          <p:cNvSpPr txBox="1"/>
          <p:nvPr/>
        </p:nvSpPr>
        <p:spPr>
          <a:xfrm>
            <a:off x="3581400" y="1524001"/>
            <a:ext cx="990600" cy="646331"/>
          </a:xfrm>
          <a:prstGeom prst="rect">
            <a:avLst/>
          </a:prstGeom>
          <a:noFill/>
        </p:spPr>
        <p:txBody>
          <a:bodyPr wrap="square" lIns="91439" tIns="45719" rIns="91439" bIns="45719" rtlCol="0">
            <a:spAutoFit/>
          </a:bodyPr>
          <a:lstStyle/>
          <a:p>
            <a:pPr algn="ctr"/>
            <a:r>
              <a:rPr lang="en-US" dirty="0" smtClean="0">
                <a:solidFill>
                  <a:srgbClr val="FF0000"/>
                </a:solidFill>
                <a:effectLst>
                  <a:outerShdw blurRad="50800" dist="38100" dir="2700000" algn="tl" rotWithShape="0">
                    <a:prstClr val="black">
                      <a:alpha val="40000"/>
                    </a:prstClr>
                  </a:outerShdw>
                </a:effectLst>
              </a:rPr>
              <a:t>Feature</a:t>
            </a:r>
          </a:p>
          <a:p>
            <a:pPr algn="ctr"/>
            <a:r>
              <a:rPr lang="en-US" dirty="0" smtClean="0">
                <a:solidFill>
                  <a:srgbClr val="FF0000"/>
                </a:solidFill>
                <a:effectLst>
                  <a:outerShdw blurRad="50800" dist="38100" dir="2700000" algn="tl" rotWithShape="0">
                    <a:prstClr val="black">
                      <a:alpha val="40000"/>
                    </a:prstClr>
                  </a:outerShdw>
                </a:effectLst>
              </a:rPr>
              <a:t>use</a:t>
            </a:r>
            <a:endParaRPr lang="en-US" dirty="0">
              <a:solidFill>
                <a:srgbClr val="FF000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500" fill="hold"/>
                                        <p:tgtEl>
                                          <p:spTgt spid="9"/>
                                        </p:tgtEl>
                                        <p:attrNameLst>
                                          <p:attrName>stroke.color</p:attrName>
                                        </p:attrNameLst>
                                      </p:cBhvr>
                                      <p:to>
                                        <a:srgbClr val="AEC5E0"/>
                                      </p:to>
                                    </p:animClr>
                                    <p:set>
                                      <p:cBhvr>
                                        <p:cTn id="7" dur="500" fill="hold"/>
                                        <p:tgtEl>
                                          <p:spTgt spid="9"/>
                                        </p:tgtEl>
                                        <p:attrNameLst>
                                          <p:attrName>stroke.on</p:attrName>
                                        </p:attrNameLst>
                                      </p:cBhvr>
                                      <p:to>
                                        <p:strVal val="true"/>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(HCI) learn from logs analysis? </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Logs are the traces of human behavior</a:t>
            </a:r>
          </a:p>
          <a:p>
            <a:pPr lvl="1"/>
            <a:r>
              <a:rPr lang="en-US" dirty="0" smtClean="0"/>
              <a:t>… seen through the lenses of whatever sensors we have </a:t>
            </a:r>
          </a:p>
          <a:p>
            <a:pPr lvl="1"/>
            <a:endParaRPr lang="en-US" dirty="0" smtClean="0"/>
          </a:p>
          <a:p>
            <a:r>
              <a:rPr lang="en-US" dirty="0" smtClean="0"/>
              <a:t>Actual behaviors</a:t>
            </a:r>
          </a:p>
          <a:p>
            <a:pPr lvl="1"/>
            <a:r>
              <a:rPr lang="en-US" dirty="0" smtClean="0"/>
              <a:t>As opposed to recalled behavior</a:t>
            </a:r>
          </a:p>
          <a:p>
            <a:pPr lvl="1"/>
            <a:r>
              <a:rPr lang="en-US" dirty="0" smtClean="0"/>
              <a:t>As opposed to subjective impressions of behavior</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Generalizing Across Systems</a:t>
            </a:r>
            <a:endParaRPr lang="en-US" dirty="0"/>
          </a:p>
        </p:txBody>
      </p:sp>
      <p:sp>
        <p:nvSpPr>
          <p:cNvPr id="3" name="Content Placeholder 2"/>
          <p:cNvSpPr>
            <a:spLocks noGrp="1"/>
          </p:cNvSpPr>
          <p:nvPr>
            <p:ph sz="half" idx="1"/>
          </p:nvPr>
        </p:nvSpPr>
        <p:spPr>
          <a:xfrm>
            <a:off x="457201" y="1600200"/>
            <a:ext cx="3276600" cy="4525963"/>
          </a:xfrm>
        </p:spPr>
        <p:txBody>
          <a:bodyPr>
            <a:normAutofit/>
          </a:bodyPr>
          <a:lstStyle/>
          <a:p>
            <a:pPr algn="r">
              <a:buNone/>
            </a:pPr>
            <a:r>
              <a:rPr lang="en-US" dirty="0" smtClean="0"/>
              <a:t>Bing version 2.0</a:t>
            </a:r>
          </a:p>
          <a:p>
            <a:pPr algn="r">
              <a:buNone/>
            </a:pPr>
            <a:endParaRPr lang="en-US" dirty="0" smtClean="0"/>
          </a:p>
          <a:p>
            <a:pPr algn="r">
              <a:buNone/>
            </a:pPr>
            <a:r>
              <a:rPr lang="en-US" dirty="0" smtClean="0"/>
              <a:t>Bing use</a:t>
            </a:r>
          </a:p>
          <a:p>
            <a:pPr algn="r">
              <a:buNone/>
            </a:pPr>
            <a:endParaRPr lang="en-US" dirty="0" smtClean="0"/>
          </a:p>
          <a:p>
            <a:pPr algn="r">
              <a:buNone/>
            </a:pPr>
            <a:r>
              <a:rPr lang="en-US" dirty="0" smtClean="0"/>
              <a:t>Web search engine use</a:t>
            </a:r>
          </a:p>
          <a:p>
            <a:pPr algn="r">
              <a:buNone/>
            </a:pPr>
            <a:endParaRPr lang="en-US" dirty="0" smtClean="0"/>
          </a:p>
          <a:p>
            <a:pPr algn="r">
              <a:buNone/>
            </a:pPr>
            <a:r>
              <a:rPr lang="en-US" dirty="0" smtClean="0"/>
              <a:t>Search engine use</a:t>
            </a:r>
          </a:p>
          <a:p>
            <a:pPr algn="r">
              <a:buNone/>
            </a:pPr>
            <a:endParaRPr lang="en-US" dirty="0" smtClean="0"/>
          </a:p>
          <a:p>
            <a:pPr algn="r">
              <a:buNone/>
            </a:pPr>
            <a:r>
              <a:rPr lang="en-US" dirty="0" smtClean="0"/>
              <a:t>Information seeking</a:t>
            </a:r>
            <a:endParaRPr lang="en-US" dirty="0"/>
          </a:p>
        </p:txBody>
      </p:sp>
      <p:sp>
        <p:nvSpPr>
          <p:cNvPr id="20" name="Content Placeholder 19"/>
          <p:cNvSpPr>
            <a:spLocks noGrp="1"/>
          </p:cNvSpPr>
          <p:nvPr>
            <p:ph sz="half" idx="2"/>
          </p:nvPr>
        </p:nvSpPr>
        <p:spPr>
          <a:xfrm>
            <a:off x="4343401" y="1600200"/>
            <a:ext cx="4648200" cy="4525963"/>
          </a:xfrm>
        </p:spPr>
        <p:txBody>
          <a:bodyPr>
            <a:normAutofit/>
          </a:bodyPr>
          <a:lstStyle/>
          <a:p>
            <a:pPr lvl="0">
              <a:buNone/>
              <a:defRPr/>
            </a:pPr>
            <a:r>
              <a:rPr lang="en-US" dirty="0" smtClean="0"/>
              <a:t>Logs from a particular run</a:t>
            </a:r>
          </a:p>
          <a:p>
            <a:pPr lvl="0">
              <a:buNone/>
              <a:defRPr/>
            </a:pPr>
            <a:endParaRPr lang="en-US" dirty="0" smtClean="0"/>
          </a:p>
          <a:p>
            <a:pPr lvl="0">
              <a:buNone/>
              <a:defRPr/>
            </a:pPr>
            <a:r>
              <a:rPr lang="en-US" dirty="0" smtClean="0"/>
              <a:t>Logs from a Web search engine</a:t>
            </a:r>
          </a:p>
          <a:p>
            <a:pPr lvl="0">
              <a:buNone/>
              <a:defRPr/>
            </a:pPr>
            <a:endParaRPr lang="en-US" dirty="0" smtClean="0"/>
          </a:p>
          <a:p>
            <a:pPr lvl="0">
              <a:buNone/>
              <a:defRPr/>
            </a:pPr>
            <a:r>
              <a:rPr lang="en-US" dirty="0" smtClean="0"/>
              <a:t>From many Web search engines</a:t>
            </a:r>
          </a:p>
          <a:p>
            <a:pPr lvl="0">
              <a:buNone/>
              <a:defRPr/>
            </a:pPr>
            <a:endParaRPr lang="en-US" dirty="0" smtClean="0"/>
          </a:p>
          <a:p>
            <a:pPr lvl="0">
              <a:buNone/>
              <a:defRPr/>
            </a:pPr>
            <a:r>
              <a:rPr lang="en-US" dirty="0" smtClean="0"/>
              <a:t>From many search verticals</a:t>
            </a:r>
          </a:p>
          <a:p>
            <a:pPr lvl="0">
              <a:buNone/>
              <a:defRPr/>
            </a:pPr>
            <a:endParaRPr lang="en-US" dirty="0" smtClean="0"/>
          </a:p>
          <a:p>
            <a:pPr lvl="0">
              <a:buNone/>
              <a:defRPr/>
            </a:pPr>
            <a:r>
              <a:rPr lang="en-US" dirty="0" smtClean="0"/>
              <a:t>From browsers, search, email…</a:t>
            </a:r>
          </a:p>
        </p:txBody>
      </p:sp>
      <p:cxnSp>
        <p:nvCxnSpPr>
          <p:cNvPr id="9" name="Straight Connector 8"/>
          <p:cNvCxnSpPr/>
          <p:nvPr/>
        </p:nvCxnSpPr>
        <p:spPr>
          <a:xfrm rot="5400000">
            <a:off x="1822966" y="3842266"/>
            <a:ext cx="4507468" cy="0"/>
          </a:xfrm>
          <a:prstGeom prst="line">
            <a:avLst/>
          </a:prstGeom>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3676650" y="5181600"/>
            <a:ext cx="800100" cy="923330"/>
          </a:xfrm>
          <a:prstGeom prst="rect">
            <a:avLst/>
          </a:prstGeom>
          <a:noFill/>
        </p:spPr>
        <p:txBody>
          <a:bodyPr wrap="square" lIns="91439" tIns="45719" rIns="91439" bIns="45719" rtlCol="0">
            <a:spAutoFit/>
          </a:bodyPr>
          <a:lstStyle/>
          <a:p>
            <a:pPr algn="ctr"/>
            <a:r>
              <a:rPr lang="en-US" dirty="0" smtClean="0">
                <a:solidFill>
                  <a:srgbClr val="FF0000"/>
                </a:solidFill>
                <a:effectLst>
                  <a:outerShdw blurRad="50800" dist="38100" dir="2700000" algn="tl" rotWithShape="0">
                    <a:prstClr val="black">
                      <a:alpha val="40000"/>
                    </a:prstClr>
                  </a:outerShdw>
                </a:effectLst>
              </a:rPr>
              <a:t>Build new tools</a:t>
            </a:r>
            <a:endParaRPr lang="en-US" dirty="0">
              <a:solidFill>
                <a:srgbClr val="FF0000"/>
              </a:solidFill>
              <a:effectLst>
                <a:outerShdw blurRad="50800" dist="38100" dir="2700000" algn="tl" rotWithShape="0">
                  <a:prstClr val="black">
                    <a:alpha val="40000"/>
                  </a:prstClr>
                </a:outerShdw>
              </a:effectLst>
            </a:endParaRPr>
          </a:p>
        </p:txBody>
      </p:sp>
      <p:sp>
        <p:nvSpPr>
          <p:cNvPr id="15" name="TextBox 14"/>
          <p:cNvSpPr txBox="1"/>
          <p:nvPr/>
        </p:nvSpPr>
        <p:spPr>
          <a:xfrm>
            <a:off x="3505200" y="3352800"/>
            <a:ext cx="1143000" cy="923330"/>
          </a:xfrm>
          <a:prstGeom prst="rect">
            <a:avLst/>
          </a:prstGeom>
          <a:noFill/>
        </p:spPr>
        <p:txBody>
          <a:bodyPr wrap="square" lIns="91439" tIns="45719" rIns="91439" bIns="45719" rtlCol="0">
            <a:spAutoFit/>
          </a:bodyPr>
          <a:lstStyle/>
          <a:p>
            <a:pPr algn="ctr"/>
            <a:r>
              <a:rPr lang="en-US" dirty="0" smtClean="0">
                <a:solidFill>
                  <a:srgbClr val="FF0000"/>
                </a:solidFill>
                <a:effectLst>
                  <a:outerShdw blurRad="50800" dist="38100" dir="2700000" algn="tl" rotWithShape="0">
                    <a:prstClr val="black">
                      <a:alpha val="40000"/>
                    </a:prstClr>
                  </a:outerShdw>
                </a:effectLst>
              </a:rPr>
              <a:t>Build better systems</a:t>
            </a:r>
            <a:endParaRPr lang="en-US" dirty="0">
              <a:solidFill>
                <a:srgbClr val="FF0000"/>
              </a:solidFill>
              <a:effectLst>
                <a:outerShdw blurRad="50800" dist="38100" dir="2700000" algn="tl" rotWithShape="0">
                  <a:prstClr val="black">
                    <a:alpha val="40000"/>
                  </a:prstClr>
                </a:outerShdw>
              </a:effectLst>
            </a:endParaRPr>
          </a:p>
        </p:txBody>
      </p:sp>
      <p:sp>
        <p:nvSpPr>
          <p:cNvPr id="16" name="TextBox 15"/>
          <p:cNvSpPr txBox="1"/>
          <p:nvPr/>
        </p:nvSpPr>
        <p:spPr>
          <a:xfrm>
            <a:off x="3581400" y="1524000"/>
            <a:ext cx="990600" cy="923330"/>
          </a:xfrm>
          <a:prstGeom prst="rect">
            <a:avLst/>
          </a:prstGeom>
          <a:noFill/>
        </p:spPr>
        <p:txBody>
          <a:bodyPr wrap="square" lIns="91439" tIns="45719" rIns="91439" bIns="45719" rtlCol="0">
            <a:spAutoFit/>
          </a:bodyPr>
          <a:lstStyle/>
          <a:p>
            <a:pPr algn="ctr"/>
            <a:r>
              <a:rPr lang="en-US" dirty="0" smtClean="0">
                <a:solidFill>
                  <a:srgbClr val="FF0000"/>
                </a:solidFill>
                <a:effectLst>
                  <a:outerShdw blurRad="50800" dist="38100" dir="2700000" algn="tl" rotWithShape="0">
                    <a:prstClr val="black">
                      <a:alpha val="40000"/>
                    </a:prstClr>
                  </a:outerShdw>
                </a:effectLst>
              </a:rPr>
              <a:t>Build new features</a:t>
            </a:r>
            <a:endParaRPr lang="en-US" dirty="0">
              <a:solidFill>
                <a:srgbClr val="FF000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500" fill="hold"/>
                                        <p:tgtEl>
                                          <p:spTgt spid="9"/>
                                        </p:tgtEl>
                                        <p:attrNameLst>
                                          <p:attrName>stroke.color</p:attrName>
                                        </p:attrNameLst>
                                      </p:cBhvr>
                                      <p:to>
                                        <a:srgbClr val="AEC5E0"/>
                                      </p:to>
                                    </p:animClr>
                                    <p:set>
                                      <p:cBhvr>
                                        <p:cTn id="7" dur="500" fill="hold"/>
                                        <p:tgtEl>
                                          <p:spTgt spid="9"/>
                                        </p:tgtEl>
                                        <p:attrNameLst>
                                          <p:attrName>stroke.on</p:attrName>
                                        </p:attrNameLst>
                                      </p:cBhvr>
                                      <p:to>
                                        <p:strVal val="true"/>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Can Learn from Query Logs</a:t>
            </a:r>
            <a:endParaRPr lang="en-US" dirty="0"/>
          </a:p>
        </p:txBody>
      </p:sp>
      <p:sp>
        <p:nvSpPr>
          <p:cNvPr id="3" name="Content Placeholder 2"/>
          <p:cNvSpPr>
            <a:spLocks noGrp="1"/>
          </p:cNvSpPr>
          <p:nvPr>
            <p:ph idx="1"/>
          </p:nvPr>
        </p:nvSpPr>
        <p:spPr/>
        <p:txBody>
          <a:bodyPr>
            <a:normAutofit/>
          </a:bodyPr>
          <a:lstStyle/>
          <a:p>
            <a:r>
              <a:rPr lang="en-US" sz="2400" dirty="0" smtClean="0"/>
              <a:t>Summary measures</a:t>
            </a:r>
          </a:p>
          <a:p>
            <a:pPr lvl="1"/>
            <a:r>
              <a:rPr lang="en-US" sz="2000" dirty="0" smtClean="0"/>
              <a:t>Query frequency</a:t>
            </a:r>
          </a:p>
          <a:p>
            <a:pPr lvl="1"/>
            <a:r>
              <a:rPr lang="en-US" sz="2000" dirty="0" smtClean="0"/>
              <a:t>Query length</a:t>
            </a:r>
          </a:p>
          <a:p>
            <a:r>
              <a:rPr lang="en-US" sz="2400" dirty="0" smtClean="0"/>
              <a:t>Analysis of query intent</a:t>
            </a:r>
          </a:p>
          <a:p>
            <a:pPr lvl="1"/>
            <a:r>
              <a:rPr lang="en-US" sz="2000" dirty="0" smtClean="0"/>
              <a:t>Query types and topics</a:t>
            </a:r>
          </a:p>
          <a:p>
            <a:r>
              <a:rPr lang="en-US" sz="2400" dirty="0" smtClean="0"/>
              <a:t>Temporal features</a:t>
            </a:r>
          </a:p>
          <a:p>
            <a:pPr lvl="1"/>
            <a:r>
              <a:rPr lang="en-US" sz="2000" dirty="0" smtClean="0"/>
              <a:t>Session length</a:t>
            </a:r>
          </a:p>
          <a:p>
            <a:pPr lvl="1"/>
            <a:r>
              <a:rPr lang="en-US" sz="2000" dirty="0" smtClean="0"/>
              <a:t>Common re-formulations</a:t>
            </a:r>
          </a:p>
          <a:p>
            <a:r>
              <a:rPr lang="en-US" sz="2400" dirty="0" smtClean="0"/>
              <a:t>Click behavior</a:t>
            </a:r>
          </a:p>
          <a:p>
            <a:pPr lvl="1"/>
            <a:r>
              <a:rPr lang="en-US" sz="2000" dirty="0" smtClean="0"/>
              <a:t>Relevant results for query</a:t>
            </a:r>
          </a:p>
          <a:p>
            <a:pPr lvl="1"/>
            <a:r>
              <a:rPr lang="en-US" sz="2000" dirty="0" smtClean="0"/>
              <a:t>Queries that lead to clicks</a:t>
            </a:r>
          </a:p>
          <a:p>
            <a:pPr lvl="1"/>
            <a:endParaRPr lang="en-US" sz="2000" dirty="0" smtClean="0"/>
          </a:p>
          <a:p>
            <a:endParaRPr lang="en-US" sz="2400" dirty="0"/>
          </a:p>
        </p:txBody>
      </p:sp>
      <p:sp>
        <p:nvSpPr>
          <p:cNvPr id="11" name="TextBox 10"/>
          <p:cNvSpPr txBox="1"/>
          <p:nvPr/>
        </p:nvSpPr>
        <p:spPr>
          <a:xfrm>
            <a:off x="5505450" y="5715001"/>
            <a:ext cx="2286000" cy="307775"/>
          </a:xfrm>
          <a:prstGeom prst="rect">
            <a:avLst/>
          </a:prstGeom>
          <a:noFill/>
        </p:spPr>
        <p:txBody>
          <a:bodyPr wrap="square" lIns="91439" tIns="45719" rIns="91439" bIns="45719" rtlCol="0">
            <a:spAutoFit/>
          </a:bodyPr>
          <a:lstStyle/>
          <a:p>
            <a:pPr algn="ctr"/>
            <a:r>
              <a:rPr lang="en-US" sz="1400" dirty="0" smtClean="0"/>
              <a:t>[</a:t>
            </a:r>
            <a:r>
              <a:rPr lang="en-US" sz="1400" dirty="0" err="1" smtClean="0"/>
              <a:t>Joachims</a:t>
            </a:r>
            <a:r>
              <a:rPr lang="en-US" sz="1400" dirty="0" smtClean="0"/>
              <a:t> 2002]</a:t>
            </a:r>
            <a:endParaRPr lang="en-US" sz="1400" dirty="0"/>
          </a:p>
        </p:txBody>
      </p:sp>
      <p:pic>
        <p:nvPicPr>
          <p:cNvPr id="2051" name="Picture 1" descr="image001"/>
          <p:cNvPicPr>
            <a:picLocks noChangeAspect="1" noChangeArrowheads="1"/>
          </p:cNvPicPr>
          <p:nvPr/>
        </p:nvPicPr>
        <p:blipFill>
          <a:blip r:embed="rId2" cstate="print"/>
          <a:srcRect/>
          <a:stretch>
            <a:fillRect/>
          </a:stretch>
        </p:blipFill>
        <p:spPr bwMode="auto">
          <a:xfrm>
            <a:off x="4648200" y="5076825"/>
            <a:ext cx="4000500" cy="714375"/>
          </a:xfrm>
          <a:prstGeom prst="rect">
            <a:avLst/>
          </a:prstGeom>
          <a:noFill/>
          <a:ln w="9525">
            <a:noFill/>
            <a:miter lim="800000"/>
            <a:headEnd/>
            <a:tailEnd/>
          </a:ln>
        </p:spPr>
      </p:pic>
      <p:pic>
        <p:nvPicPr>
          <p:cNvPr id="13" name="Picture 2" descr="image002"/>
          <p:cNvPicPr>
            <a:picLocks noChangeAspect="1" noChangeArrowheads="1"/>
          </p:cNvPicPr>
          <p:nvPr/>
        </p:nvPicPr>
        <p:blipFill>
          <a:blip r:embed="rId3" cstate="print"/>
          <a:srcRect/>
          <a:stretch>
            <a:fillRect/>
          </a:stretch>
        </p:blipFill>
        <p:spPr bwMode="auto">
          <a:xfrm>
            <a:off x="4359782" y="3108565"/>
            <a:ext cx="2405636" cy="1539635"/>
          </a:xfrm>
          <a:prstGeom prst="rect">
            <a:avLst/>
          </a:prstGeom>
          <a:noFill/>
          <a:ln w="9525">
            <a:noFill/>
            <a:miter lim="800000"/>
            <a:headEnd/>
            <a:tailEnd/>
          </a:ln>
        </p:spPr>
      </p:pic>
      <p:sp>
        <p:nvSpPr>
          <p:cNvPr id="14" name="TextBox 13"/>
          <p:cNvSpPr txBox="1"/>
          <p:nvPr/>
        </p:nvSpPr>
        <p:spPr>
          <a:xfrm>
            <a:off x="6781800" y="3657601"/>
            <a:ext cx="2057400" cy="861774"/>
          </a:xfrm>
          <a:prstGeom prst="rect">
            <a:avLst/>
          </a:prstGeom>
          <a:noFill/>
        </p:spPr>
        <p:txBody>
          <a:bodyPr wrap="square" lIns="91439" tIns="45719" rIns="91439" bIns="45719" rtlCol="0">
            <a:spAutoFit/>
          </a:bodyPr>
          <a:lstStyle/>
          <a:p>
            <a:pPr algn="ctr"/>
            <a:r>
              <a:rPr lang="en-US" dirty="0" smtClean="0"/>
              <a:t>Sessions 2.20 queries long</a:t>
            </a:r>
          </a:p>
          <a:p>
            <a:pPr algn="ctr"/>
            <a:r>
              <a:rPr lang="en-US" sz="1400" dirty="0" smtClean="0"/>
              <a:t>[Silverstein et al. 1999]</a:t>
            </a:r>
            <a:endParaRPr lang="en-US" sz="1400" dirty="0"/>
          </a:p>
        </p:txBody>
      </p:sp>
      <p:sp>
        <p:nvSpPr>
          <p:cNvPr id="15" name="TextBox 14"/>
          <p:cNvSpPr txBox="1"/>
          <p:nvPr/>
        </p:nvSpPr>
        <p:spPr>
          <a:xfrm>
            <a:off x="4114800" y="4620400"/>
            <a:ext cx="2895600" cy="313930"/>
          </a:xfrm>
          <a:prstGeom prst="rect">
            <a:avLst/>
          </a:prstGeom>
          <a:noFill/>
        </p:spPr>
        <p:txBody>
          <a:bodyPr wrap="square" lIns="91439" tIns="45719" rIns="91439" bIns="45719" rtlCol="0">
            <a:spAutoFit/>
          </a:bodyPr>
          <a:lstStyle/>
          <a:p>
            <a:pPr algn="ctr"/>
            <a:r>
              <a:rPr lang="en-US" sz="1400" dirty="0" smtClean="0"/>
              <a:t>[Lau and Horvitz, 1999]</a:t>
            </a:r>
            <a:endParaRPr lang="en-US" sz="1400" dirty="0"/>
          </a:p>
        </p:txBody>
      </p:sp>
      <p:sp>
        <p:nvSpPr>
          <p:cNvPr id="16" name="TextBox 15"/>
          <p:cNvSpPr txBox="1"/>
          <p:nvPr/>
        </p:nvSpPr>
        <p:spPr>
          <a:xfrm>
            <a:off x="6477000" y="2152472"/>
            <a:ext cx="2286000" cy="1169549"/>
          </a:xfrm>
          <a:prstGeom prst="rect">
            <a:avLst/>
          </a:prstGeom>
          <a:noFill/>
        </p:spPr>
        <p:txBody>
          <a:bodyPr wrap="square" lIns="91439" tIns="45719" rIns="91439" bIns="45719" rtlCol="0">
            <a:spAutoFit/>
          </a:bodyPr>
          <a:lstStyle/>
          <a:p>
            <a:pPr algn="ctr"/>
            <a:r>
              <a:rPr lang="en-US" dirty="0" smtClean="0"/>
              <a:t>Navigational, Informational, Transactional</a:t>
            </a:r>
          </a:p>
          <a:p>
            <a:pPr algn="ctr"/>
            <a:r>
              <a:rPr lang="en-US" sz="1400" dirty="0" smtClean="0"/>
              <a:t>[</a:t>
            </a:r>
            <a:r>
              <a:rPr lang="en-US" sz="1400" dirty="0" err="1" smtClean="0"/>
              <a:t>Broder</a:t>
            </a:r>
            <a:r>
              <a:rPr lang="en-US" sz="1400" dirty="0" smtClean="0"/>
              <a:t> 2002]</a:t>
            </a:r>
            <a:endParaRPr lang="en-US" dirty="0"/>
          </a:p>
        </p:txBody>
      </p:sp>
      <p:sp>
        <p:nvSpPr>
          <p:cNvPr id="17" name="TextBox 16"/>
          <p:cNvSpPr txBox="1"/>
          <p:nvPr/>
        </p:nvSpPr>
        <p:spPr>
          <a:xfrm>
            <a:off x="4419600" y="2133600"/>
            <a:ext cx="2286000" cy="590929"/>
          </a:xfrm>
          <a:prstGeom prst="rect">
            <a:avLst/>
          </a:prstGeom>
          <a:noFill/>
        </p:spPr>
        <p:txBody>
          <a:bodyPr wrap="square" lIns="91439" tIns="45719" rIns="91439" bIns="45719" rtlCol="0">
            <a:spAutoFit/>
          </a:bodyPr>
          <a:lstStyle/>
          <a:p>
            <a:pPr algn="ctr"/>
            <a:r>
              <a:rPr lang="en-US" dirty="0" smtClean="0"/>
              <a:t>2.35 terms</a:t>
            </a:r>
          </a:p>
          <a:p>
            <a:pPr algn="ctr"/>
            <a:r>
              <a:rPr lang="en-US" sz="1400" dirty="0" smtClean="0"/>
              <a:t>[Jansen et al. 1998]</a:t>
            </a:r>
            <a:endParaRPr lang="en-US" dirty="0"/>
          </a:p>
        </p:txBody>
      </p:sp>
      <p:sp>
        <p:nvSpPr>
          <p:cNvPr id="18" name="TextBox 17"/>
          <p:cNvSpPr txBox="1"/>
          <p:nvPr/>
        </p:nvSpPr>
        <p:spPr>
          <a:xfrm>
            <a:off x="4953001" y="1411070"/>
            <a:ext cx="2895600" cy="590929"/>
          </a:xfrm>
          <a:prstGeom prst="rect">
            <a:avLst/>
          </a:prstGeom>
          <a:noFill/>
        </p:spPr>
        <p:txBody>
          <a:bodyPr wrap="square" lIns="91439" tIns="45719" rIns="91439" bIns="45719" rtlCol="0">
            <a:spAutoFit/>
          </a:bodyPr>
          <a:lstStyle/>
          <a:p>
            <a:pPr algn="ctr"/>
            <a:r>
              <a:rPr lang="en-US" dirty="0" smtClean="0"/>
              <a:t>Queries appear 3.97 times</a:t>
            </a:r>
          </a:p>
          <a:p>
            <a:pPr algn="ctr"/>
            <a:r>
              <a:rPr lang="en-US" sz="1400" dirty="0" smtClean="0"/>
              <a:t>[Silverstein et al. 1999]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21798" y="457200"/>
          <a:ext cx="5846550" cy="5933440"/>
        </p:xfrm>
        <a:graphic>
          <a:graphicData uri="http://schemas.openxmlformats.org/drawingml/2006/table">
            <a:tbl>
              <a:tblPr firstRow="1" bandRow="1">
                <a:tableStyleId>{5C22544A-7EE6-4342-B048-85BDC9FD1C3A}</a:tableStyleId>
              </a:tblPr>
              <a:tblGrid>
                <a:gridCol w="2671128"/>
                <a:gridCol w="1984639"/>
                <a:gridCol w="1190783"/>
              </a:tblGrid>
              <a:tr h="370840">
                <a:tc>
                  <a:txBody>
                    <a:bodyPr/>
                    <a:lstStyle/>
                    <a:p>
                      <a:r>
                        <a:rPr lang="en-US" sz="1800" dirty="0" smtClean="0"/>
                        <a:t>Query</a:t>
                      </a:r>
                      <a:endParaRPr lang="en-US" sz="1800" dirty="0"/>
                    </a:p>
                  </a:txBody>
                  <a:tcPr/>
                </a:tc>
                <a:tc>
                  <a:txBody>
                    <a:bodyPr/>
                    <a:lstStyle/>
                    <a:p>
                      <a:r>
                        <a:rPr lang="en-US" sz="1800" dirty="0" smtClean="0"/>
                        <a:t>Time</a:t>
                      </a:r>
                      <a:endParaRPr lang="en-US" sz="1800" dirty="0"/>
                    </a:p>
                  </a:txBody>
                  <a:tcPr/>
                </a:tc>
                <a:tc>
                  <a:txBody>
                    <a:bodyPr/>
                    <a:lstStyle/>
                    <a:p>
                      <a:r>
                        <a:rPr lang="en-US" sz="1800" dirty="0" smtClean="0"/>
                        <a:t>User</a:t>
                      </a:r>
                      <a:endParaRPr lang="en-US" sz="1800" dirty="0"/>
                    </a:p>
                  </a:txBody>
                  <a:tcPr/>
                </a:tc>
              </a:tr>
              <a:tr h="370840">
                <a:tc>
                  <a:txBody>
                    <a:bodyPr/>
                    <a:lstStyle/>
                    <a:p>
                      <a:r>
                        <a:rPr lang="en-US" sz="1800" dirty="0" err="1" smtClean="0"/>
                        <a:t>hcic</a:t>
                      </a:r>
                      <a:endParaRPr lang="en-US" sz="1800" dirty="0"/>
                    </a:p>
                  </a:txBody>
                  <a:tcPr/>
                </a:tc>
                <a:tc>
                  <a:txBody>
                    <a:bodyPr/>
                    <a:lstStyle/>
                    <a:p>
                      <a:pPr algn="ctr"/>
                      <a:r>
                        <a:rPr lang="en-US" sz="1800" dirty="0" smtClean="0"/>
                        <a:t>10:41am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t>snow mountain ranch</a:t>
                      </a:r>
                      <a:endParaRPr lang="en-US" sz="1800" dirty="0"/>
                    </a:p>
                  </a:txBody>
                  <a:tcPr/>
                </a:tc>
                <a:tc>
                  <a:txBody>
                    <a:bodyPr/>
                    <a:lstStyle/>
                    <a:p>
                      <a:pPr algn="ctr"/>
                      <a:r>
                        <a:rPr lang="en-US" sz="1800" dirty="0" smtClean="0"/>
                        <a:t>10:44am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t>snow mountain directions</a:t>
                      </a:r>
                    </a:p>
                  </a:txBody>
                  <a:tcPr/>
                </a:tc>
                <a:tc>
                  <a:txBody>
                    <a:bodyPr/>
                    <a:lstStyle/>
                    <a:p>
                      <a:pPr algn="ctr"/>
                      <a:r>
                        <a:rPr lang="en-US" sz="1800" dirty="0" smtClean="0"/>
                        <a:t>10:56am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err="1" smtClean="0"/>
                        <a:t>hcic</a:t>
                      </a:r>
                      <a:endParaRPr lang="en-US" sz="1800" dirty="0"/>
                    </a:p>
                  </a:txBody>
                  <a:tcPr/>
                </a:tc>
                <a:tc>
                  <a:txBody>
                    <a:bodyPr/>
                    <a:lstStyle/>
                    <a:p>
                      <a:pPr algn="ctr"/>
                      <a:r>
                        <a:rPr lang="en-US" sz="1800" dirty="0" smtClean="0"/>
                        <a:t>11:21am</a:t>
                      </a:r>
                      <a:r>
                        <a:rPr lang="en-US" sz="1800" baseline="0" dirty="0" smtClean="0"/>
                        <a:t>  2/18/10</a:t>
                      </a:r>
                      <a:endParaRPr lang="en-US" sz="1800" dirty="0"/>
                    </a:p>
                  </a:txBody>
                  <a:tcPr/>
                </a:tc>
                <a:tc>
                  <a:txBody>
                    <a:bodyPr/>
                    <a:lstStyle/>
                    <a:p>
                      <a:r>
                        <a:rPr lang="en-US" sz="1800" dirty="0" smtClean="0"/>
                        <a:t>659327</a:t>
                      </a:r>
                      <a:endParaRPr lang="en-US" sz="1800" dirty="0"/>
                    </a:p>
                  </a:txBody>
                  <a:tcPr/>
                </a:tc>
              </a:tr>
              <a:tr h="370840">
                <a:tc>
                  <a:txBody>
                    <a:bodyPr/>
                    <a:lstStyle/>
                    <a:p>
                      <a:r>
                        <a:rPr lang="en-US" sz="1800" dirty="0" smtClean="0"/>
                        <a:t>restaurants winter park</a:t>
                      </a:r>
                      <a:endParaRPr lang="en-US" sz="1800" dirty="0"/>
                    </a:p>
                  </a:txBody>
                  <a:tcPr/>
                </a:tc>
                <a:tc>
                  <a:txBody>
                    <a:bodyPr/>
                    <a:lstStyle/>
                    <a:p>
                      <a:pPr algn="ctr"/>
                      <a:r>
                        <a:rPr lang="en-US" sz="1800" dirty="0" smtClean="0"/>
                        <a:t>11:59am  2/18/10</a:t>
                      </a:r>
                      <a:endParaRPr lang="en-US" sz="1800" dirty="0"/>
                    </a:p>
                  </a:txBody>
                  <a:tcPr/>
                </a:tc>
                <a:tc>
                  <a:txBody>
                    <a:bodyPr/>
                    <a:lstStyle/>
                    <a:p>
                      <a:r>
                        <a:rPr lang="en-US" sz="1800" dirty="0" smtClean="0"/>
                        <a:t>318222</a:t>
                      </a:r>
                      <a:endParaRPr lang="en-US" sz="1800" dirty="0"/>
                    </a:p>
                  </a:txBody>
                  <a:tcPr/>
                </a:tc>
              </a:tr>
              <a:tr h="370840">
                <a:tc>
                  <a:txBody>
                    <a:bodyPr/>
                    <a:lstStyle/>
                    <a:p>
                      <a:r>
                        <a:rPr lang="en-US" sz="1800" dirty="0" smtClean="0"/>
                        <a:t>winter park co restaurants</a:t>
                      </a:r>
                      <a:endParaRPr lang="en-US" sz="1800" dirty="0"/>
                    </a:p>
                  </a:txBody>
                  <a:tcPr/>
                </a:tc>
                <a:tc>
                  <a:txBody>
                    <a:bodyPr/>
                    <a:lstStyle/>
                    <a:p>
                      <a:pPr algn="ctr"/>
                      <a:r>
                        <a:rPr lang="en-US" sz="1800" dirty="0" smtClean="0"/>
                        <a:t>12:01pm  2/18/10</a:t>
                      </a:r>
                      <a:endParaRPr lang="en-US" sz="1800" dirty="0"/>
                    </a:p>
                  </a:txBody>
                  <a:tcPr/>
                </a:tc>
                <a:tc>
                  <a:txBody>
                    <a:bodyPr/>
                    <a:lstStyle/>
                    <a:p>
                      <a:r>
                        <a:rPr lang="en-US" sz="1800" dirty="0" smtClean="0"/>
                        <a:t>318222</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chi conference</a:t>
                      </a:r>
                    </a:p>
                  </a:txBody>
                  <a:tcPr/>
                </a:tc>
                <a:tc>
                  <a:txBody>
                    <a:bodyPr/>
                    <a:lstStyle/>
                    <a:p>
                      <a:pPr algn="ctr"/>
                      <a:r>
                        <a:rPr lang="en-US" sz="1800" dirty="0" smtClean="0"/>
                        <a:t>12:17pm  2/18/10</a:t>
                      </a:r>
                      <a:endParaRPr lang="en-US" sz="1800" dirty="0"/>
                    </a:p>
                  </a:txBody>
                  <a:tcPr/>
                </a:tc>
                <a:tc>
                  <a:txBody>
                    <a:bodyPr/>
                    <a:lstStyle/>
                    <a:p>
                      <a:r>
                        <a:rPr lang="en-US" sz="1800" dirty="0" smtClean="0"/>
                        <a:t>318222</a:t>
                      </a:r>
                      <a:endParaRPr lang="en-US" sz="1800" dirty="0"/>
                    </a:p>
                  </a:txBody>
                  <a:tcPr/>
                </a:tc>
              </a:tr>
              <a:tr h="370840">
                <a:tc>
                  <a:txBody>
                    <a:bodyPr/>
                    <a:lstStyle/>
                    <a:p>
                      <a:r>
                        <a:rPr lang="en-US" sz="1800" dirty="0" err="1" smtClean="0"/>
                        <a:t>hcic</a:t>
                      </a:r>
                      <a:endParaRPr lang="en-US" sz="1800" dirty="0"/>
                    </a:p>
                  </a:txBody>
                  <a:tcPr/>
                </a:tc>
                <a:tc>
                  <a:txBody>
                    <a:bodyPr/>
                    <a:lstStyle/>
                    <a:p>
                      <a:pPr algn="ctr"/>
                      <a:r>
                        <a:rPr lang="en-US" sz="1800" dirty="0" smtClean="0"/>
                        <a:t>12:18pm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cross country skiing</a:t>
                      </a:r>
                    </a:p>
                  </a:txBody>
                  <a:tcPr/>
                </a:tc>
                <a:tc>
                  <a:txBody>
                    <a:bodyPr/>
                    <a:lstStyle/>
                    <a:p>
                      <a:pPr algn="ctr"/>
                      <a:r>
                        <a:rPr lang="en-US" sz="1800" dirty="0" smtClean="0"/>
                        <a:t>1:30pm</a:t>
                      </a:r>
                      <a:r>
                        <a:rPr lang="en-US" sz="1800" baseline="0" dirty="0" smtClean="0"/>
                        <a:t>  2/18/10</a:t>
                      </a:r>
                      <a:endParaRPr lang="en-US" sz="1800" dirty="0"/>
                    </a:p>
                  </a:txBody>
                  <a:tcPr/>
                </a:tc>
                <a:tc>
                  <a:txBody>
                    <a:bodyPr/>
                    <a:lstStyle/>
                    <a:p>
                      <a:r>
                        <a:rPr lang="en-US" sz="1800" dirty="0" smtClean="0"/>
                        <a:t>554320</a:t>
                      </a:r>
                      <a:endParaRPr lang="en-US" sz="1800" dirty="0"/>
                    </a:p>
                  </a:txBody>
                  <a:tcPr/>
                </a:tc>
              </a:tr>
              <a:tr h="370840">
                <a:tc>
                  <a:txBody>
                    <a:bodyPr/>
                    <a:lstStyle/>
                    <a:p>
                      <a:r>
                        <a:rPr lang="en-US" sz="1800" dirty="0" smtClean="0"/>
                        <a:t>chi 2010</a:t>
                      </a:r>
                      <a:endParaRPr lang="en-US" sz="1800" dirty="0"/>
                    </a:p>
                  </a:txBody>
                  <a:tcPr/>
                </a:tc>
                <a:tc>
                  <a:txBody>
                    <a:bodyPr/>
                    <a:lstStyle/>
                    <a:p>
                      <a:pPr algn="ctr"/>
                      <a:r>
                        <a:rPr lang="en-US" sz="1800" dirty="0" smtClean="0"/>
                        <a:t>1:30pm</a:t>
                      </a:r>
                      <a:r>
                        <a:rPr lang="en-US" sz="1800" baseline="0" dirty="0" smtClean="0"/>
                        <a:t>  2/18/10</a:t>
                      </a:r>
                      <a:endParaRPr lang="en-US" sz="1800" dirty="0"/>
                    </a:p>
                  </a:txBody>
                  <a:tcPr/>
                </a:tc>
                <a:tc>
                  <a:txBody>
                    <a:bodyPr/>
                    <a:lstStyle/>
                    <a:p>
                      <a:r>
                        <a:rPr lang="en-US" sz="1800" dirty="0" smtClean="0"/>
                        <a:t>659327</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hcic</a:t>
                      </a:r>
                      <a:r>
                        <a:rPr lang="en-US" sz="1800" dirty="0" smtClean="0"/>
                        <a:t> schedule</a:t>
                      </a:r>
                    </a:p>
                  </a:txBody>
                  <a:tcPr/>
                </a:tc>
                <a:tc>
                  <a:txBody>
                    <a:bodyPr/>
                    <a:lstStyle/>
                    <a:p>
                      <a:pPr algn="ctr"/>
                      <a:r>
                        <a:rPr lang="en-US" sz="1800" dirty="0" smtClean="0"/>
                        <a:t>1:48pm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t>hcic.org</a:t>
                      </a:r>
                      <a:endParaRPr lang="en-US" sz="1800" dirty="0"/>
                    </a:p>
                  </a:txBody>
                  <a:tcPr/>
                </a:tc>
                <a:tc>
                  <a:txBody>
                    <a:bodyPr/>
                    <a:lstStyle/>
                    <a:p>
                      <a:pPr algn="ctr"/>
                      <a:r>
                        <a:rPr lang="en-US" sz="1800" dirty="0" smtClean="0"/>
                        <a:t>2:32pm</a:t>
                      </a:r>
                      <a:r>
                        <a:rPr lang="en-US" sz="1800" baseline="0" dirty="0" smtClean="0"/>
                        <a:t>  2/18/10</a:t>
                      </a:r>
                      <a:endParaRPr lang="en-US" sz="1800" dirty="0"/>
                    </a:p>
                  </a:txBody>
                  <a:tcPr/>
                </a:tc>
                <a:tc>
                  <a:txBody>
                    <a:bodyPr/>
                    <a:lstStyle/>
                    <a:p>
                      <a:r>
                        <a:rPr lang="en-US" sz="1800" dirty="0" smtClean="0"/>
                        <a:t>435451</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mark </a:t>
                      </a:r>
                      <a:r>
                        <a:rPr lang="en-US" sz="1800" dirty="0" err="1" smtClean="0"/>
                        <a:t>ackerman</a:t>
                      </a:r>
                      <a:endParaRPr lang="en-US" sz="1800" dirty="0" smtClean="0"/>
                    </a:p>
                  </a:txBody>
                  <a:tcPr/>
                </a:tc>
                <a:tc>
                  <a:txBody>
                    <a:bodyPr/>
                    <a:lstStyle/>
                    <a:p>
                      <a:pPr algn="ctr"/>
                      <a:r>
                        <a:rPr lang="en-US" sz="1800" dirty="0" smtClean="0"/>
                        <a:t>2:42pm</a:t>
                      </a:r>
                      <a:r>
                        <a:rPr lang="en-US" sz="1800" baseline="0" dirty="0" smtClean="0"/>
                        <a:t>  2/18/10</a:t>
                      </a:r>
                      <a:endParaRPr lang="en-US" sz="1800" dirty="0"/>
                    </a:p>
                  </a:txBody>
                  <a:tcPr/>
                </a:tc>
                <a:tc>
                  <a:txBody>
                    <a:bodyPr/>
                    <a:lstStyle/>
                    <a:p>
                      <a:r>
                        <a:rPr lang="en-US" sz="1800" dirty="0" smtClean="0"/>
                        <a:t>435451</a:t>
                      </a:r>
                      <a:endParaRPr lang="en-US" sz="1800" dirty="0"/>
                    </a:p>
                  </a:txBody>
                  <a:tcPr/>
                </a:tc>
              </a:tr>
              <a:tr h="370840">
                <a:tc>
                  <a:txBody>
                    <a:bodyPr/>
                    <a:lstStyle/>
                    <a:p>
                      <a:r>
                        <a:rPr lang="en-US" sz="1800" dirty="0" smtClean="0"/>
                        <a:t>snow mountain directions</a:t>
                      </a:r>
                      <a:endParaRPr lang="en-US" sz="1800" dirty="0"/>
                    </a:p>
                  </a:txBody>
                  <a:tcPr/>
                </a:tc>
                <a:tc>
                  <a:txBody>
                    <a:bodyPr/>
                    <a:lstStyle/>
                    <a:p>
                      <a:pPr algn="ctr"/>
                      <a:r>
                        <a:rPr lang="en-US" sz="1800" dirty="0" smtClean="0"/>
                        <a:t>4:56pm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err="1" smtClean="0"/>
                        <a:t>hcic</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5:02pm</a:t>
                      </a:r>
                      <a:r>
                        <a:rPr lang="en-US" sz="1800" baseline="0" dirty="0" smtClean="0"/>
                        <a:t>  2/18/10</a:t>
                      </a:r>
                      <a:endParaRPr lang="en-US" sz="1800" dirty="0" smtClean="0"/>
                    </a:p>
                  </a:txBody>
                  <a:tcPr/>
                </a:tc>
                <a:tc>
                  <a:txBody>
                    <a:bodyPr/>
                    <a:lstStyle/>
                    <a:p>
                      <a:r>
                        <a:rPr lang="en-US" sz="1800" dirty="0" smtClean="0"/>
                        <a:t>142039</a:t>
                      </a: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21797" y="457200"/>
          <a:ext cx="5846550" cy="5933440"/>
        </p:xfrm>
        <a:graphic>
          <a:graphicData uri="http://schemas.openxmlformats.org/drawingml/2006/table">
            <a:tbl>
              <a:tblPr firstRow="1" bandRow="1">
                <a:tableStyleId>{5C22544A-7EE6-4342-B048-85BDC9FD1C3A}</a:tableStyleId>
              </a:tblPr>
              <a:tblGrid>
                <a:gridCol w="2671128"/>
                <a:gridCol w="1984639"/>
                <a:gridCol w="1190783"/>
              </a:tblGrid>
              <a:tr h="370840">
                <a:tc>
                  <a:txBody>
                    <a:bodyPr/>
                    <a:lstStyle/>
                    <a:p>
                      <a:r>
                        <a:rPr lang="en-US" sz="1800" dirty="0" smtClean="0"/>
                        <a:t>Query</a:t>
                      </a:r>
                      <a:endParaRPr lang="en-US" sz="1800" dirty="0"/>
                    </a:p>
                  </a:txBody>
                  <a:tcPr/>
                </a:tc>
                <a:tc>
                  <a:txBody>
                    <a:bodyPr/>
                    <a:lstStyle/>
                    <a:p>
                      <a:r>
                        <a:rPr lang="en-US" sz="1800" dirty="0" smtClean="0"/>
                        <a:t>Time</a:t>
                      </a:r>
                      <a:endParaRPr lang="en-US" sz="1800" dirty="0"/>
                    </a:p>
                  </a:txBody>
                  <a:tcPr/>
                </a:tc>
                <a:tc>
                  <a:txBody>
                    <a:bodyPr/>
                    <a:lstStyle/>
                    <a:p>
                      <a:r>
                        <a:rPr lang="en-US" sz="1800" dirty="0" smtClean="0"/>
                        <a:t>User</a:t>
                      </a:r>
                      <a:endParaRPr lang="en-US" sz="1800" dirty="0"/>
                    </a:p>
                  </a:txBody>
                  <a:tcPr/>
                </a:tc>
              </a:tr>
              <a:tr h="370840">
                <a:tc>
                  <a:txBody>
                    <a:bodyPr/>
                    <a:lstStyle/>
                    <a:p>
                      <a:r>
                        <a:rPr lang="en-US" sz="1800" dirty="0" err="1" smtClean="0">
                          <a:solidFill>
                            <a:srgbClr val="FF9900"/>
                          </a:solidFill>
                        </a:rPr>
                        <a:t>hcic</a:t>
                      </a:r>
                      <a:endParaRPr lang="en-US" sz="1800" dirty="0">
                        <a:solidFill>
                          <a:srgbClr val="FF9900"/>
                        </a:solidFill>
                      </a:endParaRPr>
                    </a:p>
                  </a:txBody>
                  <a:tcPr/>
                </a:tc>
                <a:tc>
                  <a:txBody>
                    <a:bodyPr/>
                    <a:lstStyle/>
                    <a:p>
                      <a:pPr algn="ctr"/>
                      <a:r>
                        <a:rPr lang="en-US" sz="1800" dirty="0" smtClean="0"/>
                        <a:t>10:41am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solidFill>
                            <a:schemeClr val="tx1"/>
                          </a:solidFill>
                        </a:rPr>
                        <a:t>snow mountain ranch</a:t>
                      </a:r>
                      <a:endParaRPr lang="en-US" sz="1800" dirty="0">
                        <a:solidFill>
                          <a:schemeClr val="tx1"/>
                        </a:solidFill>
                      </a:endParaRPr>
                    </a:p>
                  </a:txBody>
                  <a:tcPr/>
                </a:tc>
                <a:tc>
                  <a:txBody>
                    <a:bodyPr/>
                    <a:lstStyle/>
                    <a:p>
                      <a:pPr algn="ctr"/>
                      <a:r>
                        <a:rPr lang="en-US" sz="1800" dirty="0" smtClean="0"/>
                        <a:t>10:44am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t>snow mountain directions</a:t>
                      </a:r>
                      <a:endParaRPr lang="en-US" sz="1800" dirty="0"/>
                    </a:p>
                  </a:txBody>
                  <a:tcPr/>
                </a:tc>
                <a:tc>
                  <a:txBody>
                    <a:bodyPr/>
                    <a:lstStyle/>
                    <a:p>
                      <a:pPr algn="ctr"/>
                      <a:r>
                        <a:rPr lang="en-US" sz="1800" dirty="0" smtClean="0"/>
                        <a:t>10:56am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err="1" smtClean="0">
                          <a:solidFill>
                            <a:srgbClr val="FF9900"/>
                          </a:solidFill>
                        </a:rPr>
                        <a:t>hcic</a:t>
                      </a:r>
                      <a:endParaRPr lang="en-US" sz="1800" dirty="0">
                        <a:solidFill>
                          <a:srgbClr val="FF9900"/>
                        </a:solidFill>
                      </a:endParaRPr>
                    </a:p>
                  </a:txBody>
                  <a:tcPr/>
                </a:tc>
                <a:tc>
                  <a:txBody>
                    <a:bodyPr/>
                    <a:lstStyle/>
                    <a:p>
                      <a:pPr algn="ctr"/>
                      <a:r>
                        <a:rPr lang="en-US" sz="1800" dirty="0" smtClean="0"/>
                        <a:t>11:21am</a:t>
                      </a:r>
                      <a:r>
                        <a:rPr lang="en-US" sz="1800" baseline="0" dirty="0" smtClean="0"/>
                        <a:t>  2/18/10</a:t>
                      </a:r>
                      <a:endParaRPr lang="en-US" sz="1800" dirty="0"/>
                    </a:p>
                  </a:txBody>
                  <a:tcPr/>
                </a:tc>
                <a:tc>
                  <a:txBody>
                    <a:bodyPr/>
                    <a:lstStyle/>
                    <a:p>
                      <a:r>
                        <a:rPr lang="en-US" sz="1800" dirty="0" smtClean="0"/>
                        <a:t>659327</a:t>
                      </a:r>
                      <a:endParaRPr lang="en-US" sz="1800" dirty="0"/>
                    </a:p>
                  </a:txBody>
                  <a:tcPr/>
                </a:tc>
              </a:tr>
              <a:tr h="370840">
                <a:tc>
                  <a:txBody>
                    <a:bodyPr/>
                    <a:lstStyle/>
                    <a:p>
                      <a:r>
                        <a:rPr lang="en-US" sz="1800" dirty="0" smtClean="0"/>
                        <a:t>restaurants winter park</a:t>
                      </a:r>
                      <a:endParaRPr lang="en-US" sz="1800" dirty="0"/>
                    </a:p>
                  </a:txBody>
                  <a:tcPr/>
                </a:tc>
                <a:tc>
                  <a:txBody>
                    <a:bodyPr/>
                    <a:lstStyle/>
                    <a:p>
                      <a:pPr algn="ctr"/>
                      <a:r>
                        <a:rPr lang="en-US" sz="1800" dirty="0" smtClean="0"/>
                        <a:t>11:59am  2/18/10</a:t>
                      </a:r>
                      <a:endParaRPr lang="en-US" sz="1800" dirty="0"/>
                    </a:p>
                  </a:txBody>
                  <a:tcPr/>
                </a:tc>
                <a:tc>
                  <a:txBody>
                    <a:bodyPr/>
                    <a:lstStyle/>
                    <a:p>
                      <a:r>
                        <a:rPr lang="en-US" sz="1800" dirty="0" smtClean="0"/>
                        <a:t>318222</a:t>
                      </a:r>
                      <a:endParaRPr lang="en-US" sz="1800" dirty="0"/>
                    </a:p>
                  </a:txBody>
                  <a:tcPr/>
                </a:tc>
              </a:tr>
              <a:tr h="370840">
                <a:tc>
                  <a:txBody>
                    <a:bodyPr/>
                    <a:lstStyle/>
                    <a:p>
                      <a:r>
                        <a:rPr lang="en-US" sz="1800" dirty="0" smtClean="0"/>
                        <a:t>winter park co restaurants</a:t>
                      </a:r>
                      <a:endParaRPr lang="en-US" sz="1800" dirty="0"/>
                    </a:p>
                  </a:txBody>
                  <a:tcPr/>
                </a:tc>
                <a:tc>
                  <a:txBody>
                    <a:bodyPr/>
                    <a:lstStyle/>
                    <a:p>
                      <a:pPr algn="ctr"/>
                      <a:r>
                        <a:rPr lang="en-US" sz="1800" dirty="0" smtClean="0"/>
                        <a:t>12:01pm  2/18/10</a:t>
                      </a:r>
                      <a:endParaRPr lang="en-US" sz="1800" dirty="0"/>
                    </a:p>
                  </a:txBody>
                  <a:tcPr/>
                </a:tc>
                <a:tc>
                  <a:txBody>
                    <a:bodyPr/>
                    <a:lstStyle/>
                    <a:p>
                      <a:r>
                        <a:rPr lang="en-US" sz="1800" dirty="0" smtClean="0"/>
                        <a:t>318222</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9900"/>
                          </a:solidFill>
                        </a:rPr>
                        <a:t>chi conference</a:t>
                      </a:r>
                    </a:p>
                  </a:txBody>
                  <a:tcPr/>
                </a:tc>
                <a:tc>
                  <a:txBody>
                    <a:bodyPr/>
                    <a:lstStyle/>
                    <a:p>
                      <a:pPr algn="ctr"/>
                      <a:r>
                        <a:rPr lang="en-US" sz="1800" dirty="0" smtClean="0"/>
                        <a:t>12:17pm  2/18/10</a:t>
                      </a:r>
                      <a:endParaRPr lang="en-US" sz="1800" dirty="0"/>
                    </a:p>
                  </a:txBody>
                  <a:tcPr/>
                </a:tc>
                <a:tc>
                  <a:txBody>
                    <a:bodyPr/>
                    <a:lstStyle/>
                    <a:p>
                      <a:r>
                        <a:rPr lang="en-US" sz="1800" dirty="0" smtClean="0"/>
                        <a:t>318222</a:t>
                      </a:r>
                      <a:endParaRPr lang="en-US" sz="1800" dirty="0"/>
                    </a:p>
                  </a:txBody>
                  <a:tcPr/>
                </a:tc>
              </a:tr>
              <a:tr h="370840">
                <a:tc>
                  <a:txBody>
                    <a:bodyPr/>
                    <a:lstStyle/>
                    <a:p>
                      <a:r>
                        <a:rPr lang="en-US" sz="1800" dirty="0" err="1" smtClean="0">
                          <a:solidFill>
                            <a:srgbClr val="FF9900"/>
                          </a:solidFill>
                        </a:rPr>
                        <a:t>hcic</a:t>
                      </a:r>
                      <a:endParaRPr lang="en-US" sz="1800" dirty="0">
                        <a:solidFill>
                          <a:srgbClr val="FF9900"/>
                        </a:solidFill>
                      </a:endParaRPr>
                    </a:p>
                  </a:txBody>
                  <a:tcPr/>
                </a:tc>
                <a:tc>
                  <a:txBody>
                    <a:bodyPr/>
                    <a:lstStyle/>
                    <a:p>
                      <a:pPr algn="ctr"/>
                      <a:r>
                        <a:rPr lang="en-US" sz="1800" dirty="0" smtClean="0"/>
                        <a:t>12:18pm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cross country skiing</a:t>
                      </a:r>
                    </a:p>
                  </a:txBody>
                  <a:tcPr/>
                </a:tc>
                <a:tc>
                  <a:txBody>
                    <a:bodyPr/>
                    <a:lstStyle/>
                    <a:p>
                      <a:pPr algn="ctr"/>
                      <a:r>
                        <a:rPr lang="en-US" sz="1800" dirty="0" smtClean="0"/>
                        <a:t>1:30pm</a:t>
                      </a:r>
                      <a:r>
                        <a:rPr lang="en-US" sz="1800" baseline="0" dirty="0" smtClean="0"/>
                        <a:t>  2/18/10</a:t>
                      </a:r>
                      <a:endParaRPr lang="en-US" sz="1800" dirty="0"/>
                    </a:p>
                  </a:txBody>
                  <a:tcPr/>
                </a:tc>
                <a:tc>
                  <a:txBody>
                    <a:bodyPr/>
                    <a:lstStyle/>
                    <a:p>
                      <a:r>
                        <a:rPr lang="en-US" sz="1800" dirty="0" smtClean="0"/>
                        <a:t>554320</a:t>
                      </a:r>
                      <a:endParaRPr lang="en-US" sz="1800" dirty="0"/>
                    </a:p>
                  </a:txBody>
                  <a:tcPr/>
                </a:tc>
              </a:tr>
              <a:tr h="370840">
                <a:tc>
                  <a:txBody>
                    <a:bodyPr/>
                    <a:lstStyle/>
                    <a:p>
                      <a:r>
                        <a:rPr lang="en-US" sz="1800" dirty="0" smtClean="0">
                          <a:solidFill>
                            <a:srgbClr val="FF9900"/>
                          </a:solidFill>
                        </a:rPr>
                        <a:t>chi 2010</a:t>
                      </a:r>
                      <a:endParaRPr lang="en-US" sz="1800" dirty="0">
                        <a:solidFill>
                          <a:srgbClr val="FF9900"/>
                        </a:solidFill>
                      </a:endParaRPr>
                    </a:p>
                  </a:txBody>
                  <a:tcPr/>
                </a:tc>
                <a:tc>
                  <a:txBody>
                    <a:bodyPr/>
                    <a:lstStyle/>
                    <a:p>
                      <a:pPr algn="ctr"/>
                      <a:r>
                        <a:rPr lang="en-US" sz="1800" dirty="0" smtClean="0"/>
                        <a:t>1:30pm</a:t>
                      </a:r>
                      <a:r>
                        <a:rPr lang="en-US" sz="1800" baseline="0" dirty="0" smtClean="0"/>
                        <a:t>  2/18/10</a:t>
                      </a:r>
                      <a:endParaRPr lang="en-US" sz="1800" dirty="0"/>
                    </a:p>
                  </a:txBody>
                  <a:tcPr/>
                </a:tc>
                <a:tc>
                  <a:txBody>
                    <a:bodyPr/>
                    <a:lstStyle/>
                    <a:p>
                      <a:r>
                        <a:rPr lang="en-US" sz="1800" dirty="0" smtClean="0"/>
                        <a:t>659327</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hcic</a:t>
                      </a:r>
                      <a:r>
                        <a:rPr lang="en-US" sz="1800" dirty="0" smtClean="0"/>
                        <a:t> schedule</a:t>
                      </a:r>
                    </a:p>
                  </a:txBody>
                  <a:tcPr/>
                </a:tc>
                <a:tc>
                  <a:txBody>
                    <a:bodyPr/>
                    <a:lstStyle/>
                    <a:p>
                      <a:pPr algn="ctr"/>
                      <a:r>
                        <a:rPr lang="en-US" sz="1800" dirty="0" smtClean="0"/>
                        <a:t>1:48pm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solidFill>
                            <a:srgbClr val="FF9900"/>
                          </a:solidFill>
                        </a:rPr>
                        <a:t>hcic.org</a:t>
                      </a:r>
                      <a:endParaRPr lang="en-US" sz="1800" dirty="0">
                        <a:solidFill>
                          <a:srgbClr val="FF9900"/>
                        </a:solidFill>
                      </a:endParaRPr>
                    </a:p>
                  </a:txBody>
                  <a:tcPr/>
                </a:tc>
                <a:tc>
                  <a:txBody>
                    <a:bodyPr/>
                    <a:lstStyle/>
                    <a:p>
                      <a:pPr algn="ctr"/>
                      <a:r>
                        <a:rPr lang="en-US" sz="1800" dirty="0" smtClean="0"/>
                        <a:t>2:32pm</a:t>
                      </a:r>
                      <a:r>
                        <a:rPr lang="en-US" sz="1800" baseline="0" dirty="0" smtClean="0"/>
                        <a:t>  2/18/10</a:t>
                      </a:r>
                      <a:endParaRPr lang="en-US" sz="1800" dirty="0"/>
                    </a:p>
                  </a:txBody>
                  <a:tcPr/>
                </a:tc>
                <a:tc>
                  <a:txBody>
                    <a:bodyPr/>
                    <a:lstStyle/>
                    <a:p>
                      <a:r>
                        <a:rPr lang="en-US" sz="1800" dirty="0" smtClean="0"/>
                        <a:t>435451</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mark </a:t>
                      </a:r>
                      <a:r>
                        <a:rPr lang="en-US" sz="1800" dirty="0" err="1" smtClean="0"/>
                        <a:t>ackerman</a:t>
                      </a:r>
                      <a:endParaRPr lang="en-US" sz="1800" dirty="0" smtClean="0"/>
                    </a:p>
                  </a:txBody>
                  <a:tcPr/>
                </a:tc>
                <a:tc>
                  <a:txBody>
                    <a:bodyPr/>
                    <a:lstStyle/>
                    <a:p>
                      <a:pPr algn="ctr"/>
                      <a:r>
                        <a:rPr lang="en-US" sz="1800" dirty="0" smtClean="0"/>
                        <a:t>2:42pm</a:t>
                      </a:r>
                      <a:r>
                        <a:rPr lang="en-US" sz="1800" baseline="0" dirty="0" smtClean="0"/>
                        <a:t>  2/18/10</a:t>
                      </a:r>
                      <a:endParaRPr lang="en-US" sz="1800" dirty="0"/>
                    </a:p>
                  </a:txBody>
                  <a:tcPr/>
                </a:tc>
                <a:tc>
                  <a:txBody>
                    <a:bodyPr/>
                    <a:lstStyle/>
                    <a:p>
                      <a:r>
                        <a:rPr lang="en-US" sz="1800" dirty="0" smtClean="0"/>
                        <a:t>435451</a:t>
                      </a:r>
                      <a:endParaRPr lang="en-US" sz="1800" dirty="0"/>
                    </a:p>
                  </a:txBody>
                  <a:tcPr/>
                </a:tc>
              </a:tr>
              <a:tr h="370840">
                <a:tc>
                  <a:txBody>
                    <a:bodyPr/>
                    <a:lstStyle/>
                    <a:p>
                      <a:r>
                        <a:rPr lang="en-US" sz="1800" dirty="0" smtClean="0"/>
                        <a:t>snow mountain directions</a:t>
                      </a:r>
                      <a:endParaRPr lang="en-US" sz="1800" dirty="0"/>
                    </a:p>
                  </a:txBody>
                  <a:tcPr/>
                </a:tc>
                <a:tc>
                  <a:txBody>
                    <a:bodyPr/>
                    <a:lstStyle/>
                    <a:p>
                      <a:pPr algn="ctr"/>
                      <a:r>
                        <a:rPr lang="en-US" sz="1800" dirty="0" smtClean="0"/>
                        <a:t>4:56pm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err="1" smtClean="0">
                          <a:solidFill>
                            <a:srgbClr val="FF9900"/>
                          </a:solidFill>
                        </a:rPr>
                        <a:t>hcic</a:t>
                      </a:r>
                      <a:endParaRPr lang="en-US" sz="1800" dirty="0">
                        <a:solidFill>
                          <a:srgbClr val="FF99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5:02pm</a:t>
                      </a:r>
                      <a:r>
                        <a:rPr lang="en-US" sz="1800" baseline="0" dirty="0" smtClean="0"/>
                        <a:t>  2/18/10</a:t>
                      </a:r>
                      <a:endParaRPr lang="en-US" sz="1800" dirty="0" smtClean="0"/>
                    </a:p>
                  </a:txBody>
                  <a:tcPr/>
                </a:tc>
                <a:tc>
                  <a:txBody>
                    <a:bodyPr/>
                    <a:lstStyle/>
                    <a:p>
                      <a:r>
                        <a:rPr lang="en-US" sz="1800" dirty="0" smtClean="0"/>
                        <a:t>142039</a:t>
                      </a:r>
                    </a:p>
                  </a:txBody>
                  <a:tcPr/>
                </a:tc>
              </a:tr>
            </a:tbl>
          </a:graphicData>
        </a:graphic>
      </p:graphicFrame>
      <p:sp>
        <p:nvSpPr>
          <p:cNvPr id="8" name="TextBox 7"/>
          <p:cNvSpPr txBox="1"/>
          <p:nvPr/>
        </p:nvSpPr>
        <p:spPr>
          <a:xfrm>
            <a:off x="2514600" y="1915181"/>
            <a:ext cx="2438400" cy="466280"/>
          </a:xfrm>
          <a:prstGeom prst="rect">
            <a:avLst/>
          </a:prstGeom>
          <a:solidFill>
            <a:srgbClr val="FFFFFF">
              <a:alpha val="89804"/>
            </a:srgbClr>
          </a:solidFill>
          <a:ln w="19050">
            <a:solidFill>
              <a:srgbClr val="FF9900"/>
            </a:solidFill>
          </a:ln>
        </p:spPr>
        <p:txBody>
          <a:bodyPr wrap="square" lIns="91439" tIns="45719" rIns="91439" bIns="45719" rtlCol="0">
            <a:spAutoFit/>
          </a:bodyPr>
          <a:lstStyle/>
          <a:p>
            <a:pPr algn="ctr"/>
            <a:r>
              <a:rPr lang="en-US" sz="2400" dirty="0" smtClean="0"/>
              <a:t>Query typology</a:t>
            </a:r>
            <a:endParaRPr lang="en-US" sz="1600" dirty="0"/>
          </a:p>
        </p:txBody>
      </p:sp>
      <p:sp>
        <p:nvSpPr>
          <p:cNvPr id="4" name="TextBox 3"/>
          <p:cNvSpPr txBox="1"/>
          <p:nvPr/>
        </p:nvSpPr>
        <p:spPr>
          <a:xfrm>
            <a:off x="533401" y="838201"/>
            <a:ext cx="304800" cy="466280"/>
          </a:xfrm>
          <a:prstGeom prst="rect">
            <a:avLst/>
          </a:prstGeom>
          <a:noFill/>
        </p:spPr>
        <p:txBody>
          <a:bodyPr wrap="square" lIns="91439" tIns="45719" rIns="91439" bIns="45719" rtlCol="0">
            <a:spAutoFit/>
          </a:bodyPr>
          <a:lstStyle/>
          <a:p>
            <a:r>
              <a:rPr lang="en-US" sz="2400" dirty="0" smtClean="0">
                <a:solidFill>
                  <a:srgbClr val="FF9900"/>
                </a:solidFill>
              </a:rPr>
              <a:t>*</a:t>
            </a:r>
            <a:endParaRPr lang="en-US" dirty="0">
              <a:solidFill>
                <a:srgbClr val="FF9900"/>
              </a:solidFill>
            </a:endParaRPr>
          </a:p>
        </p:txBody>
      </p:sp>
      <p:sp>
        <p:nvSpPr>
          <p:cNvPr id="5" name="TextBox 4"/>
          <p:cNvSpPr txBox="1"/>
          <p:nvPr/>
        </p:nvSpPr>
        <p:spPr>
          <a:xfrm>
            <a:off x="533401" y="1905001"/>
            <a:ext cx="304800" cy="466280"/>
          </a:xfrm>
          <a:prstGeom prst="rect">
            <a:avLst/>
          </a:prstGeom>
          <a:noFill/>
        </p:spPr>
        <p:txBody>
          <a:bodyPr wrap="square" lIns="91439" tIns="45719" rIns="91439" bIns="45719" rtlCol="0">
            <a:spAutoFit/>
          </a:bodyPr>
          <a:lstStyle/>
          <a:p>
            <a:r>
              <a:rPr lang="en-US" sz="2400" dirty="0" smtClean="0">
                <a:solidFill>
                  <a:srgbClr val="FF9900"/>
                </a:solidFill>
              </a:rPr>
              <a:t>*</a:t>
            </a:r>
            <a:endParaRPr lang="en-US" dirty="0">
              <a:solidFill>
                <a:srgbClr val="FF9900"/>
              </a:solidFill>
            </a:endParaRPr>
          </a:p>
        </p:txBody>
      </p:sp>
      <p:sp>
        <p:nvSpPr>
          <p:cNvPr id="6" name="TextBox 5"/>
          <p:cNvSpPr txBox="1"/>
          <p:nvPr/>
        </p:nvSpPr>
        <p:spPr>
          <a:xfrm>
            <a:off x="533401" y="3424537"/>
            <a:ext cx="304800" cy="466280"/>
          </a:xfrm>
          <a:prstGeom prst="rect">
            <a:avLst/>
          </a:prstGeom>
          <a:noFill/>
        </p:spPr>
        <p:txBody>
          <a:bodyPr wrap="square" lIns="91439" tIns="45719" rIns="91439" bIns="45719" rtlCol="0">
            <a:spAutoFit/>
          </a:bodyPr>
          <a:lstStyle/>
          <a:p>
            <a:r>
              <a:rPr lang="en-US" sz="2400" dirty="0" smtClean="0">
                <a:solidFill>
                  <a:srgbClr val="FF9900"/>
                </a:solidFill>
              </a:rPr>
              <a:t>*</a:t>
            </a:r>
            <a:endParaRPr lang="en-US" dirty="0">
              <a:solidFill>
                <a:srgbClr val="FF9900"/>
              </a:solidFill>
            </a:endParaRPr>
          </a:p>
        </p:txBody>
      </p:sp>
      <p:sp>
        <p:nvSpPr>
          <p:cNvPr id="9" name="TextBox 8"/>
          <p:cNvSpPr txBox="1"/>
          <p:nvPr/>
        </p:nvSpPr>
        <p:spPr>
          <a:xfrm>
            <a:off x="533401" y="6015336"/>
            <a:ext cx="304800" cy="466280"/>
          </a:xfrm>
          <a:prstGeom prst="rect">
            <a:avLst/>
          </a:prstGeom>
          <a:noFill/>
        </p:spPr>
        <p:txBody>
          <a:bodyPr wrap="square" lIns="91439" tIns="45719" rIns="91439" bIns="45719" rtlCol="0">
            <a:spAutoFit/>
          </a:bodyPr>
          <a:lstStyle/>
          <a:p>
            <a:r>
              <a:rPr lang="en-US" sz="2400" dirty="0" smtClean="0">
                <a:solidFill>
                  <a:srgbClr val="FF9900"/>
                </a:solidFill>
              </a:rPr>
              <a:t>*</a:t>
            </a:r>
            <a:endParaRPr lang="en-US" dirty="0">
              <a:solidFill>
                <a:srgbClr val="FF9900"/>
              </a:solidFill>
            </a:endParaRPr>
          </a:p>
        </p:txBody>
      </p:sp>
      <p:sp>
        <p:nvSpPr>
          <p:cNvPr id="10" name="TextBox 9"/>
          <p:cNvSpPr txBox="1"/>
          <p:nvPr/>
        </p:nvSpPr>
        <p:spPr>
          <a:xfrm>
            <a:off x="533401" y="3043536"/>
            <a:ext cx="304800" cy="466280"/>
          </a:xfrm>
          <a:prstGeom prst="rect">
            <a:avLst/>
          </a:prstGeom>
          <a:noFill/>
        </p:spPr>
        <p:txBody>
          <a:bodyPr wrap="square" lIns="91439" tIns="45719" rIns="91439" bIns="45719" rtlCol="0">
            <a:spAutoFit/>
          </a:bodyPr>
          <a:lstStyle/>
          <a:p>
            <a:r>
              <a:rPr lang="en-US" sz="2400" dirty="0" smtClean="0">
                <a:solidFill>
                  <a:srgbClr val="FF9900"/>
                </a:solidFill>
              </a:rPr>
              <a:t>*</a:t>
            </a:r>
            <a:endParaRPr lang="en-US" dirty="0">
              <a:solidFill>
                <a:srgbClr val="FF9900"/>
              </a:solidFill>
            </a:endParaRPr>
          </a:p>
        </p:txBody>
      </p:sp>
      <p:sp>
        <p:nvSpPr>
          <p:cNvPr id="11" name="TextBox 10"/>
          <p:cNvSpPr txBox="1"/>
          <p:nvPr/>
        </p:nvSpPr>
        <p:spPr>
          <a:xfrm>
            <a:off x="533401" y="4186536"/>
            <a:ext cx="304800" cy="466280"/>
          </a:xfrm>
          <a:prstGeom prst="rect">
            <a:avLst/>
          </a:prstGeom>
          <a:noFill/>
        </p:spPr>
        <p:txBody>
          <a:bodyPr wrap="square" lIns="91439" tIns="45719" rIns="91439" bIns="45719" rtlCol="0">
            <a:spAutoFit/>
          </a:bodyPr>
          <a:lstStyle/>
          <a:p>
            <a:r>
              <a:rPr lang="en-US" sz="2400" dirty="0" smtClean="0">
                <a:solidFill>
                  <a:srgbClr val="FF9900"/>
                </a:solidFill>
              </a:rPr>
              <a:t>*</a:t>
            </a:r>
            <a:endParaRPr lang="en-US" dirty="0">
              <a:solidFill>
                <a:srgbClr val="FF9900"/>
              </a:solidFill>
            </a:endParaRPr>
          </a:p>
        </p:txBody>
      </p:sp>
      <p:sp>
        <p:nvSpPr>
          <p:cNvPr id="12" name="TextBox 11"/>
          <p:cNvSpPr txBox="1"/>
          <p:nvPr/>
        </p:nvSpPr>
        <p:spPr>
          <a:xfrm>
            <a:off x="533401" y="4948536"/>
            <a:ext cx="304800" cy="466280"/>
          </a:xfrm>
          <a:prstGeom prst="rect">
            <a:avLst/>
          </a:prstGeom>
          <a:noFill/>
        </p:spPr>
        <p:txBody>
          <a:bodyPr wrap="square" lIns="91439" tIns="45719" rIns="91439" bIns="45719" rtlCol="0">
            <a:spAutoFit/>
          </a:bodyPr>
          <a:lstStyle/>
          <a:p>
            <a:r>
              <a:rPr lang="en-US" sz="2400" dirty="0" smtClean="0">
                <a:solidFill>
                  <a:srgbClr val="FF9900"/>
                </a:solidFill>
              </a:rPr>
              <a:t>*</a:t>
            </a:r>
            <a:endParaRPr lang="en-US" dirty="0">
              <a:solidFill>
                <a:srgbClr val="FF99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21797" y="457200"/>
          <a:ext cx="5846550" cy="5933440"/>
        </p:xfrm>
        <a:graphic>
          <a:graphicData uri="http://schemas.openxmlformats.org/drawingml/2006/table">
            <a:tbl>
              <a:tblPr firstRow="1" bandRow="1">
                <a:tableStyleId>{5C22544A-7EE6-4342-B048-85BDC9FD1C3A}</a:tableStyleId>
              </a:tblPr>
              <a:tblGrid>
                <a:gridCol w="2671128"/>
                <a:gridCol w="1984639"/>
                <a:gridCol w="1190783"/>
              </a:tblGrid>
              <a:tr h="370840">
                <a:tc>
                  <a:txBody>
                    <a:bodyPr/>
                    <a:lstStyle/>
                    <a:p>
                      <a:r>
                        <a:rPr lang="en-US" sz="1800" dirty="0" smtClean="0"/>
                        <a:t>Query</a:t>
                      </a:r>
                      <a:endParaRPr lang="en-US" sz="1800" dirty="0"/>
                    </a:p>
                  </a:txBody>
                  <a:tcPr/>
                </a:tc>
                <a:tc>
                  <a:txBody>
                    <a:bodyPr/>
                    <a:lstStyle/>
                    <a:p>
                      <a:r>
                        <a:rPr lang="en-US" sz="1800" dirty="0" smtClean="0"/>
                        <a:t>Time</a:t>
                      </a:r>
                      <a:endParaRPr lang="en-US" sz="1800" dirty="0"/>
                    </a:p>
                  </a:txBody>
                  <a:tcPr/>
                </a:tc>
                <a:tc>
                  <a:txBody>
                    <a:bodyPr/>
                    <a:lstStyle/>
                    <a:p>
                      <a:r>
                        <a:rPr lang="en-US" sz="1800" dirty="0" smtClean="0"/>
                        <a:t>User</a:t>
                      </a:r>
                      <a:endParaRPr lang="en-US" sz="1800" dirty="0"/>
                    </a:p>
                  </a:txBody>
                  <a:tcPr/>
                </a:tc>
              </a:tr>
              <a:tr h="370840">
                <a:tc>
                  <a:txBody>
                    <a:bodyPr/>
                    <a:lstStyle/>
                    <a:p>
                      <a:r>
                        <a:rPr lang="en-US" sz="1800" dirty="0" err="1" smtClean="0">
                          <a:solidFill>
                            <a:srgbClr val="00B050"/>
                          </a:solidFill>
                        </a:rPr>
                        <a:t>hcic</a:t>
                      </a:r>
                      <a:endParaRPr lang="en-US" sz="1800" dirty="0">
                        <a:solidFill>
                          <a:srgbClr val="00B050"/>
                        </a:solidFill>
                      </a:endParaRPr>
                    </a:p>
                  </a:txBody>
                  <a:tcPr/>
                </a:tc>
                <a:tc>
                  <a:txBody>
                    <a:bodyPr/>
                    <a:lstStyle/>
                    <a:p>
                      <a:pPr algn="ctr"/>
                      <a:r>
                        <a:rPr lang="en-US" sz="1800" dirty="0" smtClean="0"/>
                        <a:t>10:41am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solidFill>
                            <a:schemeClr val="tx1"/>
                          </a:solidFill>
                        </a:rPr>
                        <a:t>snow mountain ranch</a:t>
                      </a:r>
                      <a:endParaRPr lang="en-US" sz="1800" dirty="0">
                        <a:solidFill>
                          <a:schemeClr val="tx1"/>
                        </a:solidFill>
                      </a:endParaRPr>
                    </a:p>
                  </a:txBody>
                  <a:tcPr/>
                </a:tc>
                <a:tc>
                  <a:txBody>
                    <a:bodyPr/>
                    <a:lstStyle/>
                    <a:p>
                      <a:pPr algn="ctr"/>
                      <a:r>
                        <a:rPr lang="en-US" sz="1800" dirty="0" smtClean="0"/>
                        <a:t>10:44am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t>snow mountain directions</a:t>
                      </a:r>
                      <a:endParaRPr lang="en-US" sz="1800" dirty="0"/>
                    </a:p>
                  </a:txBody>
                  <a:tcPr/>
                </a:tc>
                <a:tc>
                  <a:txBody>
                    <a:bodyPr/>
                    <a:lstStyle/>
                    <a:p>
                      <a:pPr algn="ctr"/>
                      <a:r>
                        <a:rPr lang="en-US" sz="1800" dirty="0" smtClean="0"/>
                        <a:t>10:56am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err="1" smtClean="0">
                          <a:solidFill>
                            <a:srgbClr val="00B050"/>
                          </a:solidFill>
                        </a:rPr>
                        <a:t>hcic</a:t>
                      </a:r>
                      <a:endParaRPr lang="en-US" sz="1800" dirty="0">
                        <a:solidFill>
                          <a:srgbClr val="00B050"/>
                        </a:solidFill>
                      </a:endParaRPr>
                    </a:p>
                  </a:txBody>
                  <a:tcPr/>
                </a:tc>
                <a:tc>
                  <a:txBody>
                    <a:bodyPr/>
                    <a:lstStyle/>
                    <a:p>
                      <a:pPr algn="ctr"/>
                      <a:r>
                        <a:rPr lang="en-US" sz="1800" dirty="0" smtClean="0"/>
                        <a:t>11:21am</a:t>
                      </a:r>
                      <a:r>
                        <a:rPr lang="en-US" sz="1800" baseline="0" dirty="0" smtClean="0"/>
                        <a:t>  2/18/10</a:t>
                      </a:r>
                      <a:endParaRPr lang="en-US" sz="1800" dirty="0"/>
                    </a:p>
                  </a:txBody>
                  <a:tcPr/>
                </a:tc>
                <a:tc>
                  <a:txBody>
                    <a:bodyPr/>
                    <a:lstStyle/>
                    <a:p>
                      <a:r>
                        <a:rPr lang="en-US" sz="1800" dirty="0" smtClean="0"/>
                        <a:t>659327</a:t>
                      </a:r>
                      <a:endParaRPr lang="en-US" sz="1800" dirty="0"/>
                    </a:p>
                  </a:txBody>
                  <a:tcPr/>
                </a:tc>
              </a:tr>
              <a:tr h="370840">
                <a:tc>
                  <a:txBody>
                    <a:bodyPr/>
                    <a:lstStyle/>
                    <a:p>
                      <a:r>
                        <a:rPr lang="en-US" sz="1800" dirty="0" smtClean="0"/>
                        <a:t>restaurants winter park</a:t>
                      </a:r>
                      <a:endParaRPr lang="en-US" sz="1800" dirty="0"/>
                    </a:p>
                  </a:txBody>
                  <a:tcPr/>
                </a:tc>
                <a:tc>
                  <a:txBody>
                    <a:bodyPr/>
                    <a:lstStyle/>
                    <a:p>
                      <a:pPr algn="ctr"/>
                      <a:r>
                        <a:rPr lang="en-US" sz="1800" dirty="0" smtClean="0"/>
                        <a:t>11:59am  2/18/10</a:t>
                      </a:r>
                      <a:endParaRPr lang="en-US" sz="1800" dirty="0"/>
                    </a:p>
                  </a:txBody>
                  <a:tcPr/>
                </a:tc>
                <a:tc>
                  <a:txBody>
                    <a:bodyPr/>
                    <a:lstStyle/>
                    <a:p>
                      <a:r>
                        <a:rPr lang="en-US" sz="1800" dirty="0" smtClean="0"/>
                        <a:t>318222</a:t>
                      </a:r>
                      <a:endParaRPr lang="en-US" sz="1800" dirty="0"/>
                    </a:p>
                  </a:txBody>
                  <a:tcPr/>
                </a:tc>
              </a:tr>
              <a:tr h="370840">
                <a:tc>
                  <a:txBody>
                    <a:bodyPr/>
                    <a:lstStyle/>
                    <a:p>
                      <a:r>
                        <a:rPr lang="en-US" sz="1800" dirty="0" smtClean="0"/>
                        <a:t>winter park co restaurants</a:t>
                      </a:r>
                      <a:endParaRPr lang="en-US" sz="1800" dirty="0"/>
                    </a:p>
                  </a:txBody>
                  <a:tcPr/>
                </a:tc>
                <a:tc>
                  <a:txBody>
                    <a:bodyPr/>
                    <a:lstStyle/>
                    <a:p>
                      <a:pPr algn="ctr"/>
                      <a:r>
                        <a:rPr lang="en-US" sz="1800" dirty="0" smtClean="0"/>
                        <a:t>12:01pm  2/18/10</a:t>
                      </a:r>
                      <a:endParaRPr lang="en-US" sz="1800" dirty="0"/>
                    </a:p>
                  </a:txBody>
                  <a:tcPr/>
                </a:tc>
                <a:tc>
                  <a:txBody>
                    <a:bodyPr/>
                    <a:lstStyle/>
                    <a:p>
                      <a:r>
                        <a:rPr lang="en-US" sz="1800" dirty="0" smtClean="0"/>
                        <a:t>318222</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9900"/>
                          </a:solidFill>
                        </a:rPr>
                        <a:t>chi conference</a:t>
                      </a:r>
                    </a:p>
                  </a:txBody>
                  <a:tcPr/>
                </a:tc>
                <a:tc>
                  <a:txBody>
                    <a:bodyPr/>
                    <a:lstStyle/>
                    <a:p>
                      <a:pPr algn="ctr"/>
                      <a:r>
                        <a:rPr lang="en-US" sz="1800" dirty="0" smtClean="0"/>
                        <a:t>12:17pm  2/18/10</a:t>
                      </a:r>
                      <a:endParaRPr lang="en-US" sz="1800" dirty="0"/>
                    </a:p>
                  </a:txBody>
                  <a:tcPr/>
                </a:tc>
                <a:tc>
                  <a:txBody>
                    <a:bodyPr/>
                    <a:lstStyle/>
                    <a:p>
                      <a:r>
                        <a:rPr lang="en-US" sz="1800" dirty="0" smtClean="0"/>
                        <a:t>318222</a:t>
                      </a:r>
                      <a:endParaRPr lang="en-US" sz="1800" dirty="0"/>
                    </a:p>
                  </a:txBody>
                  <a:tcPr/>
                </a:tc>
              </a:tr>
              <a:tr h="370840">
                <a:tc>
                  <a:txBody>
                    <a:bodyPr/>
                    <a:lstStyle/>
                    <a:p>
                      <a:r>
                        <a:rPr lang="en-US" sz="1800" dirty="0" err="1" smtClean="0">
                          <a:solidFill>
                            <a:srgbClr val="00B050"/>
                          </a:solidFill>
                        </a:rPr>
                        <a:t>hcic</a:t>
                      </a:r>
                      <a:endParaRPr lang="en-US" sz="1800" dirty="0">
                        <a:solidFill>
                          <a:srgbClr val="00B050"/>
                        </a:solidFill>
                      </a:endParaRPr>
                    </a:p>
                  </a:txBody>
                  <a:tcPr/>
                </a:tc>
                <a:tc>
                  <a:txBody>
                    <a:bodyPr/>
                    <a:lstStyle/>
                    <a:p>
                      <a:pPr algn="ctr"/>
                      <a:r>
                        <a:rPr lang="en-US" sz="1800" dirty="0" smtClean="0"/>
                        <a:t>12:18pm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cross country skiing</a:t>
                      </a:r>
                    </a:p>
                  </a:txBody>
                  <a:tcPr/>
                </a:tc>
                <a:tc>
                  <a:txBody>
                    <a:bodyPr/>
                    <a:lstStyle/>
                    <a:p>
                      <a:pPr algn="ctr"/>
                      <a:r>
                        <a:rPr lang="en-US" sz="1800" dirty="0" smtClean="0"/>
                        <a:t>1:30pm</a:t>
                      </a:r>
                      <a:r>
                        <a:rPr lang="en-US" sz="1800" baseline="0" dirty="0" smtClean="0"/>
                        <a:t>  2/18/10</a:t>
                      </a:r>
                      <a:endParaRPr lang="en-US" sz="1800" dirty="0"/>
                    </a:p>
                  </a:txBody>
                  <a:tcPr/>
                </a:tc>
                <a:tc>
                  <a:txBody>
                    <a:bodyPr/>
                    <a:lstStyle/>
                    <a:p>
                      <a:r>
                        <a:rPr lang="en-US" sz="1800" dirty="0" smtClean="0"/>
                        <a:t>554320</a:t>
                      </a:r>
                      <a:endParaRPr lang="en-US" sz="1800" dirty="0"/>
                    </a:p>
                  </a:txBody>
                  <a:tcPr/>
                </a:tc>
              </a:tr>
              <a:tr h="370840">
                <a:tc>
                  <a:txBody>
                    <a:bodyPr/>
                    <a:lstStyle/>
                    <a:p>
                      <a:r>
                        <a:rPr lang="en-US" sz="1800" dirty="0" smtClean="0">
                          <a:solidFill>
                            <a:srgbClr val="FF9900"/>
                          </a:solidFill>
                        </a:rPr>
                        <a:t>chi 2010</a:t>
                      </a:r>
                      <a:endParaRPr lang="en-US" sz="1800" dirty="0">
                        <a:solidFill>
                          <a:srgbClr val="FF9900"/>
                        </a:solidFill>
                      </a:endParaRPr>
                    </a:p>
                  </a:txBody>
                  <a:tcPr/>
                </a:tc>
                <a:tc>
                  <a:txBody>
                    <a:bodyPr/>
                    <a:lstStyle/>
                    <a:p>
                      <a:pPr algn="ctr"/>
                      <a:r>
                        <a:rPr lang="en-US" sz="1800" dirty="0" smtClean="0"/>
                        <a:t>1:30pm</a:t>
                      </a:r>
                      <a:r>
                        <a:rPr lang="en-US" sz="1800" baseline="0" dirty="0" smtClean="0"/>
                        <a:t>  2/18/10</a:t>
                      </a:r>
                      <a:endParaRPr lang="en-US" sz="1800" dirty="0"/>
                    </a:p>
                  </a:txBody>
                  <a:tcPr/>
                </a:tc>
                <a:tc>
                  <a:txBody>
                    <a:bodyPr/>
                    <a:lstStyle/>
                    <a:p>
                      <a:r>
                        <a:rPr lang="en-US" sz="1800" dirty="0" smtClean="0"/>
                        <a:t>659327</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hcic</a:t>
                      </a:r>
                      <a:r>
                        <a:rPr lang="en-US" sz="1800" dirty="0" smtClean="0"/>
                        <a:t> schedule</a:t>
                      </a:r>
                    </a:p>
                  </a:txBody>
                  <a:tcPr/>
                </a:tc>
                <a:tc>
                  <a:txBody>
                    <a:bodyPr/>
                    <a:lstStyle/>
                    <a:p>
                      <a:pPr algn="ctr"/>
                      <a:r>
                        <a:rPr lang="en-US" sz="1800" dirty="0" smtClean="0"/>
                        <a:t>1:48pm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solidFill>
                            <a:srgbClr val="FF9900"/>
                          </a:solidFill>
                        </a:rPr>
                        <a:t>hcic.org</a:t>
                      </a:r>
                      <a:endParaRPr lang="en-US" sz="1800" dirty="0">
                        <a:solidFill>
                          <a:srgbClr val="FF9900"/>
                        </a:solidFill>
                      </a:endParaRPr>
                    </a:p>
                  </a:txBody>
                  <a:tcPr/>
                </a:tc>
                <a:tc>
                  <a:txBody>
                    <a:bodyPr/>
                    <a:lstStyle/>
                    <a:p>
                      <a:pPr algn="ctr"/>
                      <a:r>
                        <a:rPr lang="en-US" sz="1800" dirty="0" smtClean="0"/>
                        <a:t>2:32pm</a:t>
                      </a:r>
                      <a:r>
                        <a:rPr lang="en-US" sz="1800" baseline="0" dirty="0" smtClean="0"/>
                        <a:t>  2/18/10</a:t>
                      </a:r>
                      <a:endParaRPr lang="en-US" sz="1800" dirty="0"/>
                    </a:p>
                  </a:txBody>
                  <a:tcPr/>
                </a:tc>
                <a:tc>
                  <a:txBody>
                    <a:bodyPr/>
                    <a:lstStyle/>
                    <a:p>
                      <a:r>
                        <a:rPr lang="en-US" sz="1800" dirty="0" smtClean="0"/>
                        <a:t>435451</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mark </a:t>
                      </a:r>
                      <a:r>
                        <a:rPr lang="en-US" sz="1800" dirty="0" err="1" smtClean="0"/>
                        <a:t>ackerman</a:t>
                      </a:r>
                      <a:endParaRPr lang="en-US" sz="1800" dirty="0" smtClean="0"/>
                    </a:p>
                  </a:txBody>
                  <a:tcPr/>
                </a:tc>
                <a:tc>
                  <a:txBody>
                    <a:bodyPr/>
                    <a:lstStyle/>
                    <a:p>
                      <a:pPr algn="ctr"/>
                      <a:r>
                        <a:rPr lang="en-US" sz="1800" dirty="0" smtClean="0"/>
                        <a:t>2:42pm</a:t>
                      </a:r>
                      <a:r>
                        <a:rPr lang="en-US" sz="1800" baseline="0" dirty="0" smtClean="0"/>
                        <a:t>  2/18/10</a:t>
                      </a:r>
                      <a:endParaRPr lang="en-US" sz="1800" dirty="0"/>
                    </a:p>
                  </a:txBody>
                  <a:tcPr/>
                </a:tc>
                <a:tc>
                  <a:txBody>
                    <a:bodyPr/>
                    <a:lstStyle/>
                    <a:p>
                      <a:r>
                        <a:rPr lang="en-US" sz="1800" dirty="0" smtClean="0"/>
                        <a:t>435451</a:t>
                      </a:r>
                      <a:endParaRPr lang="en-US" sz="1800" dirty="0"/>
                    </a:p>
                  </a:txBody>
                  <a:tcPr/>
                </a:tc>
              </a:tr>
              <a:tr h="370840">
                <a:tc>
                  <a:txBody>
                    <a:bodyPr/>
                    <a:lstStyle/>
                    <a:p>
                      <a:r>
                        <a:rPr lang="en-US" sz="1800" dirty="0" smtClean="0"/>
                        <a:t>snow mountain directions</a:t>
                      </a:r>
                      <a:endParaRPr lang="en-US" sz="1800" dirty="0"/>
                    </a:p>
                  </a:txBody>
                  <a:tcPr/>
                </a:tc>
                <a:tc>
                  <a:txBody>
                    <a:bodyPr/>
                    <a:lstStyle/>
                    <a:p>
                      <a:pPr algn="ctr"/>
                      <a:r>
                        <a:rPr lang="en-US" sz="1800" dirty="0" smtClean="0"/>
                        <a:t>4:56pm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err="1" smtClean="0">
                          <a:solidFill>
                            <a:srgbClr val="00B050"/>
                          </a:solidFill>
                        </a:rPr>
                        <a:t>hcic</a:t>
                      </a:r>
                      <a:endParaRPr lang="en-US" sz="18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5:02pm</a:t>
                      </a:r>
                      <a:r>
                        <a:rPr lang="en-US" sz="1800" baseline="0" dirty="0" smtClean="0"/>
                        <a:t>  2/18/10</a:t>
                      </a:r>
                      <a:endParaRPr lang="en-US" sz="1800" dirty="0" smtClean="0"/>
                    </a:p>
                  </a:txBody>
                  <a:tcPr/>
                </a:tc>
                <a:tc>
                  <a:txBody>
                    <a:bodyPr/>
                    <a:lstStyle/>
                    <a:p>
                      <a:r>
                        <a:rPr lang="en-US" sz="1800" dirty="0" smtClean="0"/>
                        <a:t>142039</a:t>
                      </a:r>
                    </a:p>
                  </a:txBody>
                  <a:tcPr/>
                </a:tc>
              </a:tr>
            </a:tbl>
          </a:graphicData>
        </a:graphic>
      </p:graphicFrame>
      <p:sp>
        <p:nvSpPr>
          <p:cNvPr id="8" name="TextBox 7"/>
          <p:cNvSpPr txBox="1"/>
          <p:nvPr/>
        </p:nvSpPr>
        <p:spPr>
          <a:xfrm>
            <a:off x="2514600" y="1915181"/>
            <a:ext cx="2438400" cy="466280"/>
          </a:xfrm>
          <a:prstGeom prst="rect">
            <a:avLst/>
          </a:prstGeom>
          <a:solidFill>
            <a:srgbClr val="FFFFFF">
              <a:alpha val="89804"/>
            </a:srgbClr>
          </a:solidFill>
          <a:ln w="19050">
            <a:solidFill>
              <a:srgbClr val="FF9900"/>
            </a:solidFill>
          </a:ln>
        </p:spPr>
        <p:txBody>
          <a:bodyPr wrap="square" lIns="91439" tIns="45719" rIns="91439" bIns="45719" rtlCol="0">
            <a:spAutoFit/>
          </a:bodyPr>
          <a:lstStyle/>
          <a:p>
            <a:pPr algn="ctr"/>
            <a:r>
              <a:rPr lang="en-US" sz="2400" dirty="0" smtClean="0"/>
              <a:t>Query typology</a:t>
            </a:r>
            <a:endParaRPr lang="en-US" sz="1600" dirty="0"/>
          </a:p>
        </p:txBody>
      </p:sp>
      <p:sp>
        <p:nvSpPr>
          <p:cNvPr id="4" name="TextBox 3"/>
          <p:cNvSpPr txBox="1"/>
          <p:nvPr/>
        </p:nvSpPr>
        <p:spPr>
          <a:xfrm>
            <a:off x="2819401" y="3352801"/>
            <a:ext cx="2438400" cy="466280"/>
          </a:xfrm>
          <a:prstGeom prst="rect">
            <a:avLst/>
          </a:prstGeom>
          <a:solidFill>
            <a:srgbClr val="FFFFFF">
              <a:alpha val="89804"/>
            </a:srgbClr>
          </a:solidFill>
          <a:ln w="19050">
            <a:solidFill>
              <a:srgbClr val="00B050"/>
            </a:solidFill>
          </a:ln>
        </p:spPr>
        <p:txBody>
          <a:bodyPr wrap="square" lIns="91439" tIns="45719" rIns="91439" bIns="45719" rtlCol="0">
            <a:spAutoFit/>
          </a:bodyPr>
          <a:lstStyle/>
          <a:p>
            <a:pPr algn="ctr"/>
            <a:r>
              <a:rPr lang="en-US" sz="2400" dirty="0" smtClean="0"/>
              <a:t>Query behavior</a:t>
            </a:r>
            <a:endParaRPr lang="en-US" sz="1600" dirty="0"/>
          </a:p>
        </p:txBody>
      </p:sp>
      <p:sp>
        <p:nvSpPr>
          <p:cNvPr id="5" name="TextBox 4"/>
          <p:cNvSpPr txBox="1"/>
          <p:nvPr/>
        </p:nvSpPr>
        <p:spPr>
          <a:xfrm>
            <a:off x="533401" y="838201"/>
            <a:ext cx="304800" cy="466280"/>
          </a:xfrm>
          <a:prstGeom prst="rect">
            <a:avLst/>
          </a:prstGeom>
          <a:noFill/>
        </p:spPr>
        <p:txBody>
          <a:bodyPr wrap="square" lIns="91439" tIns="45719" rIns="91439" bIns="45719" rtlCol="0">
            <a:spAutoFit/>
          </a:bodyPr>
          <a:lstStyle/>
          <a:p>
            <a:r>
              <a:rPr lang="en-US" sz="2400" dirty="0" smtClean="0">
                <a:solidFill>
                  <a:srgbClr val="00B050"/>
                </a:solidFill>
              </a:rPr>
              <a:t>*</a:t>
            </a:r>
            <a:endParaRPr lang="en-US" dirty="0">
              <a:solidFill>
                <a:srgbClr val="00B050"/>
              </a:solidFill>
            </a:endParaRPr>
          </a:p>
        </p:txBody>
      </p:sp>
      <p:sp>
        <p:nvSpPr>
          <p:cNvPr id="6" name="TextBox 5"/>
          <p:cNvSpPr txBox="1"/>
          <p:nvPr/>
        </p:nvSpPr>
        <p:spPr>
          <a:xfrm>
            <a:off x="533401" y="1905001"/>
            <a:ext cx="304800" cy="466280"/>
          </a:xfrm>
          <a:prstGeom prst="rect">
            <a:avLst/>
          </a:prstGeom>
          <a:noFill/>
        </p:spPr>
        <p:txBody>
          <a:bodyPr wrap="square" lIns="91439" tIns="45719" rIns="91439" bIns="45719" rtlCol="0">
            <a:spAutoFit/>
          </a:bodyPr>
          <a:lstStyle/>
          <a:p>
            <a:r>
              <a:rPr lang="en-US" sz="2400" dirty="0" smtClean="0">
                <a:solidFill>
                  <a:srgbClr val="00B050"/>
                </a:solidFill>
              </a:rPr>
              <a:t>*</a:t>
            </a:r>
            <a:endParaRPr lang="en-US" dirty="0">
              <a:solidFill>
                <a:srgbClr val="00B050"/>
              </a:solidFill>
            </a:endParaRPr>
          </a:p>
        </p:txBody>
      </p:sp>
      <p:sp>
        <p:nvSpPr>
          <p:cNvPr id="9" name="TextBox 8"/>
          <p:cNvSpPr txBox="1"/>
          <p:nvPr/>
        </p:nvSpPr>
        <p:spPr>
          <a:xfrm>
            <a:off x="533401" y="3424537"/>
            <a:ext cx="304800" cy="466280"/>
          </a:xfrm>
          <a:prstGeom prst="rect">
            <a:avLst/>
          </a:prstGeom>
          <a:noFill/>
        </p:spPr>
        <p:txBody>
          <a:bodyPr wrap="square" lIns="91439" tIns="45719" rIns="91439" bIns="45719" rtlCol="0">
            <a:spAutoFit/>
          </a:bodyPr>
          <a:lstStyle/>
          <a:p>
            <a:r>
              <a:rPr lang="en-US" sz="2400" dirty="0" smtClean="0">
                <a:solidFill>
                  <a:srgbClr val="00B050"/>
                </a:solidFill>
              </a:rPr>
              <a:t>*</a:t>
            </a:r>
            <a:endParaRPr lang="en-US" dirty="0">
              <a:solidFill>
                <a:srgbClr val="00B050"/>
              </a:solidFill>
            </a:endParaRPr>
          </a:p>
        </p:txBody>
      </p:sp>
      <p:sp>
        <p:nvSpPr>
          <p:cNvPr id="10" name="TextBox 9"/>
          <p:cNvSpPr txBox="1"/>
          <p:nvPr/>
        </p:nvSpPr>
        <p:spPr>
          <a:xfrm>
            <a:off x="533401" y="6015336"/>
            <a:ext cx="304800" cy="466280"/>
          </a:xfrm>
          <a:prstGeom prst="rect">
            <a:avLst/>
          </a:prstGeom>
          <a:noFill/>
        </p:spPr>
        <p:txBody>
          <a:bodyPr wrap="square" lIns="91439" tIns="45719" rIns="91439" bIns="45719" rtlCol="0">
            <a:spAutoFit/>
          </a:bodyPr>
          <a:lstStyle/>
          <a:p>
            <a:r>
              <a:rPr lang="en-US" sz="2400" dirty="0" smtClean="0">
                <a:solidFill>
                  <a:srgbClr val="00B050"/>
                </a:solidFill>
              </a:rPr>
              <a:t>*</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21797" y="457200"/>
          <a:ext cx="5846550" cy="5933440"/>
        </p:xfrm>
        <a:graphic>
          <a:graphicData uri="http://schemas.openxmlformats.org/drawingml/2006/table">
            <a:tbl>
              <a:tblPr firstRow="1" bandRow="1">
                <a:tableStyleId>{5C22544A-7EE6-4342-B048-85BDC9FD1C3A}</a:tableStyleId>
              </a:tblPr>
              <a:tblGrid>
                <a:gridCol w="2671128"/>
                <a:gridCol w="1984639"/>
                <a:gridCol w="1190783"/>
              </a:tblGrid>
              <a:tr h="370840">
                <a:tc>
                  <a:txBody>
                    <a:bodyPr/>
                    <a:lstStyle/>
                    <a:p>
                      <a:r>
                        <a:rPr lang="en-US" sz="1800" dirty="0" smtClean="0"/>
                        <a:t>Query</a:t>
                      </a:r>
                      <a:endParaRPr lang="en-US" sz="1800" dirty="0"/>
                    </a:p>
                  </a:txBody>
                  <a:tcPr/>
                </a:tc>
                <a:tc>
                  <a:txBody>
                    <a:bodyPr/>
                    <a:lstStyle/>
                    <a:p>
                      <a:r>
                        <a:rPr lang="en-US" sz="1800" dirty="0" smtClean="0"/>
                        <a:t>Time</a:t>
                      </a:r>
                      <a:endParaRPr lang="en-US" sz="1800" dirty="0"/>
                    </a:p>
                  </a:txBody>
                  <a:tcPr/>
                </a:tc>
                <a:tc>
                  <a:txBody>
                    <a:bodyPr/>
                    <a:lstStyle/>
                    <a:p>
                      <a:r>
                        <a:rPr lang="en-US" sz="1800" dirty="0" smtClean="0"/>
                        <a:t>User</a:t>
                      </a:r>
                      <a:endParaRPr lang="en-US" sz="1800" dirty="0"/>
                    </a:p>
                  </a:txBody>
                  <a:tcPr/>
                </a:tc>
              </a:tr>
              <a:tr h="370840">
                <a:tc>
                  <a:txBody>
                    <a:bodyPr/>
                    <a:lstStyle/>
                    <a:p>
                      <a:r>
                        <a:rPr lang="en-US" sz="1800" dirty="0" err="1" smtClean="0">
                          <a:solidFill>
                            <a:srgbClr val="00B050"/>
                          </a:solidFill>
                        </a:rPr>
                        <a:t>hcic</a:t>
                      </a:r>
                      <a:endParaRPr lang="en-US" sz="1800" dirty="0">
                        <a:solidFill>
                          <a:srgbClr val="00B050"/>
                        </a:solidFill>
                      </a:endParaRPr>
                    </a:p>
                  </a:txBody>
                  <a:tcPr/>
                </a:tc>
                <a:tc>
                  <a:txBody>
                    <a:bodyPr/>
                    <a:lstStyle/>
                    <a:p>
                      <a:pPr algn="ctr"/>
                      <a:r>
                        <a:rPr lang="en-US" sz="1800" dirty="0" smtClean="0"/>
                        <a:t>10:41am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solidFill>
                            <a:schemeClr val="tx1"/>
                          </a:solidFill>
                        </a:rPr>
                        <a:t>snow mountain ranch</a:t>
                      </a:r>
                      <a:endParaRPr lang="en-US" sz="1800" dirty="0">
                        <a:solidFill>
                          <a:schemeClr val="tx1"/>
                        </a:solidFill>
                      </a:endParaRPr>
                    </a:p>
                  </a:txBody>
                  <a:tcPr/>
                </a:tc>
                <a:tc>
                  <a:txBody>
                    <a:bodyPr/>
                    <a:lstStyle/>
                    <a:p>
                      <a:pPr algn="ctr"/>
                      <a:r>
                        <a:rPr lang="en-US" sz="1800" dirty="0" smtClean="0"/>
                        <a:t>10:44am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t>snow mountain directions</a:t>
                      </a:r>
                      <a:endParaRPr lang="en-US" sz="1800" dirty="0"/>
                    </a:p>
                  </a:txBody>
                  <a:tcPr>
                    <a:solidFill>
                      <a:srgbClr val="3BABFF"/>
                    </a:solidFill>
                  </a:tcPr>
                </a:tc>
                <a:tc>
                  <a:txBody>
                    <a:bodyPr/>
                    <a:lstStyle/>
                    <a:p>
                      <a:pPr algn="ctr"/>
                      <a:r>
                        <a:rPr lang="en-US" sz="1800" dirty="0" smtClean="0"/>
                        <a:t>10:56am</a:t>
                      </a:r>
                      <a:r>
                        <a:rPr lang="en-US" sz="1800" baseline="0" dirty="0" smtClean="0"/>
                        <a:t>  2/18/10</a:t>
                      </a:r>
                      <a:endParaRPr lang="en-US" sz="1800" dirty="0"/>
                    </a:p>
                  </a:txBody>
                  <a:tcPr>
                    <a:solidFill>
                      <a:srgbClr val="3BABFF"/>
                    </a:solidFill>
                  </a:tcPr>
                </a:tc>
                <a:tc>
                  <a:txBody>
                    <a:bodyPr/>
                    <a:lstStyle/>
                    <a:p>
                      <a:r>
                        <a:rPr lang="en-US" sz="1800" dirty="0" smtClean="0"/>
                        <a:t>142039</a:t>
                      </a:r>
                      <a:endParaRPr lang="en-US" sz="1800" dirty="0"/>
                    </a:p>
                  </a:txBody>
                  <a:tcPr>
                    <a:solidFill>
                      <a:srgbClr val="3BABFF"/>
                    </a:solidFill>
                  </a:tcPr>
                </a:tc>
              </a:tr>
              <a:tr h="370840">
                <a:tc>
                  <a:txBody>
                    <a:bodyPr/>
                    <a:lstStyle/>
                    <a:p>
                      <a:r>
                        <a:rPr lang="en-US" sz="1800" dirty="0" err="1" smtClean="0">
                          <a:solidFill>
                            <a:srgbClr val="00B050"/>
                          </a:solidFill>
                        </a:rPr>
                        <a:t>hcic</a:t>
                      </a:r>
                      <a:endParaRPr lang="en-US" sz="1800" dirty="0">
                        <a:solidFill>
                          <a:srgbClr val="00B050"/>
                        </a:solidFill>
                      </a:endParaRPr>
                    </a:p>
                  </a:txBody>
                  <a:tcPr/>
                </a:tc>
                <a:tc>
                  <a:txBody>
                    <a:bodyPr/>
                    <a:lstStyle/>
                    <a:p>
                      <a:pPr algn="ctr"/>
                      <a:r>
                        <a:rPr lang="en-US" sz="1800" dirty="0" smtClean="0"/>
                        <a:t>11:21am</a:t>
                      </a:r>
                      <a:r>
                        <a:rPr lang="en-US" sz="1800" baseline="0" dirty="0" smtClean="0"/>
                        <a:t>  2/18/10</a:t>
                      </a:r>
                      <a:endParaRPr lang="en-US" sz="1800" dirty="0"/>
                    </a:p>
                  </a:txBody>
                  <a:tcPr/>
                </a:tc>
                <a:tc>
                  <a:txBody>
                    <a:bodyPr/>
                    <a:lstStyle/>
                    <a:p>
                      <a:r>
                        <a:rPr lang="en-US" sz="1800" dirty="0" smtClean="0"/>
                        <a:t>659327</a:t>
                      </a:r>
                      <a:endParaRPr lang="en-US" sz="1800" dirty="0"/>
                    </a:p>
                  </a:txBody>
                  <a:tcPr/>
                </a:tc>
              </a:tr>
              <a:tr h="370840">
                <a:tc>
                  <a:txBody>
                    <a:bodyPr/>
                    <a:lstStyle/>
                    <a:p>
                      <a:r>
                        <a:rPr lang="en-US" sz="1800" dirty="0" smtClean="0"/>
                        <a:t>restaurants winter park</a:t>
                      </a:r>
                      <a:endParaRPr lang="en-US" sz="1800" dirty="0"/>
                    </a:p>
                  </a:txBody>
                  <a:tcPr/>
                </a:tc>
                <a:tc>
                  <a:txBody>
                    <a:bodyPr/>
                    <a:lstStyle/>
                    <a:p>
                      <a:pPr algn="ctr"/>
                      <a:r>
                        <a:rPr lang="en-US" sz="1800" dirty="0" smtClean="0"/>
                        <a:t>11:59am  2/18/10</a:t>
                      </a:r>
                      <a:endParaRPr lang="en-US" sz="1800" dirty="0"/>
                    </a:p>
                  </a:txBody>
                  <a:tcPr/>
                </a:tc>
                <a:tc>
                  <a:txBody>
                    <a:bodyPr/>
                    <a:lstStyle/>
                    <a:p>
                      <a:r>
                        <a:rPr lang="en-US" sz="1800" dirty="0" smtClean="0"/>
                        <a:t>318222</a:t>
                      </a:r>
                      <a:endParaRPr lang="en-US" sz="1800" dirty="0"/>
                    </a:p>
                  </a:txBody>
                  <a:tcPr/>
                </a:tc>
              </a:tr>
              <a:tr h="370840">
                <a:tc>
                  <a:txBody>
                    <a:bodyPr/>
                    <a:lstStyle/>
                    <a:p>
                      <a:r>
                        <a:rPr lang="en-US" sz="1800" dirty="0" smtClean="0"/>
                        <a:t>winter park co restaurants</a:t>
                      </a:r>
                      <a:endParaRPr lang="en-US" sz="1800" dirty="0"/>
                    </a:p>
                  </a:txBody>
                  <a:tcPr/>
                </a:tc>
                <a:tc>
                  <a:txBody>
                    <a:bodyPr/>
                    <a:lstStyle/>
                    <a:p>
                      <a:pPr algn="ctr"/>
                      <a:r>
                        <a:rPr lang="en-US" sz="1800" dirty="0" smtClean="0"/>
                        <a:t>12:01pm  2/18/10</a:t>
                      </a:r>
                      <a:endParaRPr lang="en-US" sz="1800" dirty="0"/>
                    </a:p>
                  </a:txBody>
                  <a:tcPr/>
                </a:tc>
                <a:tc>
                  <a:txBody>
                    <a:bodyPr/>
                    <a:lstStyle/>
                    <a:p>
                      <a:r>
                        <a:rPr lang="en-US" sz="1800" dirty="0" smtClean="0"/>
                        <a:t>318222</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9900"/>
                          </a:solidFill>
                        </a:rPr>
                        <a:t>chi conference</a:t>
                      </a:r>
                    </a:p>
                  </a:txBody>
                  <a:tcPr/>
                </a:tc>
                <a:tc>
                  <a:txBody>
                    <a:bodyPr/>
                    <a:lstStyle/>
                    <a:p>
                      <a:pPr algn="ctr"/>
                      <a:r>
                        <a:rPr lang="en-US" sz="1800" dirty="0" smtClean="0"/>
                        <a:t>12:17pm  2/18/10</a:t>
                      </a:r>
                      <a:endParaRPr lang="en-US" sz="1800" dirty="0"/>
                    </a:p>
                  </a:txBody>
                  <a:tcPr/>
                </a:tc>
                <a:tc>
                  <a:txBody>
                    <a:bodyPr/>
                    <a:lstStyle/>
                    <a:p>
                      <a:r>
                        <a:rPr lang="en-US" sz="1800" dirty="0" smtClean="0"/>
                        <a:t>318222</a:t>
                      </a:r>
                      <a:endParaRPr lang="en-US" sz="1800" dirty="0"/>
                    </a:p>
                  </a:txBody>
                  <a:tcPr/>
                </a:tc>
              </a:tr>
              <a:tr h="370840">
                <a:tc>
                  <a:txBody>
                    <a:bodyPr/>
                    <a:lstStyle/>
                    <a:p>
                      <a:r>
                        <a:rPr lang="en-US" sz="1800" dirty="0" err="1" smtClean="0">
                          <a:solidFill>
                            <a:srgbClr val="00B050"/>
                          </a:solidFill>
                        </a:rPr>
                        <a:t>hcic</a:t>
                      </a:r>
                      <a:endParaRPr lang="en-US" sz="1800" dirty="0">
                        <a:solidFill>
                          <a:srgbClr val="00B050"/>
                        </a:solidFill>
                      </a:endParaRPr>
                    </a:p>
                  </a:txBody>
                  <a:tcPr/>
                </a:tc>
                <a:tc>
                  <a:txBody>
                    <a:bodyPr/>
                    <a:lstStyle/>
                    <a:p>
                      <a:pPr algn="ctr"/>
                      <a:r>
                        <a:rPr lang="en-US" sz="1800" dirty="0" smtClean="0"/>
                        <a:t>12:18pm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cross country skiing</a:t>
                      </a:r>
                    </a:p>
                  </a:txBody>
                  <a:tcPr/>
                </a:tc>
                <a:tc>
                  <a:txBody>
                    <a:bodyPr/>
                    <a:lstStyle/>
                    <a:p>
                      <a:pPr algn="ctr"/>
                      <a:r>
                        <a:rPr lang="en-US" sz="1800" dirty="0" smtClean="0"/>
                        <a:t>1:30pm</a:t>
                      </a:r>
                      <a:r>
                        <a:rPr lang="en-US" sz="1800" baseline="0" dirty="0" smtClean="0"/>
                        <a:t>  2/18/10</a:t>
                      </a:r>
                      <a:endParaRPr lang="en-US" sz="1800" dirty="0"/>
                    </a:p>
                  </a:txBody>
                  <a:tcPr/>
                </a:tc>
                <a:tc>
                  <a:txBody>
                    <a:bodyPr/>
                    <a:lstStyle/>
                    <a:p>
                      <a:r>
                        <a:rPr lang="en-US" sz="1800" dirty="0" smtClean="0"/>
                        <a:t>554320</a:t>
                      </a:r>
                      <a:endParaRPr lang="en-US" sz="1800" dirty="0"/>
                    </a:p>
                  </a:txBody>
                  <a:tcPr/>
                </a:tc>
              </a:tr>
              <a:tr h="370840">
                <a:tc>
                  <a:txBody>
                    <a:bodyPr/>
                    <a:lstStyle/>
                    <a:p>
                      <a:r>
                        <a:rPr lang="en-US" sz="1800" dirty="0" smtClean="0">
                          <a:solidFill>
                            <a:srgbClr val="FF9900"/>
                          </a:solidFill>
                        </a:rPr>
                        <a:t>chi 2010</a:t>
                      </a:r>
                      <a:endParaRPr lang="en-US" sz="1800" dirty="0">
                        <a:solidFill>
                          <a:srgbClr val="FF9900"/>
                        </a:solidFill>
                      </a:endParaRPr>
                    </a:p>
                  </a:txBody>
                  <a:tcPr/>
                </a:tc>
                <a:tc>
                  <a:txBody>
                    <a:bodyPr/>
                    <a:lstStyle/>
                    <a:p>
                      <a:pPr algn="ctr"/>
                      <a:r>
                        <a:rPr lang="en-US" sz="1800" dirty="0" smtClean="0"/>
                        <a:t>1:30pm</a:t>
                      </a:r>
                      <a:r>
                        <a:rPr lang="en-US" sz="1800" baseline="0" dirty="0" smtClean="0"/>
                        <a:t>  2/18/10</a:t>
                      </a:r>
                      <a:endParaRPr lang="en-US" sz="1800" dirty="0"/>
                    </a:p>
                  </a:txBody>
                  <a:tcPr/>
                </a:tc>
                <a:tc>
                  <a:txBody>
                    <a:bodyPr/>
                    <a:lstStyle/>
                    <a:p>
                      <a:r>
                        <a:rPr lang="en-US" sz="1800" dirty="0" smtClean="0"/>
                        <a:t>659327</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hcic</a:t>
                      </a:r>
                      <a:r>
                        <a:rPr lang="en-US" sz="1800" dirty="0" smtClean="0"/>
                        <a:t> schedule</a:t>
                      </a:r>
                    </a:p>
                  </a:txBody>
                  <a:tcPr/>
                </a:tc>
                <a:tc>
                  <a:txBody>
                    <a:bodyPr/>
                    <a:lstStyle/>
                    <a:p>
                      <a:pPr algn="ctr"/>
                      <a:r>
                        <a:rPr lang="en-US" sz="1800" dirty="0" smtClean="0"/>
                        <a:t>1:48pm</a:t>
                      </a:r>
                      <a:r>
                        <a:rPr lang="en-US" sz="1800" baseline="0" dirty="0" smtClean="0"/>
                        <a:t>  2/18/10</a:t>
                      </a:r>
                      <a:endParaRPr lang="en-US" sz="1800" dirty="0"/>
                    </a:p>
                  </a:txBody>
                  <a:tcPr/>
                </a:tc>
                <a:tc>
                  <a:txBody>
                    <a:bodyPr/>
                    <a:lstStyle/>
                    <a:p>
                      <a:r>
                        <a:rPr lang="en-US" sz="1800" dirty="0" smtClean="0"/>
                        <a:t>142039</a:t>
                      </a:r>
                      <a:endParaRPr lang="en-US" sz="1800" dirty="0"/>
                    </a:p>
                  </a:txBody>
                  <a:tcPr/>
                </a:tc>
              </a:tr>
              <a:tr h="370840">
                <a:tc>
                  <a:txBody>
                    <a:bodyPr/>
                    <a:lstStyle/>
                    <a:p>
                      <a:r>
                        <a:rPr lang="en-US" sz="1800" dirty="0" smtClean="0">
                          <a:solidFill>
                            <a:srgbClr val="FF9900"/>
                          </a:solidFill>
                        </a:rPr>
                        <a:t>hcic.org</a:t>
                      </a:r>
                      <a:endParaRPr lang="en-US" sz="1800" dirty="0">
                        <a:solidFill>
                          <a:srgbClr val="FF9900"/>
                        </a:solidFill>
                      </a:endParaRPr>
                    </a:p>
                  </a:txBody>
                  <a:tcPr/>
                </a:tc>
                <a:tc>
                  <a:txBody>
                    <a:bodyPr/>
                    <a:lstStyle/>
                    <a:p>
                      <a:pPr algn="ctr"/>
                      <a:r>
                        <a:rPr lang="en-US" sz="1800" dirty="0" smtClean="0"/>
                        <a:t>2:32pm</a:t>
                      </a:r>
                      <a:r>
                        <a:rPr lang="en-US" sz="1800" baseline="0" dirty="0" smtClean="0"/>
                        <a:t>  2/18/10</a:t>
                      </a:r>
                      <a:endParaRPr lang="en-US" sz="1800" dirty="0"/>
                    </a:p>
                  </a:txBody>
                  <a:tcPr/>
                </a:tc>
                <a:tc>
                  <a:txBody>
                    <a:bodyPr/>
                    <a:lstStyle/>
                    <a:p>
                      <a:r>
                        <a:rPr lang="en-US" sz="1800" dirty="0" smtClean="0"/>
                        <a:t>435451</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mark </a:t>
                      </a:r>
                      <a:r>
                        <a:rPr lang="en-US" sz="1800" dirty="0" err="1" smtClean="0"/>
                        <a:t>ackerman</a:t>
                      </a:r>
                      <a:endParaRPr lang="en-US" sz="1800" dirty="0" smtClean="0"/>
                    </a:p>
                  </a:txBody>
                  <a:tcPr/>
                </a:tc>
                <a:tc>
                  <a:txBody>
                    <a:bodyPr/>
                    <a:lstStyle/>
                    <a:p>
                      <a:pPr algn="ctr"/>
                      <a:r>
                        <a:rPr lang="en-US" sz="1800" dirty="0" smtClean="0"/>
                        <a:t>2:42pm</a:t>
                      </a:r>
                      <a:r>
                        <a:rPr lang="en-US" sz="1800" baseline="0" dirty="0" smtClean="0"/>
                        <a:t>  2/18/10</a:t>
                      </a:r>
                      <a:endParaRPr lang="en-US" sz="1800" dirty="0"/>
                    </a:p>
                  </a:txBody>
                  <a:tcPr/>
                </a:tc>
                <a:tc>
                  <a:txBody>
                    <a:bodyPr/>
                    <a:lstStyle/>
                    <a:p>
                      <a:r>
                        <a:rPr lang="en-US" sz="1800" dirty="0" smtClean="0"/>
                        <a:t>435451</a:t>
                      </a:r>
                      <a:endParaRPr lang="en-US" sz="1800" dirty="0"/>
                    </a:p>
                  </a:txBody>
                  <a:tcPr/>
                </a:tc>
              </a:tr>
              <a:tr h="370840">
                <a:tc>
                  <a:txBody>
                    <a:bodyPr/>
                    <a:lstStyle/>
                    <a:p>
                      <a:r>
                        <a:rPr lang="en-US" sz="1800" dirty="0" smtClean="0"/>
                        <a:t>snow mountain directions</a:t>
                      </a:r>
                      <a:endParaRPr lang="en-US" sz="1800" dirty="0"/>
                    </a:p>
                  </a:txBody>
                  <a:tcPr>
                    <a:solidFill>
                      <a:srgbClr val="3BABFF"/>
                    </a:solidFill>
                  </a:tcPr>
                </a:tc>
                <a:tc>
                  <a:txBody>
                    <a:bodyPr/>
                    <a:lstStyle/>
                    <a:p>
                      <a:pPr algn="ctr"/>
                      <a:r>
                        <a:rPr lang="en-US" sz="1800" dirty="0" smtClean="0"/>
                        <a:t>4:56pm</a:t>
                      </a:r>
                      <a:r>
                        <a:rPr lang="en-US" sz="1800" baseline="0" dirty="0" smtClean="0"/>
                        <a:t>  2/18/10</a:t>
                      </a:r>
                      <a:endParaRPr lang="en-US" sz="1800" dirty="0"/>
                    </a:p>
                  </a:txBody>
                  <a:tcPr>
                    <a:solidFill>
                      <a:srgbClr val="3BABFF"/>
                    </a:solidFill>
                  </a:tcPr>
                </a:tc>
                <a:tc>
                  <a:txBody>
                    <a:bodyPr/>
                    <a:lstStyle/>
                    <a:p>
                      <a:r>
                        <a:rPr lang="en-US" sz="1800" dirty="0" smtClean="0"/>
                        <a:t>142039</a:t>
                      </a:r>
                      <a:endParaRPr lang="en-US" sz="1800" dirty="0"/>
                    </a:p>
                  </a:txBody>
                  <a:tcPr>
                    <a:solidFill>
                      <a:srgbClr val="3BABFF"/>
                    </a:solidFill>
                  </a:tcPr>
                </a:tc>
              </a:tr>
              <a:tr h="370840">
                <a:tc>
                  <a:txBody>
                    <a:bodyPr/>
                    <a:lstStyle/>
                    <a:p>
                      <a:r>
                        <a:rPr lang="en-US" sz="1800" dirty="0" err="1" smtClean="0">
                          <a:solidFill>
                            <a:srgbClr val="00B050"/>
                          </a:solidFill>
                        </a:rPr>
                        <a:t>hcic</a:t>
                      </a:r>
                      <a:endParaRPr lang="en-US" sz="18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5:02pm</a:t>
                      </a:r>
                      <a:r>
                        <a:rPr lang="en-US" sz="1800" baseline="0" dirty="0" smtClean="0"/>
                        <a:t>  2/18/10</a:t>
                      </a:r>
                      <a:endParaRPr lang="en-US" sz="1800" dirty="0" smtClean="0"/>
                    </a:p>
                  </a:txBody>
                  <a:tcPr/>
                </a:tc>
                <a:tc>
                  <a:txBody>
                    <a:bodyPr/>
                    <a:lstStyle/>
                    <a:p>
                      <a:r>
                        <a:rPr lang="en-US" sz="1800" dirty="0" smtClean="0"/>
                        <a:t>142039</a:t>
                      </a:r>
                    </a:p>
                  </a:txBody>
                  <a:tcPr/>
                </a:tc>
              </a:tr>
            </a:tbl>
          </a:graphicData>
        </a:graphic>
      </p:graphicFrame>
      <p:sp>
        <p:nvSpPr>
          <p:cNvPr id="12" name="Rectangle 11"/>
          <p:cNvSpPr/>
          <p:nvPr/>
        </p:nvSpPr>
        <p:spPr>
          <a:xfrm>
            <a:off x="5486400" y="228601"/>
            <a:ext cx="1828800" cy="6248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8" name="TextBox 7"/>
          <p:cNvSpPr txBox="1"/>
          <p:nvPr/>
        </p:nvSpPr>
        <p:spPr>
          <a:xfrm>
            <a:off x="2514600" y="1915181"/>
            <a:ext cx="2438400" cy="466280"/>
          </a:xfrm>
          <a:prstGeom prst="rect">
            <a:avLst/>
          </a:prstGeom>
          <a:solidFill>
            <a:srgbClr val="FFFFFF">
              <a:alpha val="89804"/>
            </a:srgbClr>
          </a:solidFill>
          <a:ln w="19050">
            <a:solidFill>
              <a:srgbClr val="FF9900"/>
            </a:solidFill>
          </a:ln>
        </p:spPr>
        <p:txBody>
          <a:bodyPr wrap="square" lIns="91439" tIns="45719" rIns="91439" bIns="45719" rtlCol="0">
            <a:spAutoFit/>
          </a:bodyPr>
          <a:lstStyle/>
          <a:p>
            <a:pPr algn="ctr"/>
            <a:r>
              <a:rPr lang="en-US" sz="2400" dirty="0" smtClean="0"/>
              <a:t>Query typology</a:t>
            </a:r>
            <a:endParaRPr lang="en-US" sz="1600" dirty="0"/>
          </a:p>
        </p:txBody>
      </p:sp>
      <p:sp>
        <p:nvSpPr>
          <p:cNvPr id="4" name="TextBox 3"/>
          <p:cNvSpPr txBox="1"/>
          <p:nvPr/>
        </p:nvSpPr>
        <p:spPr>
          <a:xfrm>
            <a:off x="2819401" y="3352801"/>
            <a:ext cx="2438400" cy="466280"/>
          </a:xfrm>
          <a:prstGeom prst="rect">
            <a:avLst/>
          </a:prstGeom>
          <a:solidFill>
            <a:srgbClr val="FFFFFF">
              <a:alpha val="89804"/>
            </a:srgbClr>
          </a:solidFill>
          <a:ln w="19050">
            <a:solidFill>
              <a:srgbClr val="00B050"/>
            </a:solidFill>
          </a:ln>
        </p:spPr>
        <p:txBody>
          <a:bodyPr wrap="square" lIns="91439" tIns="45719" rIns="91439" bIns="45719" rtlCol="0">
            <a:spAutoFit/>
          </a:bodyPr>
          <a:lstStyle/>
          <a:p>
            <a:pPr algn="ctr"/>
            <a:r>
              <a:rPr lang="en-US" sz="2400" dirty="0" smtClean="0"/>
              <a:t>Query behavior</a:t>
            </a:r>
            <a:endParaRPr lang="en-US" sz="1600" dirty="0"/>
          </a:p>
        </p:txBody>
      </p:sp>
      <p:sp>
        <p:nvSpPr>
          <p:cNvPr id="5" name="TextBox 4"/>
          <p:cNvSpPr txBox="1"/>
          <p:nvPr/>
        </p:nvSpPr>
        <p:spPr>
          <a:xfrm>
            <a:off x="2438401" y="4572001"/>
            <a:ext cx="2667000" cy="466280"/>
          </a:xfrm>
          <a:prstGeom prst="rect">
            <a:avLst/>
          </a:prstGeom>
          <a:solidFill>
            <a:srgbClr val="FFFFFF">
              <a:alpha val="89804"/>
            </a:srgbClr>
          </a:solidFill>
          <a:ln w="19050">
            <a:solidFill>
              <a:srgbClr val="0070C0"/>
            </a:solidFill>
          </a:ln>
        </p:spPr>
        <p:txBody>
          <a:bodyPr wrap="square" lIns="91439" tIns="45719" rIns="91439" bIns="45719" rtlCol="0">
            <a:spAutoFit/>
          </a:bodyPr>
          <a:lstStyle/>
          <a:p>
            <a:pPr algn="ctr"/>
            <a:r>
              <a:rPr lang="en-US" sz="2400" dirty="0" smtClean="0"/>
              <a:t>Long term trends</a:t>
            </a:r>
            <a:endParaRPr lang="en-US" sz="1600" dirty="0"/>
          </a:p>
        </p:txBody>
      </p:sp>
      <p:sp>
        <p:nvSpPr>
          <p:cNvPr id="11" name="Content Placeholder 10"/>
          <p:cNvSpPr>
            <a:spLocks noGrp="1"/>
          </p:cNvSpPr>
          <p:nvPr>
            <p:ph sz="half" idx="2"/>
          </p:nvPr>
        </p:nvSpPr>
        <p:spPr>
          <a:xfrm>
            <a:off x="5715000" y="609601"/>
            <a:ext cx="2971800" cy="5440363"/>
          </a:xfrm>
          <a:solidFill>
            <a:srgbClr val="FFFFFF"/>
          </a:solidFill>
        </p:spPr>
        <p:txBody>
          <a:bodyPr>
            <a:normAutofit/>
          </a:bodyPr>
          <a:lstStyle/>
          <a:p>
            <a:pPr>
              <a:buNone/>
            </a:pPr>
            <a:r>
              <a:rPr lang="en-US" sz="3200" dirty="0" smtClean="0"/>
              <a:t>Uses of Analysis</a:t>
            </a:r>
            <a:endParaRPr lang="en-US" dirty="0" smtClean="0"/>
          </a:p>
          <a:p>
            <a:r>
              <a:rPr lang="en-US" dirty="0" smtClean="0"/>
              <a:t>Ranking</a:t>
            </a:r>
          </a:p>
          <a:p>
            <a:pPr lvl="1"/>
            <a:r>
              <a:rPr lang="en-US" dirty="0" smtClean="0">
                <a:solidFill>
                  <a:srgbClr val="FF9900"/>
                </a:solidFill>
              </a:rPr>
              <a:t>E.g., precision</a:t>
            </a:r>
          </a:p>
          <a:p>
            <a:r>
              <a:rPr lang="en-US" dirty="0" smtClean="0"/>
              <a:t>System design</a:t>
            </a:r>
          </a:p>
          <a:p>
            <a:pPr lvl="1"/>
            <a:r>
              <a:rPr lang="en-US" dirty="0" smtClean="0">
                <a:solidFill>
                  <a:srgbClr val="00B050"/>
                </a:solidFill>
              </a:rPr>
              <a:t>E.g., caching</a:t>
            </a:r>
          </a:p>
          <a:p>
            <a:r>
              <a:rPr lang="en-US" dirty="0" smtClean="0"/>
              <a:t>User interface</a:t>
            </a:r>
          </a:p>
          <a:p>
            <a:pPr lvl="1"/>
            <a:r>
              <a:rPr lang="en-US" dirty="0" smtClean="0">
                <a:solidFill>
                  <a:srgbClr val="0070C0"/>
                </a:solidFill>
              </a:rPr>
              <a:t>E.g., history</a:t>
            </a:r>
          </a:p>
          <a:p>
            <a:r>
              <a:rPr lang="en-US" dirty="0" smtClean="0"/>
              <a:t>Test set development</a:t>
            </a:r>
          </a:p>
          <a:p>
            <a:r>
              <a:rPr lang="en-US" dirty="0" smtClean="0"/>
              <a:t>Complementary research</a:t>
            </a:r>
          </a:p>
        </p:txBody>
      </p:sp>
      <p:sp>
        <p:nvSpPr>
          <p:cNvPr id="15" name="TextBox 14"/>
          <p:cNvSpPr txBox="1"/>
          <p:nvPr/>
        </p:nvSpPr>
        <p:spPr>
          <a:xfrm>
            <a:off x="533401" y="1519536"/>
            <a:ext cx="304800" cy="466280"/>
          </a:xfrm>
          <a:prstGeom prst="rect">
            <a:avLst/>
          </a:prstGeom>
          <a:noFill/>
        </p:spPr>
        <p:txBody>
          <a:bodyPr wrap="square" lIns="91439" tIns="45719" rIns="91439" bIns="45719" rtlCol="0">
            <a:spAutoFit/>
          </a:bodyPr>
          <a:lstStyle/>
          <a:p>
            <a:r>
              <a:rPr lang="en-US" sz="2400" dirty="0" smtClean="0">
                <a:solidFill>
                  <a:srgbClr val="0070C0"/>
                </a:solidFill>
              </a:rPr>
              <a:t>*</a:t>
            </a:r>
            <a:endParaRPr lang="en-US" dirty="0">
              <a:solidFill>
                <a:srgbClr val="0070C0"/>
              </a:solidFill>
            </a:endParaRPr>
          </a:p>
        </p:txBody>
      </p:sp>
      <p:sp>
        <p:nvSpPr>
          <p:cNvPr id="16" name="TextBox 15"/>
          <p:cNvSpPr txBox="1"/>
          <p:nvPr/>
        </p:nvSpPr>
        <p:spPr>
          <a:xfrm>
            <a:off x="533401" y="5634336"/>
            <a:ext cx="304800" cy="466280"/>
          </a:xfrm>
          <a:prstGeom prst="rect">
            <a:avLst/>
          </a:prstGeom>
          <a:noFill/>
        </p:spPr>
        <p:txBody>
          <a:bodyPr wrap="square" lIns="91439" tIns="45719" rIns="91439" bIns="45719" rtlCol="0">
            <a:spAutoFit/>
          </a:bodyPr>
          <a:lstStyle/>
          <a:p>
            <a:r>
              <a:rPr lang="en-US" sz="2400"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build="p" animBg="1"/>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the Data</a:t>
            </a:r>
            <a:endParaRPr lang="en-US" dirty="0"/>
          </a:p>
        </p:txBody>
      </p:sp>
      <p:pic>
        <p:nvPicPr>
          <p:cNvPr id="7" name="Picture 5" descr="image004"/>
          <p:cNvPicPr>
            <a:picLocks noChangeAspect="1" noChangeArrowheads="1"/>
          </p:cNvPicPr>
          <p:nvPr/>
        </p:nvPicPr>
        <p:blipFill>
          <a:blip r:embed="rId3" cstate="print"/>
          <a:srcRect/>
          <a:stretch>
            <a:fillRect/>
          </a:stretch>
        </p:blipFill>
        <p:spPr bwMode="auto">
          <a:xfrm>
            <a:off x="3200400" y="1556069"/>
            <a:ext cx="5643648" cy="2911156"/>
          </a:xfrm>
          <a:prstGeom prst="rect">
            <a:avLst/>
          </a:prstGeom>
          <a:noFill/>
          <a:ln w="9525">
            <a:noFill/>
            <a:miter lim="800000"/>
            <a:headEnd/>
            <a:tailEnd/>
          </a:ln>
        </p:spPr>
      </p:pic>
      <p:sp>
        <p:nvSpPr>
          <p:cNvPr id="8" name="Rectangle 7"/>
          <p:cNvSpPr/>
          <p:nvPr/>
        </p:nvSpPr>
        <p:spPr>
          <a:xfrm>
            <a:off x="3124200" y="1219200"/>
            <a:ext cx="2514600" cy="411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9" name="TextBox 8"/>
          <p:cNvSpPr txBox="1"/>
          <p:nvPr/>
        </p:nvSpPr>
        <p:spPr>
          <a:xfrm>
            <a:off x="6019800" y="4572001"/>
            <a:ext cx="2286000" cy="307775"/>
          </a:xfrm>
          <a:prstGeom prst="rect">
            <a:avLst/>
          </a:prstGeom>
          <a:noFill/>
        </p:spPr>
        <p:txBody>
          <a:bodyPr wrap="square" lIns="91439" tIns="45719" rIns="91439" bIns="45719" rtlCol="0">
            <a:spAutoFit/>
          </a:bodyPr>
          <a:lstStyle/>
          <a:p>
            <a:pPr algn="ctr"/>
            <a:r>
              <a:rPr lang="en-US" sz="1400" dirty="0" smtClean="0"/>
              <a:t>[</a:t>
            </a:r>
            <a:r>
              <a:rPr lang="en-US" sz="1400" dirty="0" err="1" smtClean="0"/>
              <a:t>Baeza</a:t>
            </a:r>
            <a:r>
              <a:rPr lang="en-US" sz="1400" dirty="0" smtClean="0"/>
              <a:t> Yates et al. 2007]</a:t>
            </a:r>
            <a:endParaRPr lang="en-US" sz="1400" dirty="0"/>
          </a:p>
        </p:txBody>
      </p:sp>
      <p:sp>
        <p:nvSpPr>
          <p:cNvPr id="3" name="Content Placeholder 2"/>
          <p:cNvSpPr>
            <a:spLocks noGrp="1"/>
          </p:cNvSpPr>
          <p:nvPr>
            <p:ph idx="1"/>
          </p:nvPr>
        </p:nvSpPr>
        <p:spPr/>
        <p:txBody>
          <a:bodyPr>
            <a:normAutofit/>
          </a:bodyPr>
          <a:lstStyle/>
          <a:p>
            <a:r>
              <a:rPr lang="en-US" dirty="0" smtClean="0"/>
              <a:t>Language</a:t>
            </a:r>
          </a:p>
          <a:p>
            <a:r>
              <a:rPr lang="en-US" dirty="0" smtClean="0"/>
              <a:t>Location</a:t>
            </a:r>
          </a:p>
          <a:p>
            <a:r>
              <a:rPr lang="en-US" dirty="0" smtClean="0"/>
              <a:t>Time</a:t>
            </a:r>
          </a:p>
          <a:p>
            <a:r>
              <a:rPr lang="en-US" dirty="0" smtClean="0"/>
              <a:t>User activity</a:t>
            </a:r>
          </a:p>
          <a:p>
            <a:r>
              <a:rPr lang="en-US" dirty="0" smtClean="0"/>
              <a:t>Individual</a:t>
            </a:r>
          </a:p>
          <a:p>
            <a:r>
              <a:rPr lang="en-US" dirty="0" smtClean="0"/>
              <a:t>Entry point</a:t>
            </a:r>
          </a:p>
          <a:p>
            <a:r>
              <a:rPr lang="en-US" dirty="0" smtClean="0"/>
              <a:t>Device</a:t>
            </a:r>
          </a:p>
          <a:p>
            <a:r>
              <a:rPr lang="en-US" dirty="0" smtClean="0"/>
              <a:t>System variant</a:t>
            </a:r>
          </a:p>
        </p:txBody>
      </p:sp>
      <p:sp>
        <p:nvSpPr>
          <p:cNvPr id="10" name="Rounded Rectangle 9"/>
          <p:cNvSpPr/>
          <p:nvPr/>
        </p:nvSpPr>
        <p:spPr>
          <a:xfrm>
            <a:off x="457200" y="4114800"/>
            <a:ext cx="2286000" cy="38100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2" name="Rounded Rectangle 11"/>
          <p:cNvSpPr/>
          <p:nvPr/>
        </p:nvSpPr>
        <p:spPr>
          <a:xfrm>
            <a:off x="457200" y="2133601"/>
            <a:ext cx="2286000" cy="1447800"/>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3" name="Rounded Rectangle 12"/>
          <p:cNvSpPr/>
          <p:nvPr/>
        </p:nvSpPr>
        <p:spPr>
          <a:xfrm>
            <a:off x="457200" y="4572000"/>
            <a:ext cx="2438400" cy="457200"/>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4" name="Rectangle 13"/>
          <p:cNvSpPr/>
          <p:nvPr/>
        </p:nvSpPr>
        <p:spPr>
          <a:xfrm>
            <a:off x="6781800" y="1600200"/>
            <a:ext cx="1828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 by Time</a:t>
            </a:r>
            <a:endParaRPr lang="en-US" dirty="0"/>
          </a:p>
        </p:txBody>
      </p:sp>
      <p:sp>
        <p:nvSpPr>
          <p:cNvPr id="3" name="Content Placeholder 2"/>
          <p:cNvSpPr>
            <a:spLocks noGrp="1"/>
          </p:cNvSpPr>
          <p:nvPr>
            <p:ph idx="1"/>
          </p:nvPr>
        </p:nvSpPr>
        <p:spPr>
          <a:xfrm>
            <a:off x="457200" y="1600200"/>
            <a:ext cx="3810000" cy="4525963"/>
          </a:xfrm>
        </p:spPr>
        <p:txBody>
          <a:bodyPr>
            <a:normAutofit/>
          </a:bodyPr>
          <a:lstStyle/>
          <a:p>
            <a:r>
              <a:rPr lang="en-US" dirty="0" smtClean="0"/>
              <a:t>Periodicities</a:t>
            </a:r>
          </a:p>
          <a:p>
            <a:r>
              <a:rPr lang="en-US" dirty="0" smtClean="0"/>
              <a:t>Spikes</a:t>
            </a:r>
          </a:p>
          <a:p>
            <a:r>
              <a:rPr lang="en-US" dirty="0" smtClean="0"/>
              <a:t>Real-time data</a:t>
            </a:r>
          </a:p>
          <a:p>
            <a:pPr lvl="1"/>
            <a:r>
              <a:rPr lang="en-US" dirty="0" smtClean="0"/>
              <a:t>New behavior</a:t>
            </a:r>
          </a:p>
          <a:p>
            <a:pPr lvl="1"/>
            <a:r>
              <a:rPr lang="en-US" dirty="0" smtClean="0"/>
              <a:t>Immediate feedback</a:t>
            </a:r>
          </a:p>
          <a:p>
            <a:r>
              <a:rPr lang="en-US" dirty="0" smtClean="0"/>
              <a:t>Individual</a:t>
            </a:r>
          </a:p>
          <a:p>
            <a:pPr lvl="1"/>
            <a:r>
              <a:rPr lang="en-US" dirty="0" smtClean="0"/>
              <a:t>Within session</a:t>
            </a:r>
          </a:p>
          <a:p>
            <a:pPr lvl="1"/>
            <a:r>
              <a:rPr lang="en-US" dirty="0" smtClean="0"/>
              <a:t>Across sessions</a:t>
            </a:r>
          </a:p>
          <a:p>
            <a:pPr lvl="1"/>
            <a:endParaRPr lang="en-US" dirty="0" smtClean="0"/>
          </a:p>
        </p:txBody>
      </p:sp>
      <p:pic>
        <p:nvPicPr>
          <p:cNvPr id="5122" name="Picture 1" descr="image001"/>
          <p:cNvPicPr>
            <a:picLocks noChangeAspect="1" noChangeArrowheads="1"/>
          </p:cNvPicPr>
          <p:nvPr/>
        </p:nvPicPr>
        <p:blipFill>
          <a:blip r:embed="rId3" cstate="print"/>
          <a:srcRect/>
          <a:stretch>
            <a:fillRect/>
          </a:stretch>
        </p:blipFill>
        <p:spPr bwMode="auto">
          <a:xfrm>
            <a:off x="3581400" y="1902023"/>
            <a:ext cx="4941450" cy="3352800"/>
          </a:xfrm>
          <a:prstGeom prst="rect">
            <a:avLst/>
          </a:prstGeom>
          <a:noFill/>
          <a:ln w="9525">
            <a:noFill/>
            <a:miter lim="800000"/>
            <a:headEnd/>
            <a:tailEnd/>
          </a:ln>
        </p:spPr>
      </p:pic>
      <p:sp>
        <p:nvSpPr>
          <p:cNvPr id="6" name="TextBox 5"/>
          <p:cNvSpPr txBox="1"/>
          <p:nvPr/>
        </p:nvSpPr>
        <p:spPr>
          <a:xfrm>
            <a:off x="4909125" y="5331024"/>
            <a:ext cx="2286000" cy="307775"/>
          </a:xfrm>
          <a:prstGeom prst="rect">
            <a:avLst/>
          </a:prstGeom>
          <a:noFill/>
        </p:spPr>
        <p:txBody>
          <a:bodyPr wrap="square" lIns="91439" tIns="45719" rIns="91439" bIns="45719" rtlCol="0">
            <a:spAutoFit/>
          </a:bodyPr>
          <a:lstStyle/>
          <a:p>
            <a:pPr algn="ctr"/>
            <a:r>
              <a:rPr lang="en-US" sz="1400" dirty="0" smtClean="0"/>
              <a:t>[</a:t>
            </a:r>
            <a:r>
              <a:rPr lang="en-US" sz="1400" dirty="0" err="1" smtClean="0"/>
              <a:t>Beitzel</a:t>
            </a:r>
            <a:r>
              <a:rPr lang="en-US" sz="1400" dirty="0" smtClean="0"/>
              <a:t> et al. 2004]</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 by User</a:t>
            </a:r>
            <a:endParaRPr lang="en-US" dirty="0"/>
          </a:p>
        </p:txBody>
      </p:sp>
      <p:sp>
        <p:nvSpPr>
          <p:cNvPr id="3" name="Content Placeholder 2"/>
          <p:cNvSpPr>
            <a:spLocks noGrp="1"/>
          </p:cNvSpPr>
          <p:nvPr>
            <p:ph idx="1"/>
          </p:nvPr>
        </p:nvSpPr>
        <p:spPr>
          <a:xfrm>
            <a:off x="457200" y="4114801"/>
            <a:ext cx="8229600" cy="2042160"/>
          </a:xfrm>
        </p:spPr>
        <p:txBody>
          <a:bodyPr>
            <a:normAutofit/>
          </a:bodyPr>
          <a:lstStyle/>
          <a:p>
            <a:endParaRPr lang="en-US" dirty="0" smtClean="0"/>
          </a:p>
          <a:p>
            <a:r>
              <a:rPr lang="en-US" dirty="0" smtClean="0"/>
              <a:t>Identification: Temporary ID, user account</a:t>
            </a:r>
          </a:p>
          <a:p>
            <a:r>
              <a:rPr lang="en-US" dirty="0" smtClean="0"/>
              <a:t>Considerations: Coverage v. accuracy, privacy, etc.</a:t>
            </a:r>
          </a:p>
        </p:txBody>
      </p:sp>
      <p:pic>
        <p:nvPicPr>
          <p:cNvPr id="4098" name="Picture 2" descr="cid:image002.png@01CAB3D3.12809B10"/>
          <p:cNvPicPr>
            <a:picLocks noChangeAspect="1" noChangeArrowheads="1"/>
          </p:cNvPicPr>
          <p:nvPr/>
        </p:nvPicPr>
        <p:blipFill>
          <a:blip r:embed="rId3" cstate="print"/>
          <a:srcRect/>
          <a:stretch>
            <a:fillRect/>
          </a:stretch>
        </p:blipFill>
        <p:spPr bwMode="auto">
          <a:xfrm>
            <a:off x="727366" y="1828801"/>
            <a:ext cx="7689270" cy="1904999"/>
          </a:xfrm>
          <a:prstGeom prst="rect">
            <a:avLst/>
          </a:prstGeom>
          <a:noFill/>
          <a:ln w="9525">
            <a:noFill/>
            <a:miter lim="800000"/>
            <a:headEnd/>
            <a:tailEnd/>
          </a:ln>
        </p:spPr>
      </p:pic>
      <p:sp>
        <p:nvSpPr>
          <p:cNvPr id="5" name="TextBox 4"/>
          <p:cNvSpPr txBox="1"/>
          <p:nvPr/>
        </p:nvSpPr>
        <p:spPr>
          <a:xfrm>
            <a:off x="3429000" y="3810001"/>
            <a:ext cx="2286000" cy="313930"/>
          </a:xfrm>
          <a:prstGeom prst="rect">
            <a:avLst/>
          </a:prstGeom>
          <a:noFill/>
        </p:spPr>
        <p:txBody>
          <a:bodyPr wrap="square" lIns="91439" tIns="45719" rIns="91439" bIns="45719" rtlCol="0">
            <a:spAutoFit/>
          </a:bodyPr>
          <a:lstStyle/>
          <a:p>
            <a:pPr algn="ctr"/>
            <a:r>
              <a:rPr lang="en-US" sz="1400" dirty="0" smtClean="0"/>
              <a:t>[Teevan et al. 2007]</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Logs Cannot Tell Us </a:t>
            </a:r>
            <a:endParaRPr lang="en-US" dirty="0"/>
          </a:p>
        </p:txBody>
      </p:sp>
      <p:sp>
        <p:nvSpPr>
          <p:cNvPr id="3" name="Content Placeholder 2"/>
          <p:cNvSpPr>
            <a:spLocks noGrp="1"/>
          </p:cNvSpPr>
          <p:nvPr>
            <p:ph idx="1"/>
          </p:nvPr>
        </p:nvSpPr>
        <p:spPr/>
        <p:txBody>
          <a:bodyPr>
            <a:normAutofit/>
          </a:bodyPr>
          <a:lstStyle/>
          <a:p>
            <a:r>
              <a:rPr lang="en-US" dirty="0" smtClean="0"/>
              <a:t>People’s intent</a:t>
            </a:r>
          </a:p>
          <a:p>
            <a:r>
              <a:rPr lang="en-US" dirty="0" smtClean="0"/>
              <a:t>People’s success</a:t>
            </a:r>
          </a:p>
          <a:p>
            <a:r>
              <a:rPr lang="en-US" dirty="0" smtClean="0"/>
              <a:t>People’s experience</a:t>
            </a:r>
          </a:p>
          <a:p>
            <a:r>
              <a:rPr lang="en-US" dirty="0" smtClean="0"/>
              <a:t>People’s attention</a:t>
            </a:r>
          </a:p>
          <a:p>
            <a:r>
              <a:rPr lang="en-US" dirty="0" smtClean="0"/>
              <a:t>People’s beliefs of what’s happening</a:t>
            </a:r>
          </a:p>
          <a:p>
            <a:r>
              <a:rPr lang="en-US" dirty="0" smtClean="0"/>
              <a:t>Limited to existing interactions</a:t>
            </a:r>
          </a:p>
          <a:p>
            <a:r>
              <a:rPr lang="en-US" dirty="0" smtClean="0"/>
              <a:t>Behavior can mean many things</a:t>
            </a:r>
          </a:p>
        </p:txBody>
      </p:sp>
      <p:pic>
        <p:nvPicPr>
          <p:cNvPr id="6" name="Picture 2" descr="C:\Users\teevan\AppData\Local\Microsoft\Windows\Temporary Internet Files\Content.IE5\GPKDP1NA\MCj04344030000[1].wmf"/>
          <p:cNvPicPr>
            <a:picLocks noChangeAspect="1" noChangeArrowheads="1"/>
          </p:cNvPicPr>
          <p:nvPr/>
        </p:nvPicPr>
        <p:blipFill>
          <a:blip r:embed="rId3" cstate="print"/>
          <a:srcRect/>
          <a:stretch>
            <a:fillRect/>
          </a:stretch>
        </p:blipFill>
        <p:spPr bwMode="auto">
          <a:xfrm>
            <a:off x="5867401" y="1752601"/>
            <a:ext cx="1220959" cy="17104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sz="quarter" idx="1"/>
          </p:nvPr>
        </p:nvSpPr>
        <p:spPr/>
        <p:txBody>
          <a:bodyPr>
            <a:normAutofit fontScale="92500" lnSpcReduction="20000"/>
          </a:bodyPr>
          <a:lstStyle/>
          <a:p>
            <a:endParaRPr lang="en-US" dirty="0" smtClean="0"/>
          </a:p>
          <a:p>
            <a:r>
              <a:rPr lang="en-US" dirty="0" smtClean="0"/>
              <a:t>Portrait of real behavior… warts &amp; all</a:t>
            </a:r>
          </a:p>
          <a:p>
            <a:pPr lvl="1"/>
            <a:r>
              <a:rPr lang="en-US" dirty="0" smtClean="0"/>
              <a:t>… and therefore, a more complete, accurate picture of ALL behaviors, including the ones people don’t want to talk about </a:t>
            </a:r>
          </a:p>
          <a:p>
            <a:endParaRPr lang="en-US" dirty="0" smtClean="0"/>
          </a:p>
          <a:p>
            <a:r>
              <a:rPr lang="en-US" dirty="0" smtClean="0"/>
              <a:t>Large sample size / liberation from the tyranny of small N</a:t>
            </a:r>
          </a:p>
          <a:p>
            <a:pPr lvl="1"/>
            <a:r>
              <a:rPr lang="en-US" dirty="0" smtClean="0"/>
              <a:t>Coverage (long tail)  &amp; Diversity </a:t>
            </a:r>
          </a:p>
          <a:p>
            <a:pPr>
              <a:buNone/>
            </a:pPr>
            <a:endParaRPr lang="en-US" dirty="0" smtClean="0"/>
          </a:p>
          <a:p>
            <a:r>
              <a:rPr lang="en-US" dirty="0" smtClean="0"/>
              <a:t>Simple framework for comparative experiments </a:t>
            </a:r>
          </a:p>
          <a:p>
            <a:endParaRPr lang="en-US" dirty="0" smtClean="0"/>
          </a:p>
          <a:p>
            <a:r>
              <a:rPr lang="en-US" dirty="0" smtClean="0"/>
              <a:t>Can see behaviors at a resolution / precision that was previously impossible </a:t>
            </a:r>
          </a:p>
          <a:p>
            <a:endParaRPr lang="en-US" dirty="0" smtClean="0"/>
          </a:p>
          <a:p>
            <a:r>
              <a:rPr lang="en-US" dirty="0" smtClean="0">
                <a:sym typeface="Wingdings" pitchFamily="2" charset="2"/>
              </a:rPr>
              <a:t> </a:t>
            </a:r>
            <a:r>
              <a:rPr lang="en-US" b="1" dirty="0" smtClean="0">
                <a:solidFill>
                  <a:srgbClr val="FF0000"/>
                </a:solidFill>
                <a:sym typeface="Wingdings" pitchFamily="2" charset="2"/>
              </a:rPr>
              <a:t>Can inform more focused experiment design </a:t>
            </a:r>
            <a:endParaRPr lang="en-US" b="1"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0"/>
          <p:cNvGrpSpPr/>
          <p:nvPr/>
        </p:nvGrpSpPr>
        <p:grpSpPr>
          <a:xfrm>
            <a:off x="4648201" y="1728417"/>
            <a:ext cx="4038600" cy="4269531"/>
            <a:chOff x="4648200" y="1728416"/>
            <a:chExt cx="4038600" cy="4269531"/>
          </a:xfrm>
        </p:grpSpPr>
        <p:pic>
          <p:nvPicPr>
            <p:cNvPr id="6" name="Picture 2"/>
            <p:cNvPicPr>
              <a:picLocks noChangeAspect="1" noChangeArrowheads="1"/>
            </p:cNvPicPr>
            <p:nvPr/>
          </p:nvPicPr>
          <p:blipFill>
            <a:blip r:embed="rId2" cstate="print"/>
            <a:srcRect/>
            <a:stretch>
              <a:fillRect/>
            </a:stretch>
          </p:blipFill>
          <p:spPr bwMode="auto">
            <a:xfrm>
              <a:off x="4648200" y="1728416"/>
              <a:ext cx="4038600" cy="4269531"/>
            </a:xfrm>
            <a:prstGeom prst="rect">
              <a:avLst/>
            </a:prstGeom>
            <a:noFill/>
            <a:ln w="9525">
              <a:noFill/>
              <a:miter lim="800000"/>
              <a:headEnd/>
              <a:tailEnd/>
            </a:ln>
          </p:spPr>
        </p:pic>
        <p:sp>
          <p:nvSpPr>
            <p:cNvPr id="7" name="TextBox 6"/>
            <p:cNvSpPr txBox="1"/>
            <p:nvPr/>
          </p:nvSpPr>
          <p:spPr>
            <a:xfrm>
              <a:off x="4648200" y="5410200"/>
              <a:ext cx="1068434" cy="369332"/>
            </a:xfrm>
            <a:prstGeom prst="rect">
              <a:avLst/>
            </a:prstGeom>
            <a:noFill/>
          </p:spPr>
          <p:txBody>
            <a:bodyPr wrap="none" rtlCol="0">
              <a:spAutoFit/>
            </a:bodyPr>
            <a:lstStyle/>
            <a:p>
              <a:r>
                <a:rPr lang="en-US" dirty="0" smtClean="0">
                  <a:solidFill>
                    <a:srgbClr val="FF0000"/>
                  </a:solidFill>
                  <a:effectLst>
                    <a:outerShdw blurRad="50800" dist="38100" dir="2700000" algn="tl" rotWithShape="0">
                      <a:prstClr val="black">
                        <a:alpha val="40000"/>
                      </a:prstClr>
                    </a:outerShdw>
                  </a:effectLst>
                </a:rPr>
                <a:t>Company</a:t>
              </a:r>
              <a:endParaRPr lang="en-US" dirty="0">
                <a:solidFill>
                  <a:srgbClr val="FF0000"/>
                </a:solidFill>
                <a:effectLst>
                  <a:outerShdw blurRad="50800" dist="38100" dir="2700000" algn="tl" rotWithShape="0">
                    <a:prstClr val="black">
                      <a:alpha val="40000"/>
                    </a:prstClr>
                  </a:outerShdw>
                </a:effectLst>
              </a:endParaRPr>
            </a:p>
          </p:txBody>
        </p:sp>
        <p:sp>
          <p:nvSpPr>
            <p:cNvPr id="8" name="TextBox 7"/>
            <p:cNvSpPr txBox="1"/>
            <p:nvPr/>
          </p:nvSpPr>
          <p:spPr>
            <a:xfrm>
              <a:off x="6781800" y="2514600"/>
              <a:ext cx="965201" cy="369332"/>
            </a:xfrm>
            <a:prstGeom prst="rect">
              <a:avLst/>
            </a:prstGeom>
            <a:noFill/>
          </p:spPr>
          <p:txBody>
            <a:bodyPr wrap="none" rtlCol="0">
              <a:spAutoFit/>
            </a:bodyPr>
            <a:lstStyle/>
            <a:p>
              <a:r>
                <a:rPr lang="en-US" dirty="0" smtClean="0">
                  <a:solidFill>
                    <a:srgbClr val="FF0000"/>
                  </a:solidFill>
                  <a:effectLst>
                    <a:outerShdw blurRad="50800" dist="38100" dir="2700000" algn="tl" rotWithShape="0">
                      <a:prstClr val="black">
                        <a:alpha val="40000"/>
                      </a:prstClr>
                    </a:outerShdw>
                  </a:effectLst>
                </a:rPr>
                <a:t>Data file</a:t>
              </a:r>
              <a:endParaRPr lang="en-US" dirty="0">
                <a:solidFill>
                  <a:srgbClr val="FF0000"/>
                </a:solidFill>
                <a:effectLst>
                  <a:outerShdw blurRad="50800" dist="38100" dir="2700000" algn="tl" rotWithShape="0">
                    <a:prstClr val="black">
                      <a:alpha val="40000"/>
                    </a:prstClr>
                  </a:outerShdw>
                </a:effectLst>
              </a:endParaRPr>
            </a:p>
          </p:txBody>
        </p:sp>
        <p:cxnSp>
          <p:nvCxnSpPr>
            <p:cNvPr id="9" name="Straight Arrow Connector 8"/>
            <p:cNvCxnSpPr/>
            <p:nvPr/>
          </p:nvCxnSpPr>
          <p:spPr>
            <a:xfrm flipV="1">
              <a:off x="5410200" y="5257800"/>
              <a:ext cx="304800" cy="2286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rot="5400000">
              <a:off x="7048500" y="2857500"/>
              <a:ext cx="228600" cy="1524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p:nvPr/>
          </p:nvCxnSpPr>
          <p:spPr>
            <a:xfrm rot="10800000" flipV="1">
              <a:off x="6781800" y="3657600"/>
              <a:ext cx="762000" cy="3048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6781800" y="3352800"/>
              <a:ext cx="1562928" cy="369332"/>
            </a:xfrm>
            <a:prstGeom prst="rect">
              <a:avLst/>
            </a:prstGeom>
            <a:noFill/>
          </p:spPr>
          <p:txBody>
            <a:bodyPr wrap="none" rtlCol="0">
              <a:spAutoFit/>
            </a:bodyPr>
            <a:lstStyle/>
            <a:p>
              <a:r>
                <a:rPr lang="en-US" dirty="0" smtClean="0">
                  <a:solidFill>
                    <a:srgbClr val="FF0000"/>
                  </a:solidFill>
                  <a:effectLst>
                    <a:outerShdw blurRad="50800" dist="38100" dir="2700000" algn="tl" rotWithShape="0">
                      <a:prstClr val="black">
                        <a:alpha val="40000"/>
                      </a:prstClr>
                    </a:outerShdw>
                  </a:effectLst>
                </a:rPr>
                <a:t>Academic</a:t>
              </a:r>
              <a:r>
                <a:rPr lang="en-US" dirty="0" smtClean="0">
                  <a:solidFill>
                    <a:schemeClr val="accent6">
                      <a:lumMod val="75000"/>
                    </a:schemeClr>
                  </a:solidFill>
                  <a:effectLst>
                    <a:outerShdw blurRad="50800" dist="38100" dir="2700000" algn="tl" rotWithShape="0">
                      <a:prstClr val="black">
                        <a:alpha val="40000"/>
                      </a:prstClr>
                    </a:outerShdw>
                  </a:effectLst>
                </a:rPr>
                <a:t> </a:t>
              </a:r>
              <a:r>
                <a:rPr lang="en-US" dirty="0" smtClean="0">
                  <a:solidFill>
                    <a:srgbClr val="FF0000"/>
                  </a:solidFill>
                  <a:effectLst>
                    <a:outerShdw blurRad="50800" dist="38100" dir="2700000" algn="tl" rotWithShape="0">
                      <a:prstClr val="black">
                        <a:alpha val="40000"/>
                      </a:prstClr>
                    </a:outerShdw>
                  </a:effectLst>
                </a:rPr>
                <a:t>field</a:t>
              </a:r>
              <a:endParaRPr lang="en-US" dirty="0">
                <a:solidFill>
                  <a:srgbClr val="FF0000"/>
                </a:solidFill>
                <a:effectLst>
                  <a:outerShdw blurRad="50800" dist="38100" dir="2700000" algn="tl" rotWithShape="0">
                    <a:prstClr val="black">
                      <a:alpha val="40000"/>
                    </a:prstClr>
                  </a:outerShdw>
                </a:effectLst>
              </a:endParaRPr>
            </a:p>
          </p:txBody>
        </p:sp>
      </p:grpSp>
      <p:grpSp>
        <p:nvGrpSpPr>
          <p:cNvPr id="11" name="Group 42"/>
          <p:cNvGrpSpPr/>
          <p:nvPr/>
        </p:nvGrpSpPr>
        <p:grpSpPr>
          <a:xfrm>
            <a:off x="4648201" y="1728416"/>
            <a:ext cx="4039278" cy="4270248"/>
            <a:chOff x="4648200" y="1728416"/>
            <a:chExt cx="4039278" cy="4270248"/>
          </a:xfrm>
        </p:grpSpPr>
        <p:pic>
          <p:nvPicPr>
            <p:cNvPr id="37" name="Picture 4"/>
            <p:cNvPicPr>
              <a:picLocks noChangeAspect="1" noChangeArrowheads="1"/>
            </p:cNvPicPr>
            <p:nvPr/>
          </p:nvPicPr>
          <p:blipFill>
            <a:blip r:embed="rId3" cstate="print"/>
            <a:srcRect/>
            <a:stretch>
              <a:fillRect/>
            </a:stretch>
          </p:blipFill>
          <p:spPr bwMode="auto">
            <a:xfrm>
              <a:off x="4648200" y="1728416"/>
              <a:ext cx="4039278" cy="4270248"/>
            </a:xfrm>
            <a:prstGeom prst="rect">
              <a:avLst/>
            </a:prstGeom>
            <a:noFill/>
            <a:ln w="9525">
              <a:noFill/>
              <a:miter lim="800000"/>
              <a:headEnd/>
              <a:tailEnd/>
            </a:ln>
          </p:spPr>
        </p:pic>
        <p:sp>
          <p:nvSpPr>
            <p:cNvPr id="38" name="TextBox 37"/>
            <p:cNvSpPr txBox="1"/>
            <p:nvPr/>
          </p:nvSpPr>
          <p:spPr>
            <a:xfrm>
              <a:off x="6781800" y="3352800"/>
              <a:ext cx="1562928" cy="369332"/>
            </a:xfrm>
            <a:prstGeom prst="rect">
              <a:avLst/>
            </a:prstGeom>
            <a:noFill/>
          </p:spPr>
          <p:txBody>
            <a:bodyPr wrap="none" rtlCol="0">
              <a:spAutoFit/>
            </a:bodyPr>
            <a:lstStyle/>
            <a:p>
              <a:r>
                <a:rPr lang="en-US" dirty="0" smtClean="0">
                  <a:solidFill>
                    <a:srgbClr val="FF0000"/>
                  </a:solidFill>
                  <a:effectLst>
                    <a:outerShdw blurRad="50800" dist="38100" dir="2700000" algn="tl" rotWithShape="0">
                      <a:prstClr val="black">
                        <a:alpha val="40000"/>
                      </a:prstClr>
                    </a:outerShdw>
                  </a:effectLst>
                </a:rPr>
                <a:t>Academic field</a:t>
              </a:r>
              <a:endParaRPr lang="en-US" dirty="0">
                <a:solidFill>
                  <a:srgbClr val="FF0000"/>
                </a:solidFill>
                <a:effectLst>
                  <a:outerShdw blurRad="50800" dist="38100" dir="2700000" algn="tl" rotWithShape="0">
                    <a:prstClr val="black">
                      <a:alpha val="40000"/>
                    </a:prstClr>
                  </a:outerShdw>
                </a:effectLst>
              </a:endParaRPr>
            </a:p>
          </p:txBody>
        </p:sp>
        <p:cxnSp>
          <p:nvCxnSpPr>
            <p:cNvPr id="39" name="Straight Arrow Connector 38"/>
            <p:cNvCxnSpPr/>
            <p:nvPr/>
          </p:nvCxnSpPr>
          <p:spPr>
            <a:xfrm rot="10800000" flipV="1">
              <a:off x="6781800" y="3657600"/>
              <a:ext cx="762000" cy="3048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40" name="Straight Arrow Connector 39"/>
            <p:cNvCxnSpPr/>
            <p:nvPr/>
          </p:nvCxnSpPr>
          <p:spPr>
            <a:xfrm rot="5400000">
              <a:off x="7048500" y="3848100"/>
              <a:ext cx="685800" cy="6096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41" name="Straight Arrow Connector 40"/>
            <p:cNvCxnSpPr/>
            <p:nvPr/>
          </p:nvCxnSpPr>
          <p:spPr>
            <a:xfrm rot="5400000">
              <a:off x="7086600" y="4343400"/>
              <a:ext cx="1143000" cy="3810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42" name="Straight Arrow Connector 41"/>
            <p:cNvCxnSpPr/>
            <p:nvPr/>
          </p:nvCxnSpPr>
          <p:spPr>
            <a:xfrm rot="10800000">
              <a:off x="6781800" y="3048000"/>
              <a:ext cx="609600" cy="22860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grpSp>
      <p:sp>
        <p:nvSpPr>
          <p:cNvPr id="2" name="Title 1"/>
          <p:cNvSpPr>
            <a:spLocks noGrp="1"/>
          </p:cNvSpPr>
          <p:nvPr>
            <p:ph type="title"/>
          </p:nvPr>
        </p:nvSpPr>
        <p:spPr/>
        <p:txBody>
          <a:bodyPr/>
          <a:lstStyle/>
          <a:p>
            <a:r>
              <a:rPr lang="en-US" dirty="0" smtClean="0"/>
              <a:t>Example: Click Entropy</a:t>
            </a:r>
            <a:endParaRPr lang="en-US" dirty="0"/>
          </a:p>
        </p:txBody>
      </p:sp>
      <p:sp>
        <p:nvSpPr>
          <p:cNvPr id="4" name="Content Placeholder 3"/>
          <p:cNvSpPr>
            <a:spLocks noGrp="1"/>
          </p:cNvSpPr>
          <p:nvPr>
            <p:ph sz="half" idx="1"/>
          </p:nvPr>
        </p:nvSpPr>
        <p:spPr/>
        <p:txBody>
          <a:bodyPr/>
          <a:lstStyle/>
          <a:p>
            <a:r>
              <a:rPr lang="en-US" dirty="0" smtClean="0"/>
              <a:t>Question: How ambiguous is a query?</a:t>
            </a:r>
          </a:p>
          <a:p>
            <a:r>
              <a:rPr lang="en-US" dirty="0" smtClean="0"/>
              <a:t>Answer: Look at variation in clicks.</a:t>
            </a:r>
          </a:p>
          <a:p>
            <a:pPr>
              <a:spcAft>
                <a:spcPts val="600"/>
              </a:spcAft>
              <a:buNone/>
            </a:pPr>
            <a:r>
              <a:rPr lang="en-US" sz="1400" dirty="0" smtClean="0"/>
              <a:t>	[Teevan et al. 2008]</a:t>
            </a:r>
          </a:p>
          <a:p>
            <a:r>
              <a:rPr lang="en-US" dirty="0" smtClean="0"/>
              <a:t>Click entropy</a:t>
            </a:r>
          </a:p>
          <a:p>
            <a:pPr lvl="1"/>
            <a:r>
              <a:rPr lang="en-US" dirty="0" smtClean="0"/>
              <a:t>Low if no variation</a:t>
            </a:r>
          </a:p>
          <a:p>
            <a:pPr lvl="2">
              <a:buNone/>
            </a:pPr>
            <a:r>
              <a:rPr lang="en-US" sz="1800" i="1" dirty="0" smtClean="0"/>
              <a:t>human computer interaction</a:t>
            </a:r>
          </a:p>
          <a:p>
            <a:pPr lvl="1"/>
            <a:r>
              <a:rPr lang="en-US" dirty="0" smtClean="0"/>
              <a:t>High if lots of variation</a:t>
            </a:r>
          </a:p>
          <a:p>
            <a:pPr lvl="2">
              <a:buNone/>
            </a:pPr>
            <a:r>
              <a:rPr lang="en-US" sz="1800" i="1" dirty="0" err="1" smtClean="0"/>
              <a:t>hci</a:t>
            </a:r>
            <a:endParaRPr lang="en-US" sz="1800" i="1" dirty="0" smtClean="0"/>
          </a:p>
        </p:txBody>
      </p:sp>
      <p:sp>
        <p:nvSpPr>
          <p:cNvPr id="5" name="Content Placeholder 4"/>
          <p:cNvSpPr>
            <a:spLocks noGrp="1"/>
          </p:cNvSpPr>
          <p:nvPr>
            <p:ph sz="half" idx="2"/>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86200" y="1828800"/>
            <a:ext cx="2286000" cy="381000"/>
          </a:xfrm>
          <a:prstGeom prst="roundRect">
            <a:avLst/>
          </a:prstGeom>
          <a:solidFill>
            <a:srgbClr val="FFFF00">
              <a:alpha val="6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8" name="Rounded Rectangle 7"/>
          <p:cNvSpPr/>
          <p:nvPr/>
        </p:nvSpPr>
        <p:spPr>
          <a:xfrm>
            <a:off x="762001" y="2362201"/>
            <a:ext cx="2362200" cy="381000"/>
          </a:xfrm>
          <a:prstGeom prst="roundRect">
            <a:avLst/>
          </a:prstGeom>
          <a:solidFill>
            <a:srgbClr val="FFFF00">
              <a:alpha val="6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9" name="Rounded Rectangle 8"/>
          <p:cNvSpPr/>
          <p:nvPr/>
        </p:nvSpPr>
        <p:spPr>
          <a:xfrm>
            <a:off x="762001" y="1295401"/>
            <a:ext cx="2590800" cy="381000"/>
          </a:xfrm>
          <a:prstGeom prst="roundRect">
            <a:avLst/>
          </a:prstGeom>
          <a:solidFill>
            <a:srgbClr val="FFFF00">
              <a:alpha val="6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 name="Title 1"/>
          <p:cNvSpPr>
            <a:spLocks noGrp="1"/>
          </p:cNvSpPr>
          <p:nvPr>
            <p:ph type="title"/>
          </p:nvPr>
        </p:nvSpPr>
        <p:spPr/>
        <p:txBody>
          <a:bodyPr>
            <a:normAutofit/>
          </a:bodyPr>
          <a:lstStyle/>
          <a:p>
            <a:r>
              <a:rPr lang="en-US" dirty="0" smtClean="0"/>
              <a:t>Which Has Lower Click Entropy?</a:t>
            </a:r>
            <a:endParaRPr lang="en-US" dirty="0"/>
          </a:p>
        </p:txBody>
      </p:sp>
      <p:sp>
        <p:nvSpPr>
          <p:cNvPr id="3" name="Content Placeholder 2"/>
          <p:cNvSpPr>
            <a:spLocks noGrp="1"/>
          </p:cNvSpPr>
          <p:nvPr>
            <p:ph idx="1"/>
          </p:nvPr>
        </p:nvSpPr>
        <p:spPr>
          <a:xfrm>
            <a:off x="457200" y="1219201"/>
            <a:ext cx="8229600" cy="1447800"/>
          </a:xfrm>
        </p:spPr>
        <p:txBody>
          <a:bodyPr>
            <a:noAutofit/>
          </a:bodyPr>
          <a:lstStyle/>
          <a:p>
            <a:r>
              <a:rPr lang="en-US" sz="2800" dirty="0" smtClean="0">
                <a:solidFill>
                  <a:srgbClr val="0070C0"/>
                </a:solidFill>
              </a:rPr>
              <a:t>www.usajobs.gov</a:t>
            </a:r>
            <a:r>
              <a:rPr lang="en-US" sz="2800" dirty="0" smtClean="0"/>
              <a:t> v. </a:t>
            </a:r>
            <a:r>
              <a:rPr lang="en-US" sz="2800" dirty="0" smtClean="0">
                <a:solidFill>
                  <a:srgbClr val="0070C0"/>
                </a:solidFill>
              </a:rPr>
              <a:t>federal government jobs</a:t>
            </a:r>
          </a:p>
          <a:p>
            <a:r>
              <a:rPr lang="en-US" sz="2800" dirty="0" smtClean="0">
                <a:solidFill>
                  <a:srgbClr val="0070C0"/>
                </a:solidFill>
              </a:rPr>
              <a:t>find phone number</a:t>
            </a:r>
            <a:r>
              <a:rPr lang="en-US" sz="2800" dirty="0" smtClean="0"/>
              <a:t> v. </a:t>
            </a:r>
            <a:r>
              <a:rPr lang="en-US" sz="2800" dirty="0" smtClean="0">
                <a:solidFill>
                  <a:srgbClr val="0070C0"/>
                </a:solidFill>
              </a:rPr>
              <a:t>msn live search</a:t>
            </a:r>
          </a:p>
          <a:p>
            <a:r>
              <a:rPr lang="en-US" sz="2800" dirty="0" err="1" smtClean="0">
                <a:solidFill>
                  <a:srgbClr val="0070C0"/>
                </a:solidFill>
              </a:rPr>
              <a:t>singapore</a:t>
            </a:r>
            <a:r>
              <a:rPr lang="en-US" sz="2800" dirty="0" smtClean="0">
                <a:solidFill>
                  <a:srgbClr val="0070C0"/>
                </a:solidFill>
              </a:rPr>
              <a:t> pools</a:t>
            </a:r>
            <a:r>
              <a:rPr lang="en-US" sz="2800" dirty="0" smtClean="0"/>
              <a:t> v. </a:t>
            </a:r>
            <a:r>
              <a:rPr lang="en-US" sz="2800" dirty="0" smtClean="0">
                <a:solidFill>
                  <a:srgbClr val="0070C0"/>
                </a:solidFill>
              </a:rPr>
              <a:t>singaporepools.com</a:t>
            </a:r>
          </a:p>
        </p:txBody>
      </p:sp>
      <p:sp>
        <p:nvSpPr>
          <p:cNvPr id="14" name="TextBox 13"/>
          <p:cNvSpPr txBox="1"/>
          <p:nvPr/>
        </p:nvSpPr>
        <p:spPr>
          <a:xfrm>
            <a:off x="914400" y="3048001"/>
            <a:ext cx="2057400" cy="369332"/>
          </a:xfrm>
          <a:prstGeom prst="rect">
            <a:avLst/>
          </a:prstGeom>
          <a:noFill/>
        </p:spPr>
        <p:txBody>
          <a:bodyPr wrap="square" lIns="91439" tIns="45719" rIns="91439" bIns="45719" rtlCol="0">
            <a:spAutoFit/>
          </a:bodyPr>
          <a:lstStyle/>
          <a:p>
            <a:r>
              <a:rPr lang="en-US" dirty="0" smtClean="0"/>
              <a:t>Click entropy = 1.5</a:t>
            </a:r>
            <a:endParaRPr lang="en-US" dirty="0"/>
          </a:p>
        </p:txBody>
      </p:sp>
      <p:sp>
        <p:nvSpPr>
          <p:cNvPr id="15" name="TextBox 14"/>
          <p:cNvSpPr txBox="1"/>
          <p:nvPr/>
        </p:nvSpPr>
        <p:spPr>
          <a:xfrm>
            <a:off x="3581400" y="3048001"/>
            <a:ext cx="2057400" cy="369332"/>
          </a:xfrm>
          <a:prstGeom prst="rect">
            <a:avLst/>
          </a:prstGeom>
          <a:noFill/>
        </p:spPr>
        <p:txBody>
          <a:bodyPr wrap="square" lIns="91439" tIns="45719" rIns="91439" bIns="45719" rtlCol="0">
            <a:spAutoFit/>
          </a:bodyPr>
          <a:lstStyle/>
          <a:p>
            <a:r>
              <a:rPr lang="en-US" dirty="0" smtClean="0"/>
              <a:t>Click entropy = 2.0</a:t>
            </a:r>
            <a:endParaRPr lang="en-US" dirty="0"/>
          </a:p>
        </p:txBody>
      </p:sp>
      <p:sp>
        <p:nvSpPr>
          <p:cNvPr id="16" name="TextBox 15"/>
          <p:cNvSpPr txBox="1"/>
          <p:nvPr/>
        </p:nvSpPr>
        <p:spPr>
          <a:xfrm>
            <a:off x="914400" y="3440668"/>
            <a:ext cx="2438400" cy="369332"/>
          </a:xfrm>
          <a:prstGeom prst="rect">
            <a:avLst/>
          </a:prstGeom>
          <a:noFill/>
        </p:spPr>
        <p:txBody>
          <a:bodyPr wrap="square" lIns="91439" tIns="45719" rIns="91439" bIns="45719" rtlCol="0">
            <a:spAutoFit/>
          </a:bodyPr>
          <a:lstStyle/>
          <a:p>
            <a:r>
              <a:rPr lang="en-US" dirty="0" smtClean="0"/>
              <a:t>Result entropy = 5.7</a:t>
            </a:r>
            <a:endParaRPr lang="en-US" dirty="0"/>
          </a:p>
        </p:txBody>
      </p:sp>
      <p:sp>
        <p:nvSpPr>
          <p:cNvPr id="17" name="TextBox 16"/>
          <p:cNvSpPr txBox="1"/>
          <p:nvPr/>
        </p:nvSpPr>
        <p:spPr>
          <a:xfrm>
            <a:off x="3581401" y="3440668"/>
            <a:ext cx="2438400" cy="369332"/>
          </a:xfrm>
          <a:prstGeom prst="rect">
            <a:avLst/>
          </a:prstGeom>
          <a:noFill/>
        </p:spPr>
        <p:txBody>
          <a:bodyPr wrap="square" lIns="91439" tIns="45719" rIns="91439" bIns="45719" rtlCol="0">
            <a:spAutoFit/>
          </a:bodyPr>
          <a:lstStyle/>
          <a:p>
            <a:r>
              <a:rPr lang="en-US" dirty="0" smtClean="0"/>
              <a:t>Result entropy = 10.7</a:t>
            </a:r>
            <a:endParaRPr lang="en-US" dirty="0"/>
          </a:p>
        </p:txBody>
      </p:sp>
      <p:pic>
        <p:nvPicPr>
          <p:cNvPr id="1026" name="Picture 2" descr="C:\Users\teevan\AppData\Local\Microsoft\Windows\Temporary Internet Files\Content.IE5\GPKDP1NA\MCj04344030000[1].wmf"/>
          <p:cNvPicPr>
            <a:picLocks noChangeAspect="1" noChangeArrowheads="1"/>
          </p:cNvPicPr>
          <p:nvPr/>
        </p:nvPicPr>
        <p:blipFill>
          <a:blip r:embed="rId3" cstate="print"/>
          <a:srcRect/>
          <a:stretch>
            <a:fillRect/>
          </a:stretch>
        </p:blipFill>
        <p:spPr bwMode="auto">
          <a:xfrm>
            <a:off x="7467601" y="2807733"/>
            <a:ext cx="763759" cy="1069975"/>
          </a:xfrm>
          <a:prstGeom prst="rect">
            <a:avLst/>
          </a:prstGeom>
          <a:noFill/>
        </p:spPr>
      </p:pic>
      <p:cxnSp>
        <p:nvCxnSpPr>
          <p:cNvPr id="20" name="Straight Arrow Connector 19"/>
          <p:cNvCxnSpPr>
            <a:stCxn id="14" idx="0"/>
          </p:cNvCxnSpPr>
          <p:nvPr/>
        </p:nvCxnSpPr>
        <p:spPr>
          <a:xfrm rot="16200000" flipV="1">
            <a:off x="1771650" y="2876550"/>
            <a:ext cx="228600" cy="114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5" idx="0"/>
          </p:cNvCxnSpPr>
          <p:nvPr/>
        </p:nvCxnSpPr>
        <p:spPr>
          <a:xfrm rot="5400000" flipH="1" flipV="1">
            <a:off x="4514851" y="2838450"/>
            <a:ext cx="304800" cy="114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7239000" y="2438400"/>
            <a:ext cx="1676400" cy="369332"/>
          </a:xfrm>
          <a:prstGeom prst="rect">
            <a:avLst/>
          </a:prstGeom>
          <a:noFill/>
        </p:spPr>
        <p:txBody>
          <a:bodyPr wrap="square" lIns="91439" tIns="45719" rIns="91439" bIns="45719" rtlCol="0">
            <a:spAutoFit/>
          </a:bodyPr>
          <a:lstStyle/>
          <a:p>
            <a:r>
              <a:rPr lang="en-US" b="1" i="1" dirty="0" smtClean="0">
                <a:solidFill>
                  <a:srgbClr val="FF0000"/>
                </a:solidFill>
              </a:rPr>
              <a:t>Results change</a:t>
            </a:r>
            <a:endParaRPr lang="en-US"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3" presetClass="emph" presetSubtype="2" fill="hold" nodeType="withEffect">
                                  <p:stCondLst>
                                    <p:cond delay="0"/>
                                  </p:stCondLst>
                                  <p:childTnLst>
                                    <p:animClr clrSpc="rgb">
                                      <p:cBhvr override="childStyle">
                                        <p:cTn id="18" dur="500" fill="hold"/>
                                        <p:tgtEl>
                                          <p:spTgt spid="3">
                                            <p:txEl>
                                              <p:pRg st="0" end="0"/>
                                            </p:txEl>
                                          </p:spTgt>
                                        </p:tgtEl>
                                        <p:attrNameLst>
                                          <p:attrName>style.color</p:attrName>
                                        </p:attrNameLst>
                                      </p:cBhvr>
                                      <p:to>
                                        <a:srgbClr val="777777"/>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3" presetClass="emph" presetSubtype="2" fill="hold" nodeType="withEffect">
                                  <p:stCondLst>
                                    <p:cond delay="0"/>
                                  </p:stCondLst>
                                  <p:childTnLst>
                                    <p:animClr clrSpc="rgb">
                                      <p:cBhvr override="childStyle">
                                        <p:cTn id="28" dur="500" fill="hold"/>
                                        <p:tgtEl>
                                          <p:spTgt spid="3">
                                            <p:txEl>
                                              <p:pRg st="1" end="1"/>
                                            </p:txEl>
                                          </p:spTgt>
                                        </p:tgtEl>
                                        <p:attrNameLst>
                                          <p:attrName>style.color</p:attrName>
                                        </p:attrNameLst>
                                      </p:cBhvr>
                                      <p:to>
                                        <a:srgbClr val="777777"/>
                                      </p:to>
                                    </p:animClr>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1026"/>
                                        </p:tgtEl>
                                        <p:attrNameLst>
                                          <p:attrName>style.visibility</p:attrName>
                                        </p:attrNameLst>
                                      </p:cBhvr>
                                      <p:to>
                                        <p:strVal val="visible"/>
                                      </p:to>
                                    </p:set>
                                    <p:anim calcmode="lin" valueType="num">
                                      <p:cBhvr>
                                        <p:cTn id="37" dur="1000" fill="hold"/>
                                        <p:tgtEl>
                                          <p:spTgt spid="1026"/>
                                        </p:tgtEl>
                                        <p:attrNameLst>
                                          <p:attrName>ppt_w</p:attrName>
                                        </p:attrNameLst>
                                      </p:cBhvr>
                                      <p:tavLst>
                                        <p:tav tm="0">
                                          <p:val>
                                            <p:fltVal val="0"/>
                                          </p:val>
                                        </p:tav>
                                        <p:tav tm="100000">
                                          <p:val>
                                            <p:strVal val="#ppt_w"/>
                                          </p:val>
                                        </p:tav>
                                      </p:tavLst>
                                    </p:anim>
                                    <p:anim calcmode="lin" valueType="num">
                                      <p:cBhvr>
                                        <p:cTn id="38" dur="1000" fill="hold"/>
                                        <p:tgtEl>
                                          <p:spTgt spid="1026"/>
                                        </p:tgtEl>
                                        <p:attrNameLst>
                                          <p:attrName>ppt_h</p:attrName>
                                        </p:attrNameLst>
                                      </p:cBhvr>
                                      <p:tavLst>
                                        <p:tav tm="0">
                                          <p:val>
                                            <p:fltVal val="0"/>
                                          </p:val>
                                        </p:tav>
                                        <p:tav tm="100000">
                                          <p:val>
                                            <p:strVal val="#ppt_h"/>
                                          </p:val>
                                        </p:tav>
                                      </p:tavLst>
                                    </p:anim>
                                    <p:anim calcmode="lin" valueType="num">
                                      <p:cBhvr>
                                        <p:cTn id="39" dur="1000" fill="hold"/>
                                        <p:tgtEl>
                                          <p:spTgt spid="1026"/>
                                        </p:tgtEl>
                                        <p:attrNameLst>
                                          <p:attrName>style.rotation</p:attrName>
                                        </p:attrNameLst>
                                      </p:cBhvr>
                                      <p:tavLst>
                                        <p:tav tm="0">
                                          <p:val>
                                            <p:fltVal val="90"/>
                                          </p:val>
                                        </p:tav>
                                        <p:tav tm="100000">
                                          <p:val>
                                            <p:fltVal val="0"/>
                                          </p:val>
                                        </p:tav>
                                      </p:tavLst>
                                    </p:anim>
                                    <p:animEffect transition="in" filter="fade">
                                      <p:cBhvr>
                                        <p:cTn id="40" dur="1000"/>
                                        <p:tgtEl>
                                          <p:spTgt spid="1026"/>
                                        </p:tgtEl>
                                      </p:cBhvr>
                                    </p:animEffec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1" animBg="1"/>
      <p:bldP spid="9" grpId="0" animBg="1"/>
      <p:bldP spid="9" grpId="1" animBg="1"/>
      <p:bldP spid="14" grpId="0"/>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81200" y="2819401"/>
            <a:ext cx="1219200" cy="381000"/>
          </a:xfrm>
          <a:prstGeom prst="roundRect">
            <a:avLst/>
          </a:prstGeom>
          <a:solidFill>
            <a:srgbClr val="FFFF00">
              <a:alpha val="6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solidFill>
                <a:schemeClr val="accent6">
                  <a:lumMod val="75000"/>
                </a:schemeClr>
              </a:solidFill>
            </a:endParaRPr>
          </a:p>
        </p:txBody>
      </p:sp>
      <p:sp>
        <p:nvSpPr>
          <p:cNvPr id="11" name="Rounded Rectangle 10"/>
          <p:cNvSpPr/>
          <p:nvPr/>
        </p:nvSpPr>
        <p:spPr>
          <a:xfrm>
            <a:off x="2286000" y="3352801"/>
            <a:ext cx="3657600" cy="381000"/>
          </a:xfrm>
          <a:prstGeom prst="roundRect">
            <a:avLst/>
          </a:prstGeom>
          <a:solidFill>
            <a:srgbClr val="FFFF00">
              <a:alpha val="6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solidFill>
                <a:schemeClr val="accent6">
                  <a:lumMod val="75000"/>
                </a:schemeClr>
              </a:solidFill>
            </a:endParaRPr>
          </a:p>
        </p:txBody>
      </p:sp>
      <p:sp>
        <p:nvSpPr>
          <p:cNvPr id="3" name="Content Placeholder 2"/>
          <p:cNvSpPr>
            <a:spLocks noGrp="1"/>
          </p:cNvSpPr>
          <p:nvPr>
            <p:ph idx="1"/>
          </p:nvPr>
        </p:nvSpPr>
        <p:spPr/>
        <p:txBody>
          <a:bodyPr>
            <a:noAutofit/>
          </a:bodyPr>
          <a:lstStyle/>
          <a:p>
            <a:r>
              <a:rPr lang="en-US" sz="2800" dirty="0" smtClean="0">
                <a:solidFill>
                  <a:srgbClr val="777777"/>
                </a:solidFill>
              </a:rPr>
              <a:t>www.usajobs.gov v. federal government jobs</a:t>
            </a:r>
          </a:p>
          <a:p>
            <a:r>
              <a:rPr lang="en-US" sz="2800" dirty="0" smtClean="0">
                <a:solidFill>
                  <a:srgbClr val="777777"/>
                </a:solidFill>
              </a:rPr>
              <a:t>find phone number v. msn live search</a:t>
            </a:r>
          </a:p>
          <a:p>
            <a:r>
              <a:rPr lang="en-US" sz="2800" dirty="0" err="1" smtClean="0">
                <a:solidFill>
                  <a:srgbClr val="777777"/>
                </a:solidFill>
              </a:rPr>
              <a:t>singapore</a:t>
            </a:r>
            <a:r>
              <a:rPr lang="en-US" sz="2800" dirty="0" smtClean="0">
                <a:solidFill>
                  <a:srgbClr val="777777"/>
                </a:solidFill>
              </a:rPr>
              <a:t> pools v. singaporepools.com</a:t>
            </a:r>
          </a:p>
          <a:p>
            <a:r>
              <a:rPr lang="en-US" sz="2800" dirty="0" smtClean="0">
                <a:solidFill>
                  <a:srgbClr val="0070C0"/>
                </a:solidFill>
              </a:rPr>
              <a:t>tiffany</a:t>
            </a:r>
            <a:r>
              <a:rPr lang="en-US" sz="2800" dirty="0" smtClean="0"/>
              <a:t> v. </a:t>
            </a:r>
            <a:r>
              <a:rPr lang="en-US" sz="2800" dirty="0" smtClean="0">
                <a:solidFill>
                  <a:srgbClr val="0070C0"/>
                </a:solidFill>
              </a:rPr>
              <a:t>tiffany’s</a:t>
            </a:r>
          </a:p>
          <a:p>
            <a:r>
              <a:rPr lang="en-US" sz="2800" dirty="0" err="1" smtClean="0">
                <a:solidFill>
                  <a:srgbClr val="0070C0"/>
                </a:solidFill>
              </a:rPr>
              <a:t>nytimes</a:t>
            </a:r>
            <a:r>
              <a:rPr lang="en-US" sz="2800" dirty="0" smtClean="0"/>
              <a:t> v. </a:t>
            </a:r>
            <a:r>
              <a:rPr lang="en-US" sz="2800" dirty="0" err="1" smtClean="0">
                <a:solidFill>
                  <a:srgbClr val="0070C0"/>
                </a:solidFill>
              </a:rPr>
              <a:t>connecticut</a:t>
            </a:r>
            <a:r>
              <a:rPr lang="en-US" sz="2800" dirty="0" smtClean="0">
                <a:solidFill>
                  <a:srgbClr val="0070C0"/>
                </a:solidFill>
              </a:rPr>
              <a:t> newspapers</a:t>
            </a:r>
          </a:p>
          <a:p>
            <a:endParaRPr lang="en-US" sz="2800" dirty="0" smtClean="0">
              <a:solidFill>
                <a:srgbClr val="0070C0"/>
              </a:solidFill>
            </a:endParaRPr>
          </a:p>
          <a:p>
            <a:pPr>
              <a:buNone/>
            </a:pPr>
            <a:endParaRPr lang="en-US" sz="2800" dirty="0" smtClean="0"/>
          </a:p>
          <a:p>
            <a:pPr>
              <a:buNone/>
            </a:pPr>
            <a:endParaRPr lang="en-US" sz="2800" dirty="0"/>
          </a:p>
        </p:txBody>
      </p:sp>
      <p:sp>
        <p:nvSpPr>
          <p:cNvPr id="2" name="Title 1"/>
          <p:cNvSpPr>
            <a:spLocks noGrp="1"/>
          </p:cNvSpPr>
          <p:nvPr>
            <p:ph type="title"/>
          </p:nvPr>
        </p:nvSpPr>
        <p:spPr/>
        <p:txBody>
          <a:bodyPr/>
          <a:lstStyle/>
          <a:p>
            <a:r>
              <a:rPr lang="en-US" dirty="0" smtClean="0"/>
              <a:t>Which Has Lower Click Entropy?</a:t>
            </a:r>
            <a:endParaRPr lang="en-US" dirty="0"/>
          </a:p>
        </p:txBody>
      </p:sp>
      <p:sp>
        <p:nvSpPr>
          <p:cNvPr id="19" name="TextBox 18"/>
          <p:cNvSpPr txBox="1"/>
          <p:nvPr/>
        </p:nvSpPr>
        <p:spPr>
          <a:xfrm>
            <a:off x="990600" y="4179332"/>
            <a:ext cx="2057400" cy="369332"/>
          </a:xfrm>
          <a:prstGeom prst="rect">
            <a:avLst/>
          </a:prstGeom>
          <a:noFill/>
        </p:spPr>
        <p:txBody>
          <a:bodyPr wrap="square" lIns="91439" tIns="45719" rIns="91439" bIns="45719" rtlCol="0">
            <a:spAutoFit/>
          </a:bodyPr>
          <a:lstStyle/>
          <a:p>
            <a:r>
              <a:rPr lang="en-US" dirty="0" smtClean="0"/>
              <a:t>Click entropy = 2.5</a:t>
            </a:r>
            <a:endParaRPr lang="en-US" dirty="0"/>
          </a:p>
        </p:txBody>
      </p:sp>
      <p:sp>
        <p:nvSpPr>
          <p:cNvPr id="20" name="TextBox 19"/>
          <p:cNvSpPr txBox="1"/>
          <p:nvPr/>
        </p:nvSpPr>
        <p:spPr>
          <a:xfrm>
            <a:off x="4191000" y="4179332"/>
            <a:ext cx="2057400" cy="369332"/>
          </a:xfrm>
          <a:prstGeom prst="rect">
            <a:avLst/>
          </a:prstGeom>
          <a:noFill/>
        </p:spPr>
        <p:txBody>
          <a:bodyPr wrap="square" lIns="91439" tIns="45719" rIns="91439" bIns="45719" rtlCol="0">
            <a:spAutoFit/>
          </a:bodyPr>
          <a:lstStyle/>
          <a:p>
            <a:r>
              <a:rPr lang="en-US" dirty="0" smtClean="0"/>
              <a:t>Click entropy = 1.0</a:t>
            </a:r>
            <a:endParaRPr lang="en-US" dirty="0"/>
          </a:p>
        </p:txBody>
      </p:sp>
      <p:sp>
        <p:nvSpPr>
          <p:cNvPr id="21" name="TextBox 20"/>
          <p:cNvSpPr txBox="1"/>
          <p:nvPr/>
        </p:nvSpPr>
        <p:spPr>
          <a:xfrm>
            <a:off x="990601" y="4572001"/>
            <a:ext cx="2438400" cy="369332"/>
          </a:xfrm>
          <a:prstGeom prst="rect">
            <a:avLst/>
          </a:prstGeom>
          <a:noFill/>
        </p:spPr>
        <p:txBody>
          <a:bodyPr wrap="square" lIns="91439" tIns="45719" rIns="91439" bIns="45719" rtlCol="0">
            <a:spAutoFit/>
          </a:bodyPr>
          <a:lstStyle/>
          <a:p>
            <a:r>
              <a:rPr lang="en-US" dirty="0" smtClean="0"/>
              <a:t>Click position = 2.6</a:t>
            </a:r>
            <a:endParaRPr lang="en-US" dirty="0"/>
          </a:p>
        </p:txBody>
      </p:sp>
      <p:sp>
        <p:nvSpPr>
          <p:cNvPr id="22" name="TextBox 21"/>
          <p:cNvSpPr txBox="1"/>
          <p:nvPr/>
        </p:nvSpPr>
        <p:spPr>
          <a:xfrm>
            <a:off x="4191001" y="4572001"/>
            <a:ext cx="2438400" cy="369332"/>
          </a:xfrm>
          <a:prstGeom prst="rect">
            <a:avLst/>
          </a:prstGeom>
          <a:noFill/>
        </p:spPr>
        <p:txBody>
          <a:bodyPr wrap="square" lIns="91439" tIns="45719" rIns="91439" bIns="45719" rtlCol="0">
            <a:spAutoFit/>
          </a:bodyPr>
          <a:lstStyle/>
          <a:p>
            <a:r>
              <a:rPr lang="en-US" dirty="0" smtClean="0"/>
              <a:t>Click position = 1.6</a:t>
            </a:r>
            <a:endParaRPr lang="en-US" dirty="0"/>
          </a:p>
        </p:txBody>
      </p:sp>
      <p:pic>
        <p:nvPicPr>
          <p:cNvPr id="23" name="Picture 2" descr="C:\Users\teevan\AppData\Local\Microsoft\Windows\Temporary Internet Files\Content.IE5\GPKDP1NA\MCj04344030000[1].wmf"/>
          <p:cNvPicPr>
            <a:picLocks noChangeAspect="1" noChangeArrowheads="1"/>
          </p:cNvPicPr>
          <p:nvPr/>
        </p:nvPicPr>
        <p:blipFill>
          <a:blip r:embed="rId3" cstate="print"/>
          <a:srcRect/>
          <a:stretch>
            <a:fillRect/>
          </a:stretch>
        </p:blipFill>
        <p:spPr bwMode="auto">
          <a:xfrm>
            <a:off x="7010401" y="3871358"/>
            <a:ext cx="763759" cy="1069975"/>
          </a:xfrm>
          <a:prstGeom prst="rect">
            <a:avLst/>
          </a:prstGeom>
          <a:noFill/>
        </p:spPr>
      </p:pic>
      <p:cxnSp>
        <p:nvCxnSpPr>
          <p:cNvPr id="24" name="Straight Arrow Connector 23"/>
          <p:cNvCxnSpPr>
            <a:stCxn id="19" idx="0"/>
          </p:cNvCxnSpPr>
          <p:nvPr/>
        </p:nvCxnSpPr>
        <p:spPr>
          <a:xfrm rot="16200000" flipV="1">
            <a:off x="1733551" y="3893582"/>
            <a:ext cx="381000" cy="190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20" idx="0"/>
          </p:cNvCxnSpPr>
          <p:nvPr/>
        </p:nvCxnSpPr>
        <p:spPr>
          <a:xfrm rot="5400000" flipH="1" flipV="1">
            <a:off x="5124450" y="3969782"/>
            <a:ext cx="304800" cy="114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7239000" y="2438400"/>
            <a:ext cx="1856014" cy="369332"/>
          </a:xfrm>
          <a:prstGeom prst="rect">
            <a:avLst/>
          </a:prstGeom>
          <a:noFill/>
        </p:spPr>
        <p:txBody>
          <a:bodyPr wrap="square" lIns="91439" tIns="45719" rIns="91439" bIns="45719" rtlCol="0">
            <a:spAutoFit/>
          </a:bodyPr>
          <a:lstStyle/>
          <a:p>
            <a:r>
              <a:rPr lang="en-US" b="1" i="1" dirty="0" smtClean="0">
                <a:solidFill>
                  <a:srgbClr val="FF0000"/>
                </a:solidFill>
              </a:rPr>
              <a:t>Results change</a:t>
            </a:r>
            <a:endParaRPr lang="en-US" b="1" i="1" dirty="0">
              <a:solidFill>
                <a:srgbClr val="FF0000"/>
              </a:solidFill>
            </a:endParaRPr>
          </a:p>
        </p:txBody>
      </p:sp>
      <p:sp>
        <p:nvSpPr>
          <p:cNvPr id="14" name="TextBox 13"/>
          <p:cNvSpPr txBox="1"/>
          <p:nvPr/>
        </p:nvSpPr>
        <p:spPr>
          <a:xfrm>
            <a:off x="6781800" y="3429001"/>
            <a:ext cx="2362200" cy="369332"/>
          </a:xfrm>
          <a:prstGeom prst="rect">
            <a:avLst/>
          </a:prstGeom>
          <a:noFill/>
        </p:spPr>
        <p:txBody>
          <a:bodyPr wrap="square" lIns="91439" tIns="45719" rIns="91439" bIns="45719" rtlCol="0">
            <a:spAutoFit/>
          </a:bodyPr>
          <a:lstStyle/>
          <a:p>
            <a:r>
              <a:rPr lang="en-US" b="1" i="1" dirty="0" smtClean="0">
                <a:solidFill>
                  <a:srgbClr val="FF0000"/>
                </a:solidFill>
              </a:rPr>
              <a:t>Result quality varies</a:t>
            </a:r>
            <a:endParaRPr lang="en-US"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3" presetClass="emph" presetSubtype="2" fill="hold" nodeType="withEffect">
                                  <p:stCondLst>
                                    <p:cond delay="0"/>
                                  </p:stCondLst>
                                  <p:childTnLst>
                                    <p:animClr clrSpc="rgb">
                                      <p:cBhvr override="childStyle">
                                        <p:cTn id="14" dur="500" fill="hold"/>
                                        <p:tgtEl>
                                          <p:spTgt spid="3">
                                            <p:txEl>
                                              <p:pRg st="3" end="3"/>
                                            </p:txEl>
                                          </p:spTgt>
                                        </p:tgtEl>
                                        <p:attrNameLst>
                                          <p:attrName>style.color</p:attrName>
                                        </p:attrNameLst>
                                      </p:cBhvr>
                                      <p:to>
                                        <a:srgbClr val="777777"/>
                                      </p:to>
                                    </p:animClr>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p:bldP spid="20" grpId="0"/>
      <p:bldP spid="21" grpId="0"/>
      <p:bldP spid="2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62000" y="3810001"/>
            <a:ext cx="3429000" cy="381000"/>
          </a:xfrm>
          <a:prstGeom prst="roundRect">
            <a:avLst/>
          </a:prstGeom>
          <a:solidFill>
            <a:srgbClr val="FFFF00">
              <a:alpha val="6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3" name="Rounded Rectangle 12"/>
          <p:cNvSpPr/>
          <p:nvPr/>
        </p:nvSpPr>
        <p:spPr>
          <a:xfrm>
            <a:off x="762001" y="4343400"/>
            <a:ext cx="1905000" cy="381000"/>
          </a:xfrm>
          <a:prstGeom prst="roundRect">
            <a:avLst/>
          </a:prstGeom>
          <a:solidFill>
            <a:srgbClr val="FFFF00">
              <a:alpha val="6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3" name="Content Placeholder 2"/>
          <p:cNvSpPr>
            <a:spLocks noGrp="1"/>
          </p:cNvSpPr>
          <p:nvPr>
            <p:ph idx="1"/>
          </p:nvPr>
        </p:nvSpPr>
        <p:spPr/>
        <p:txBody>
          <a:bodyPr>
            <a:normAutofit/>
          </a:bodyPr>
          <a:lstStyle/>
          <a:p>
            <a:r>
              <a:rPr lang="en-US" sz="2800" dirty="0" smtClean="0">
                <a:solidFill>
                  <a:srgbClr val="777777"/>
                </a:solidFill>
              </a:rPr>
              <a:t>www.usajobs.gov v. federal government jobs</a:t>
            </a:r>
          </a:p>
          <a:p>
            <a:r>
              <a:rPr lang="en-US" sz="2800" dirty="0" smtClean="0">
                <a:solidFill>
                  <a:srgbClr val="777777"/>
                </a:solidFill>
              </a:rPr>
              <a:t>find phone number v. msn live search</a:t>
            </a:r>
          </a:p>
          <a:p>
            <a:r>
              <a:rPr lang="en-US" sz="2800" dirty="0" err="1" smtClean="0">
                <a:solidFill>
                  <a:srgbClr val="777777"/>
                </a:solidFill>
              </a:rPr>
              <a:t>singapore</a:t>
            </a:r>
            <a:r>
              <a:rPr lang="en-US" sz="2800" dirty="0" smtClean="0">
                <a:solidFill>
                  <a:srgbClr val="777777"/>
                </a:solidFill>
              </a:rPr>
              <a:t> pools v. singaporepools.com</a:t>
            </a:r>
          </a:p>
          <a:p>
            <a:r>
              <a:rPr lang="en-US" sz="2800" dirty="0" smtClean="0">
                <a:solidFill>
                  <a:srgbClr val="777777"/>
                </a:solidFill>
              </a:rPr>
              <a:t>tiffany v. tiffany’s</a:t>
            </a:r>
          </a:p>
          <a:p>
            <a:r>
              <a:rPr lang="en-US" sz="2800" dirty="0" err="1" smtClean="0">
                <a:solidFill>
                  <a:srgbClr val="777777"/>
                </a:solidFill>
              </a:rPr>
              <a:t>nytimes</a:t>
            </a:r>
            <a:r>
              <a:rPr lang="en-US" sz="2800" dirty="0" smtClean="0">
                <a:solidFill>
                  <a:srgbClr val="777777"/>
                </a:solidFill>
              </a:rPr>
              <a:t> v. </a:t>
            </a:r>
            <a:r>
              <a:rPr lang="en-US" sz="2800" dirty="0" err="1" smtClean="0">
                <a:solidFill>
                  <a:srgbClr val="777777"/>
                </a:solidFill>
              </a:rPr>
              <a:t>connecticut</a:t>
            </a:r>
            <a:r>
              <a:rPr lang="en-US" sz="2800" dirty="0" smtClean="0">
                <a:solidFill>
                  <a:srgbClr val="777777"/>
                </a:solidFill>
              </a:rPr>
              <a:t> newspapers</a:t>
            </a:r>
          </a:p>
          <a:p>
            <a:r>
              <a:rPr lang="en-US" sz="2800" dirty="0" err="1" smtClean="0">
                <a:solidFill>
                  <a:srgbClr val="0070C0"/>
                </a:solidFill>
              </a:rPr>
              <a:t>campbells</a:t>
            </a:r>
            <a:r>
              <a:rPr lang="en-US" sz="2800" dirty="0" smtClean="0">
                <a:solidFill>
                  <a:srgbClr val="0070C0"/>
                </a:solidFill>
              </a:rPr>
              <a:t> soup recipes</a:t>
            </a:r>
            <a:r>
              <a:rPr lang="en-US" sz="2800" dirty="0" smtClean="0">
                <a:solidFill>
                  <a:srgbClr val="7030A0"/>
                </a:solidFill>
              </a:rPr>
              <a:t> </a:t>
            </a:r>
            <a:r>
              <a:rPr lang="en-US" sz="2800" dirty="0" smtClean="0"/>
              <a:t>v. </a:t>
            </a:r>
            <a:r>
              <a:rPr lang="en-US" sz="2800" dirty="0" smtClean="0">
                <a:solidFill>
                  <a:srgbClr val="0070C0"/>
                </a:solidFill>
              </a:rPr>
              <a:t>vegetable soup recipe</a:t>
            </a:r>
          </a:p>
          <a:p>
            <a:r>
              <a:rPr lang="en-US" sz="2800" dirty="0" smtClean="0">
                <a:solidFill>
                  <a:srgbClr val="0070C0"/>
                </a:solidFill>
              </a:rPr>
              <a:t>soccer rules</a:t>
            </a:r>
            <a:r>
              <a:rPr lang="en-US" sz="2800" dirty="0" smtClean="0"/>
              <a:t> v. </a:t>
            </a:r>
            <a:r>
              <a:rPr lang="en-US" sz="2800" dirty="0" smtClean="0">
                <a:solidFill>
                  <a:srgbClr val="0070C0"/>
                </a:solidFill>
              </a:rPr>
              <a:t>hockey equipment</a:t>
            </a:r>
          </a:p>
          <a:p>
            <a:pPr>
              <a:buNone/>
            </a:pPr>
            <a:endParaRPr lang="en-US" dirty="0"/>
          </a:p>
        </p:txBody>
      </p:sp>
      <p:sp>
        <p:nvSpPr>
          <p:cNvPr id="2" name="Title 1"/>
          <p:cNvSpPr>
            <a:spLocks noGrp="1"/>
          </p:cNvSpPr>
          <p:nvPr>
            <p:ph type="title"/>
          </p:nvPr>
        </p:nvSpPr>
        <p:spPr/>
        <p:txBody>
          <a:bodyPr/>
          <a:lstStyle/>
          <a:p>
            <a:r>
              <a:rPr lang="en-US" dirty="0" smtClean="0"/>
              <a:t>Which Has Lower Click Entropy?</a:t>
            </a:r>
            <a:endParaRPr lang="en-US" dirty="0"/>
          </a:p>
        </p:txBody>
      </p:sp>
      <p:sp>
        <p:nvSpPr>
          <p:cNvPr id="14" name="TextBox 13"/>
          <p:cNvSpPr txBox="1"/>
          <p:nvPr/>
        </p:nvSpPr>
        <p:spPr>
          <a:xfrm>
            <a:off x="990600" y="5105401"/>
            <a:ext cx="2057400" cy="369332"/>
          </a:xfrm>
          <a:prstGeom prst="rect">
            <a:avLst/>
          </a:prstGeom>
          <a:noFill/>
        </p:spPr>
        <p:txBody>
          <a:bodyPr wrap="square" lIns="91439" tIns="45719" rIns="91439" bIns="45719" rtlCol="0">
            <a:spAutoFit/>
          </a:bodyPr>
          <a:lstStyle/>
          <a:p>
            <a:r>
              <a:rPr lang="en-US" dirty="0" smtClean="0"/>
              <a:t>Click entropy = 1.7</a:t>
            </a:r>
            <a:endParaRPr lang="en-US" dirty="0"/>
          </a:p>
        </p:txBody>
      </p:sp>
      <p:sp>
        <p:nvSpPr>
          <p:cNvPr id="15" name="TextBox 14"/>
          <p:cNvSpPr txBox="1"/>
          <p:nvPr/>
        </p:nvSpPr>
        <p:spPr>
          <a:xfrm>
            <a:off x="3657600" y="5105401"/>
            <a:ext cx="2057400" cy="369332"/>
          </a:xfrm>
          <a:prstGeom prst="rect">
            <a:avLst/>
          </a:prstGeom>
          <a:noFill/>
        </p:spPr>
        <p:txBody>
          <a:bodyPr wrap="square" lIns="91439" tIns="45719" rIns="91439" bIns="45719" rtlCol="0">
            <a:spAutoFit/>
          </a:bodyPr>
          <a:lstStyle/>
          <a:p>
            <a:r>
              <a:rPr lang="en-US" dirty="0" smtClean="0"/>
              <a:t>Click entropy = 2.2</a:t>
            </a:r>
            <a:endParaRPr lang="en-US" dirty="0"/>
          </a:p>
        </p:txBody>
      </p:sp>
      <p:sp>
        <p:nvSpPr>
          <p:cNvPr id="16" name="TextBox 15"/>
          <p:cNvSpPr txBox="1"/>
          <p:nvPr/>
        </p:nvSpPr>
        <p:spPr>
          <a:xfrm>
            <a:off x="990601" y="5498068"/>
            <a:ext cx="2438400" cy="369332"/>
          </a:xfrm>
          <a:prstGeom prst="rect">
            <a:avLst/>
          </a:prstGeom>
          <a:noFill/>
        </p:spPr>
        <p:txBody>
          <a:bodyPr wrap="square" lIns="91439" tIns="45719" rIns="91439" bIns="45719" rtlCol="0">
            <a:spAutoFit/>
          </a:bodyPr>
          <a:lstStyle/>
          <a:p>
            <a:r>
              <a:rPr lang="en-US" dirty="0" smtClean="0"/>
              <a:t>Click /user = 1.1</a:t>
            </a:r>
            <a:endParaRPr lang="en-US" dirty="0"/>
          </a:p>
        </p:txBody>
      </p:sp>
      <p:sp>
        <p:nvSpPr>
          <p:cNvPr id="17" name="TextBox 16"/>
          <p:cNvSpPr txBox="1"/>
          <p:nvPr/>
        </p:nvSpPr>
        <p:spPr>
          <a:xfrm>
            <a:off x="3657600" y="5498068"/>
            <a:ext cx="2438400" cy="369332"/>
          </a:xfrm>
          <a:prstGeom prst="rect">
            <a:avLst/>
          </a:prstGeom>
          <a:noFill/>
        </p:spPr>
        <p:txBody>
          <a:bodyPr wrap="square" lIns="91439" tIns="45719" rIns="91439" bIns="45719" rtlCol="0">
            <a:spAutoFit/>
          </a:bodyPr>
          <a:lstStyle/>
          <a:p>
            <a:r>
              <a:rPr lang="en-US" dirty="0" smtClean="0"/>
              <a:t>Clicks/user = 2.1</a:t>
            </a:r>
            <a:endParaRPr lang="en-US" dirty="0"/>
          </a:p>
        </p:txBody>
      </p:sp>
      <p:pic>
        <p:nvPicPr>
          <p:cNvPr id="18" name="Picture 2" descr="C:\Users\teevan\AppData\Local\Microsoft\Windows\Temporary Internet Files\Content.IE5\GPKDP1NA\MCj04344030000[1].wmf"/>
          <p:cNvPicPr>
            <a:picLocks noChangeAspect="1" noChangeArrowheads="1"/>
          </p:cNvPicPr>
          <p:nvPr/>
        </p:nvPicPr>
        <p:blipFill>
          <a:blip r:embed="rId3" cstate="print"/>
          <a:srcRect/>
          <a:stretch>
            <a:fillRect/>
          </a:stretch>
        </p:blipFill>
        <p:spPr bwMode="auto">
          <a:xfrm>
            <a:off x="7010401" y="5181601"/>
            <a:ext cx="763759" cy="1069975"/>
          </a:xfrm>
          <a:prstGeom prst="rect">
            <a:avLst/>
          </a:prstGeom>
          <a:noFill/>
        </p:spPr>
      </p:pic>
      <p:cxnSp>
        <p:nvCxnSpPr>
          <p:cNvPr id="19" name="Straight Arrow Connector 18"/>
          <p:cNvCxnSpPr>
            <a:stCxn id="14" idx="0"/>
          </p:cNvCxnSpPr>
          <p:nvPr/>
        </p:nvCxnSpPr>
        <p:spPr>
          <a:xfrm rot="16200000" flipV="1">
            <a:off x="1847850" y="4933950"/>
            <a:ext cx="228600" cy="114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5" idx="0"/>
          </p:cNvCxnSpPr>
          <p:nvPr/>
        </p:nvCxnSpPr>
        <p:spPr>
          <a:xfrm rot="5400000" flipH="1" flipV="1">
            <a:off x="4591051" y="4895850"/>
            <a:ext cx="304800" cy="114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553200" y="4572001"/>
            <a:ext cx="2514600" cy="369332"/>
          </a:xfrm>
          <a:prstGeom prst="rect">
            <a:avLst/>
          </a:prstGeom>
          <a:noFill/>
        </p:spPr>
        <p:txBody>
          <a:bodyPr wrap="square" lIns="91439" tIns="45719" rIns="91439" bIns="45719" rtlCol="0">
            <a:spAutoFit/>
          </a:bodyPr>
          <a:lstStyle/>
          <a:p>
            <a:r>
              <a:rPr lang="en-US" b="1" i="1" dirty="0" smtClean="0">
                <a:solidFill>
                  <a:srgbClr val="FF0000"/>
                </a:solidFill>
              </a:rPr>
              <a:t>Task affects # of clicks</a:t>
            </a:r>
            <a:endParaRPr lang="en-US" b="1" i="1" dirty="0">
              <a:solidFill>
                <a:srgbClr val="FF0000"/>
              </a:solidFill>
            </a:endParaRPr>
          </a:p>
        </p:txBody>
      </p:sp>
      <p:sp>
        <p:nvSpPr>
          <p:cNvPr id="23" name="TextBox 22"/>
          <p:cNvSpPr txBox="1"/>
          <p:nvPr/>
        </p:nvSpPr>
        <p:spPr>
          <a:xfrm>
            <a:off x="6781800" y="3429001"/>
            <a:ext cx="2362200" cy="369332"/>
          </a:xfrm>
          <a:prstGeom prst="rect">
            <a:avLst/>
          </a:prstGeom>
          <a:noFill/>
        </p:spPr>
        <p:txBody>
          <a:bodyPr wrap="square" lIns="91439" tIns="45719" rIns="91439" bIns="45719" rtlCol="0">
            <a:spAutoFit/>
          </a:bodyPr>
          <a:lstStyle/>
          <a:p>
            <a:r>
              <a:rPr lang="en-US" b="1" i="1" dirty="0" smtClean="0">
                <a:solidFill>
                  <a:srgbClr val="FF0000"/>
                </a:solidFill>
              </a:rPr>
              <a:t>Result quality varies</a:t>
            </a:r>
            <a:endParaRPr lang="en-US" b="1" i="1" dirty="0">
              <a:solidFill>
                <a:srgbClr val="FF0000"/>
              </a:solidFill>
            </a:endParaRPr>
          </a:p>
        </p:txBody>
      </p:sp>
      <p:sp>
        <p:nvSpPr>
          <p:cNvPr id="28" name="TextBox 27"/>
          <p:cNvSpPr txBox="1"/>
          <p:nvPr/>
        </p:nvSpPr>
        <p:spPr>
          <a:xfrm>
            <a:off x="7239000" y="2438400"/>
            <a:ext cx="1856014" cy="369332"/>
          </a:xfrm>
          <a:prstGeom prst="rect">
            <a:avLst/>
          </a:prstGeom>
          <a:noFill/>
        </p:spPr>
        <p:txBody>
          <a:bodyPr wrap="square" lIns="91439" tIns="45719" rIns="91439" bIns="45719" rtlCol="0">
            <a:spAutoFit/>
          </a:bodyPr>
          <a:lstStyle/>
          <a:p>
            <a:r>
              <a:rPr lang="en-US" b="1" i="1" dirty="0" smtClean="0">
                <a:solidFill>
                  <a:srgbClr val="FF0000"/>
                </a:solidFill>
              </a:rPr>
              <a:t>Results change</a:t>
            </a:r>
            <a:endParaRPr lang="en-US"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3" presetClass="emph" presetSubtype="2" fill="hold" nodeType="withEffect">
                                  <p:stCondLst>
                                    <p:cond delay="0"/>
                                  </p:stCondLst>
                                  <p:childTnLst>
                                    <p:animClr clrSpc="rgb">
                                      <p:cBhvr override="childStyle">
                                        <p:cTn id="14" dur="500" fill="hold"/>
                                        <p:tgtEl>
                                          <p:spTgt spid="3">
                                            <p:txEl>
                                              <p:pRg st="5" end="5"/>
                                            </p:txEl>
                                          </p:spTgt>
                                        </p:tgtEl>
                                        <p:attrNameLst>
                                          <p:attrName>style.color</p:attrName>
                                        </p:attrNameLst>
                                      </p:cBhvr>
                                      <p:to>
                                        <a:srgbClr val="777777"/>
                                      </p:to>
                                    </p:animClr>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0"/>
                            </p:stCondLst>
                            <p:childTnLst>
                              <p:par>
                                <p:cTn id="29" presetID="31" presetClass="entr" presetSubtype="0" fill="hold" nodeType="afterEffect">
                                  <p:stCondLst>
                                    <p:cond delay="0"/>
                                  </p:stCondLst>
                                  <p:iterate type="lt">
                                    <p:tmPct val="5000"/>
                                  </p:iterate>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p:bldP spid="15" grpId="0"/>
      <p:bldP spid="16" grpId="0"/>
      <p:bldP spid="17"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Log Limitations</a:t>
            </a:r>
            <a:endParaRPr lang="en-US" dirty="0"/>
          </a:p>
        </p:txBody>
      </p:sp>
      <p:sp>
        <p:nvSpPr>
          <p:cNvPr id="3" name="Content Placeholder 2"/>
          <p:cNvSpPr>
            <a:spLocks noGrp="1"/>
          </p:cNvSpPr>
          <p:nvPr>
            <p:ph idx="1"/>
          </p:nvPr>
        </p:nvSpPr>
        <p:spPr/>
        <p:txBody>
          <a:bodyPr>
            <a:normAutofit/>
          </a:bodyPr>
          <a:lstStyle/>
          <a:p>
            <a:r>
              <a:rPr lang="en-US" dirty="0" smtClean="0"/>
              <a:t>Look at data</a:t>
            </a:r>
          </a:p>
          <a:p>
            <a:r>
              <a:rPr lang="en-US" dirty="0" smtClean="0"/>
              <a:t>Clean data</a:t>
            </a:r>
          </a:p>
          <a:p>
            <a:r>
              <a:rPr lang="en-US" dirty="0" smtClean="0"/>
              <a:t>Supplement the data</a:t>
            </a:r>
          </a:p>
          <a:p>
            <a:pPr lvl="1"/>
            <a:r>
              <a:rPr lang="en-US" dirty="0" smtClean="0"/>
              <a:t>Enhance log data</a:t>
            </a:r>
          </a:p>
          <a:p>
            <a:pPr lvl="2"/>
            <a:r>
              <a:rPr lang="en-US" dirty="0" smtClean="0"/>
              <a:t>Collect associated information (e.g., what’s shown)</a:t>
            </a:r>
          </a:p>
          <a:p>
            <a:pPr lvl="2"/>
            <a:r>
              <a:rPr lang="en-US" dirty="0" smtClean="0"/>
              <a:t>Instrumented panels (critical incident, by individual)</a:t>
            </a:r>
          </a:p>
          <a:p>
            <a:pPr lvl="1"/>
            <a:r>
              <a:rPr lang="en-US" dirty="0" smtClean="0"/>
              <a:t>Converging methods</a:t>
            </a:r>
          </a:p>
          <a:p>
            <a:pPr lvl="2"/>
            <a:r>
              <a:rPr lang="en-US" dirty="0" smtClean="0"/>
              <a:t>Usability studies, eye tracking, field studies, diary studies, surveys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Click Entropy</a:t>
            </a:r>
            <a:endParaRPr lang="en-US" dirty="0"/>
          </a:p>
        </p:txBody>
      </p:sp>
      <p:sp>
        <p:nvSpPr>
          <p:cNvPr id="4" name="Content Placeholder 3"/>
          <p:cNvSpPr>
            <a:spLocks noGrp="1"/>
          </p:cNvSpPr>
          <p:nvPr>
            <p:ph sz="half" idx="1"/>
          </p:nvPr>
        </p:nvSpPr>
        <p:spPr>
          <a:xfrm>
            <a:off x="457201" y="1600200"/>
            <a:ext cx="4191000" cy="4525963"/>
          </a:xfrm>
        </p:spPr>
        <p:txBody>
          <a:bodyPr>
            <a:normAutofit/>
          </a:bodyPr>
          <a:lstStyle/>
          <a:p>
            <a:r>
              <a:rPr lang="en-US" dirty="0" smtClean="0"/>
              <a:t>Clicks proxy for relevance </a:t>
            </a:r>
          </a:p>
          <a:p>
            <a:pPr lvl="1"/>
            <a:r>
              <a:rPr lang="en-US" dirty="0" smtClean="0"/>
              <a:t>Collect explicit judgments</a:t>
            </a:r>
          </a:p>
          <a:p>
            <a:pPr lvl="1"/>
            <a:r>
              <a:rPr lang="en-US" dirty="0" smtClean="0"/>
              <a:t>Measure variation</a:t>
            </a:r>
          </a:p>
          <a:p>
            <a:r>
              <a:rPr lang="en-US" dirty="0" smtClean="0"/>
              <a:t>Compare queries with</a:t>
            </a:r>
          </a:p>
          <a:p>
            <a:pPr lvl="1"/>
            <a:r>
              <a:rPr lang="en-US" dirty="0" smtClean="0"/>
              <a:t>Explicit judgments and</a:t>
            </a:r>
          </a:p>
          <a:p>
            <a:pPr lvl="1"/>
            <a:r>
              <a:rPr lang="en-US" dirty="0" smtClean="0"/>
              <a:t>Implicit judgments</a:t>
            </a:r>
          </a:p>
          <a:p>
            <a:r>
              <a:rPr lang="en-US" dirty="0" smtClean="0"/>
              <a:t>Significantly correlated:</a:t>
            </a:r>
          </a:p>
          <a:p>
            <a:pPr lvl="1"/>
            <a:r>
              <a:rPr lang="en-US" dirty="0" smtClean="0"/>
              <a:t>Correlation coefficient   = 0.77 (</a:t>
            </a:r>
            <a:r>
              <a:rPr lang="en-US" i="1" dirty="0" smtClean="0"/>
              <a:t>p</a:t>
            </a:r>
            <a:r>
              <a:rPr lang="en-US" dirty="0" smtClean="0"/>
              <a:t>&lt;.01)</a:t>
            </a:r>
            <a:endParaRPr lang="en-US" dirty="0"/>
          </a:p>
        </p:txBody>
      </p:sp>
      <p:graphicFrame>
        <p:nvGraphicFramePr>
          <p:cNvPr id="6" name="Content Placeholder 5"/>
          <p:cNvGraphicFramePr>
            <a:graphicFrameLocks noGrp="1"/>
          </p:cNvGraphicFramePr>
          <p:nvPr>
            <p:ph sz="half" idx="2"/>
          </p:nvPr>
        </p:nvGraphicFramePr>
        <p:xfrm>
          <a:off x="4648201"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6"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Re-Finding Intent</a:t>
            </a:r>
            <a:endParaRPr lang="en-US" dirty="0"/>
          </a:p>
        </p:txBody>
      </p:sp>
      <p:sp>
        <p:nvSpPr>
          <p:cNvPr id="3" name="Content Placeholder 2"/>
          <p:cNvSpPr>
            <a:spLocks noGrp="1"/>
          </p:cNvSpPr>
          <p:nvPr>
            <p:ph idx="1"/>
          </p:nvPr>
        </p:nvSpPr>
        <p:spPr/>
        <p:txBody>
          <a:bodyPr>
            <a:normAutofit/>
          </a:bodyPr>
          <a:lstStyle/>
          <a:p>
            <a:r>
              <a:rPr lang="en-US" dirty="0" smtClean="0"/>
              <a:t>Large-scale log analysis of re-finding</a:t>
            </a:r>
            <a:r>
              <a:rPr lang="en-US" sz="1400" dirty="0" smtClean="0"/>
              <a:t> </a:t>
            </a:r>
          </a:p>
          <a:p>
            <a:pPr>
              <a:spcAft>
                <a:spcPts val="200"/>
              </a:spcAft>
              <a:buNone/>
            </a:pPr>
            <a:r>
              <a:rPr lang="en-US" sz="1400" dirty="0" smtClean="0"/>
              <a:t>	</a:t>
            </a:r>
            <a:r>
              <a:rPr lang="en-US" sz="1500" dirty="0" smtClean="0"/>
              <a:t>[Tyler and Teevan 2010]</a:t>
            </a:r>
          </a:p>
          <a:p>
            <a:pPr lvl="1"/>
            <a:r>
              <a:rPr lang="en-US" i="1" dirty="0" smtClean="0"/>
              <a:t>Do people know they are re-finding?</a:t>
            </a:r>
          </a:p>
          <a:p>
            <a:pPr lvl="1"/>
            <a:r>
              <a:rPr lang="en-US" i="1" dirty="0" smtClean="0"/>
              <a:t>Do they mean to re-find the result they do?</a:t>
            </a:r>
          </a:p>
          <a:p>
            <a:pPr lvl="1"/>
            <a:r>
              <a:rPr lang="en-US" i="1" dirty="0" smtClean="0"/>
              <a:t>Why are they returning to the result?</a:t>
            </a:r>
          </a:p>
          <a:p>
            <a:r>
              <a:rPr lang="en-US" dirty="0" smtClean="0"/>
              <a:t>Small-scale critical incident user study</a:t>
            </a:r>
          </a:p>
          <a:p>
            <a:pPr lvl="1"/>
            <a:r>
              <a:rPr lang="en-US" dirty="0" smtClean="0"/>
              <a:t>Browser plug-in that logs queries and clicks</a:t>
            </a:r>
          </a:p>
          <a:p>
            <a:pPr lvl="1"/>
            <a:r>
              <a:rPr lang="en-US" dirty="0" smtClean="0"/>
              <a:t>Pop up survey on repeat clicks and 1/8 new clicks</a:t>
            </a:r>
          </a:p>
          <a:p>
            <a:pPr>
              <a:buFont typeface="Calibri" pitchFamily="34" charset="0"/>
              <a:buChar char="="/>
            </a:pPr>
            <a:r>
              <a:rPr lang="en-US" dirty="0" smtClean="0"/>
              <a:t>Insight into intent + Rich, real-world picture</a:t>
            </a:r>
          </a:p>
          <a:p>
            <a:pPr lvl="1"/>
            <a:r>
              <a:rPr lang="en-US" dirty="0" smtClean="0"/>
              <a:t>Re-finding often targeted towards a particular URL</a:t>
            </a:r>
          </a:p>
          <a:p>
            <a:pPr lvl="1"/>
            <a:r>
              <a:rPr lang="en-US" dirty="0" smtClean="0"/>
              <a:t>Not targeted when query changes or in same session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Section 3: Design and Analysis of Experiments</a:t>
            </a:r>
            <a:endParaRPr lang="en-US" dirty="0"/>
          </a:p>
        </p:txBody>
      </p:sp>
      <p:sp>
        <p:nvSpPr>
          <p:cNvPr id="2050" name="Rectangle 2"/>
          <p:cNvSpPr>
            <a:spLocks noGrp="1" noChangeArrowheads="1"/>
          </p:cNvSpPr>
          <p:nvPr>
            <p:ph type="subTitle" idx="1"/>
          </p:nvPr>
        </p:nvSpPr>
        <p:spPr>
          <a:xfrm>
            <a:off x="1295400" y="5181600"/>
            <a:ext cx="6858000" cy="457200"/>
          </a:xfrm>
        </p:spPr>
        <p:txBody>
          <a:bodyPr lIns="0" tIns="0" rIns="0" bIns="0">
            <a:normAutofit/>
          </a:bodyPr>
          <a:lstStyle/>
          <a:p>
            <a:pPr>
              <a:lnSpc>
                <a:spcPct val="95000"/>
              </a:lnSpc>
              <a:spcBef>
                <a:spcPct val="0"/>
              </a:spcBef>
              <a:defRPr/>
            </a:pPr>
            <a:r>
              <a:rPr lang="en-US" sz="1800" dirty="0" smtClean="0">
                <a:solidFill>
                  <a:srgbClr val="000000"/>
                </a:solidFill>
              </a:rPr>
              <a:t>Robin Jeffries &amp; Diane Tang</a:t>
            </a:r>
            <a:endParaRPr lang="en-US" sz="1600"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304800"/>
            <a:ext cx="8229600" cy="838200"/>
          </a:xfrm>
        </p:spPr>
        <p:txBody>
          <a:bodyPr lIns="0" tIns="0" rIns="0" bIns="0" anchor="t"/>
          <a:lstStyle/>
          <a:p>
            <a:pPr eaLnBrk="1" hangingPunct="1">
              <a:lnSpc>
                <a:spcPct val="95000"/>
              </a:lnSpc>
            </a:pPr>
            <a:r>
              <a:rPr lang="en-US" sz="3900" dirty="0" smtClean="0">
                <a:solidFill>
                  <a:srgbClr val="000000"/>
                </a:solidFill>
              </a:rPr>
              <a:t>Running Experiments</a:t>
            </a:r>
          </a:p>
        </p:txBody>
      </p:sp>
      <p:sp>
        <p:nvSpPr>
          <p:cNvPr id="10243" name="Rectangle 2"/>
          <p:cNvSpPr>
            <a:spLocks noGrp="1" noChangeArrowheads="1"/>
          </p:cNvSpPr>
          <p:nvPr>
            <p:ph sz="quarter" idx="1"/>
          </p:nvPr>
        </p:nvSpPr>
        <p:spPr/>
        <p:txBody>
          <a:bodyPr lIns="0" tIns="0" rIns="0" bIns="0">
            <a:normAutofit/>
          </a:bodyPr>
          <a:lstStyle/>
          <a:p>
            <a:pPr marL="410048" lvl="1" indent="-307179">
              <a:lnSpc>
                <a:spcPct val="95000"/>
              </a:lnSpc>
              <a:spcBef>
                <a:spcPct val="0"/>
              </a:spcBef>
              <a:buClr>
                <a:srgbClr val="000000"/>
              </a:buClr>
            </a:pPr>
            <a:r>
              <a:rPr lang="en-US" sz="3200" dirty="0" smtClean="0">
                <a:solidFill>
                  <a:srgbClr val="000000"/>
                </a:solidFill>
              </a:rPr>
              <a:t>Make a change, compare it to some baseline</a:t>
            </a:r>
            <a:endParaRPr lang="en-US" sz="2800" dirty="0" smtClean="0"/>
          </a:p>
          <a:p>
            <a:pPr marL="770090" lvl="2" indent="-255744">
              <a:lnSpc>
                <a:spcPct val="95000"/>
              </a:lnSpc>
              <a:spcBef>
                <a:spcPct val="0"/>
              </a:spcBef>
              <a:buClr>
                <a:srgbClr val="000000"/>
              </a:buClr>
              <a:buSzPct val="80000"/>
            </a:pPr>
            <a:r>
              <a:rPr lang="en-US" sz="2800" dirty="0" smtClean="0">
                <a:solidFill>
                  <a:srgbClr val="000000"/>
                </a:solidFill>
              </a:rPr>
              <a:t>make a visible change to the page.  Which performs better - the old or the new?</a:t>
            </a:r>
            <a:endParaRPr lang="en-US" sz="2800" dirty="0" smtClean="0"/>
          </a:p>
          <a:p>
            <a:pPr marL="770090" lvl="2" indent="-255744">
              <a:lnSpc>
                <a:spcPct val="95000"/>
              </a:lnSpc>
              <a:spcBef>
                <a:spcPct val="0"/>
              </a:spcBef>
              <a:buClr>
                <a:srgbClr val="000000"/>
              </a:buClr>
              <a:buSzPct val="80000"/>
            </a:pPr>
            <a:r>
              <a:rPr lang="en-US" sz="2800" dirty="0" smtClean="0">
                <a:solidFill>
                  <a:srgbClr val="000000"/>
                </a:solidFill>
              </a:rPr>
              <a:t>change the algorithms behind the scenes.  Is the new one better?</a:t>
            </a:r>
            <a:endParaRPr lang="en-US" sz="2800" dirty="0" smtClean="0"/>
          </a:p>
          <a:p>
            <a:pPr marL="770090" lvl="2" indent="-255744">
              <a:lnSpc>
                <a:spcPct val="95000"/>
              </a:lnSpc>
              <a:spcBef>
                <a:spcPct val="0"/>
              </a:spcBef>
              <a:buClr>
                <a:srgbClr val="000000"/>
              </a:buClr>
              <a:buSzPct val="80000"/>
            </a:pPr>
            <a:r>
              <a:rPr lang="en-US" sz="2800" dirty="0" smtClean="0">
                <a:solidFill>
                  <a:srgbClr val="000000"/>
                </a:solidFill>
              </a:rPr>
              <a:t>compare a dozen variants and compute "optimal values" for the variables in play (find a local/global maximum for a treatment value, given a metric to maximize.)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Experiment design questions</a:t>
            </a:r>
          </a:p>
        </p:txBody>
      </p:sp>
      <p:sp>
        <p:nvSpPr>
          <p:cNvPr id="11267" name="Rectangle 2"/>
          <p:cNvSpPr>
            <a:spLocks noGrp="1" noChangeArrowheads="1"/>
          </p:cNvSpPr>
          <p:nvPr>
            <p:ph sz="quarter" idx="1"/>
          </p:nvPr>
        </p:nvSpPr>
        <p:spPr>
          <a:xfrm>
            <a:off x="222885" y="1645920"/>
            <a:ext cx="8698230" cy="4937760"/>
          </a:xfrm>
        </p:spPr>
        <p:txBody>
          <a:bodyPr lIns="0" tIns="0" rIns="0" bIns="0">
            <a:normAutofit/>
          </a:bodyPr>
          <a:lstStyle/>
          <a:p>
            <a:pPr marL="410048" lvl="1" indent="-307179">
              <a:lnSpc>
                <a:spcPct val="95000"/>
              </a:lnSpc>
              <a:spcBef>
                <a:spcPct val="0"/>
              </a:spcBef>
              <a:buClr>
                <a:srgbClr val="000000"/>
              </a:buClr>
            </a:pPr>
            <a:r>
              <a:rPr lang="en-US" sz="3200" dirty="0" smtClean="0">
                <a:solidFill>
                  <a:srgbClr val="000000"/>
                </a:solidFill>
                <a:latin typeface="Arial" charset="0"/>
              </a:rPr>
              <a:t>What is your population</a:t>
            </a:r>
            <a:endParaRPr lang="en-US" sz="2800" dirty="0" smtClean="0"/>
          </a:p>
          <a:p>
            <a:pPr marL="410048" lvl="1" indent="-307179">
              <a:lnSpc>
                <a:spcPct val="95000"/>
              </a:lnSpc>
              <a:spcBef>
                <a:spcPct val="0"/>
              </a:spcBef>
              <a:buClr>
                <a:srgbClr val="000000"/>
              </a:buClr>
            </a:pPr>
            <a:r>
              <a:rPr lang="en-US" sz="3200" dirty="0" smtClean="0">
                <a:solidFill>
                  <a:srgbClr val="000000"/>
                </a:solidFill>
                <a:latin typeface="Arial" charset="0"/>
              </a:rPr>
              <a:t>How to select your treatments and control</a:t>
            </a:r>
            <a:endParaRPr lang="en-US" sz="2800" dirty="0" smtClean="0"/>
          </a:p>
          <a:p>
            <a:pPr marL="410048" lvl="1" indent="-307179">
              <a:lnSpc>
                <a:spcPct val="95000"/>
              </a:lnSpc>
              <a:spcBef>
                <a:spcPct val="0"/>
              </a:spcBef>
              <a:buClr>
                <a:srgbClr val="000000"/>
              </a:buClr>
            </a:pPr>
            <a:r>
              <a:rPr lang="en-US" sz="3200" dirty="0" smtClean="0">
                <a:solidFill>
                  <a:srgbClr val="000000"/>
                </a:solidFill>
                <a:latin typeface="Arial" charset="0"/>
              </a:rPr>
              <a:t>What to measure</a:t>
            </a:r>
            <a:endParaRPr lang="en-US" sz="2800" dirty="0" smtClean="0"/>
          </a:p>
          <a:p>
            <a:pPr marL="410048" lvl="1" indent="-307179">
              <a:lnSpc>
                <a:spcPct val="95000"/>
              </a:lnSpc>
              <a:spcBef>
                <a:spcPct val="0"/>
              </a:spcBef>
              <a:buClr>
                <a:srgbClr val="000000"/>
              </a:buClr>
            </a:pPr>
            <a:r>
              <a:rPr lang="en-US" sz="3200" dirty="0" smtClean="0">
                <a:solidFill>
                  <a:srgbClr val="000000"/>
                </a:solidFill>
                <a:latin typeface="Arial" charset="0"/>
              </a:rPr>
              <a:t>What log-style data is </a:t>
            </a:r>
            <a:r>
              <a:rPr lang="en-US" sz="3200" b="1" dirty="0" smtClean="0">
                <a:solidFill>
                  <a:srgbClr val="000000"/>
                </a:solidFill>
                <a:latin typeface="Arial" charset="0"/>
              </a:rPr>
              <a:t>not </a:t>
            </a:r>
            <a:r>
              <a:rPr lang="en-US" sz="3200" dirty="0" smtClean="0">
                <a:solidFill>
                  <a:srgbClr val="000000"/>
                </a:solidFill>
                <a:latin typeface="Arial" charset="0"/>
              </a:rPr>
              <a:t>good for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endParaRPr lang="en-US" dirty="0" smtClean="0"/>
          </a:p>
          <a:p>
            <a:r>
              <a:rPr lang="en-US" dirty="0" smtClean="0"/>
              <a:t>Not annotated </a:t>
            </a:r>
          </a:p>
          <a:p>
            <a:endParaRPr lang="en-US" dirty="0" smtClean="0"/>
          </a:p>
          <a:p>
            <a:r>
              <a:rPr lang="en-US" dirty="0" smtClean="0"/>
              <a:t>Not controlled </a:t>
            </a:r>
          </a:p>
          <a:p>
            <a:endParaRPr lang="en-US" dirty="0" smtClean="0"/>
          </a:p>
          <a:p>
            <a:r>
              <a:rPr lang="en-US" dirty="0" smtClean="0"/>
              <a:t>No demographics </a:t>
            </a:r>
          </a:p>
          <a:p>
            <a:endParaRPr lang="en-US" dirty="0" smtClean="0"/>
          </a:p>
          <a:p>
            <a:r>
              <a:rPr lang="en-US" dirty="0" smtClean="0"/>
              <a:t>Doesn’t tell us the </a:t>
            </a:r>
            <a:r>
              <a:rPr lang="en-US" b="1" i="1" dirty="0" smtClean="0"/>
              <a:t>why</a:t>
            </a:r>
            <a:endParaRPr lang="en-US" b="1" dirty="0" smtClean="0"/>
          </a:p>
          <a:p>
            <a:endParaRPr lang="en-US" dirty="0" smtClean="0"/>
          </a:p>
          <a:p>
            <a:r>
              <a:rPr lang="en-US" dirty="0" smtClean="0"/>
              <a:t>Privacy concerns </a:t>
            </a:r>
          </a:p>
          <a:p>
            <a:pPr lvl="2"/>
            <a:r>
              <a:rPr lang="en-US" dirty="0" smtClean="0"/>
              <a:t>AOL / Netflix / Enron / </a:t>
            </a:r>
            <a:r>
              <a:rPr lang="en-US" dirty="0" err="1" smtClean="0"/>
              <a:t>Facebook</a:t>
            </a:r>
            <a:r>
              <a:rPr lang="en-US" dirty="0" smtClean="0"/>
              <a:t> public </a:t>
            </a:r>
          </a:p>
          <a:p>
            <a:pPr lvl="2"/>
            <a:r>
              <a:rPr lang="en-US" dirty="0" smtClean="0"/>
              <a:t>Medical data / other kinds of personally identifiable data </a:t>
            </a:r>
          </a:p>
          <a:p>
            <a:pPr lvl="2"/>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5739606" y="0"/>
            <a:ext cx="3404394" cy="2271713"/>
          </a:xfrm>
          <a:prstGeom prst="rect">
            <a:avLst/>
          </a:prstGeom>
          <a:noFill/>
          <a:ln w="9525">
            <a:noFill/>
            <a:miter lim="800000"/>
            <a:headEnd/>
            <a:tailEnd/>
          </a:ln>
        </p:spPr>
      </p:pic>
      <p:sp>
        <p:nvSpPr>
          <p:cNvPr id="5" name="TextBox 4"/>
          <p:cNvSpPr txBox="1"/>
          <p:nvPr/>
        </p:nvSpPr>
        <p:spPr>
          <a:xfrm>
            <a:off x="5638800" y="2286000"/>
            <a:ext cx="3581400" cy="2123658"/>
          </a:xfrm>
          <a:prstGeom prst="rect">
            <a:avLst/>
          </a:prstGeom>
          <a:noFill/>
        </p:spPr>
        <p:txBody>
          <a:bodyPr wrap="square" rtlCol="0">
            <a:spAutoFit/>
          </a:bodyPr>
          <a:lstStyle/>
          <a:p>
            <a:pPr marL="342900" indent="-342900">
              <a:spcBef>
                <a:spcPct val="20000"/>
              </a:spcBef>
            </a:pPr>
            <a:r>
              <a:rPr lang="en-US" sz="1200" dirty="0" smtClean="0">
                <a:solidFill>
                  <a:srgbClr val="0070C0"/>
                </a:solidFill>
                <a:latin typeface="Trebuchet MS" pitchFamily="34" charset="0"/>
              </a:rPr>
              <a:t>00:32    …now I know… </a:t>
            </a:r>
          </a:p>
          <a:p>
            <a:pPr marL="342900" indent="-342900">
              <a:spcBef>
                <a:spcPct val="20000"/>
              </a:spcBef>
            </a:pPr>
            <a:r>
              <a:rPr lang="en-US" sz="1200" dirty="0" smtClean="0">
                <a:solidFill>
                  <a:srgbClr val="0070C0"/>
                </a:solidFill>
                <a:latin typeface="Trebuchet MS" pitchFamily="34" charset="0"/>
              </a:rPr>
              <a:t>00:35    … you get a lot of weird things..hold on…</a:t>
            </a:r>
          </a:p>
          <a:p>
            <a:pPr marL="342900" indent="-342900">
              <a:spcBef>
                <a:spcPct val="20000"/>
              </a:spcBef>
            </a:pPr>
            <a:r>
              <a:rPr lang="en-US" sz="1200" dirty="0" smtClean="0">
                <a:solidFill>
                  <a:srgbClr val="0070C0"/>
                </a:solidFill>
                <a:latin typeface="Trebuchet MS" pitchFamily="34" charset="0"/>
              </a:rPr>
              <a:t>00:38     “Are Filipinos ready for gay flicks?” </a:t>
            </a:r>
          </a:p>
          <a:p>
            <a:pPr marL="342900" indent="-342900">
              <a:spcBef>
                <a:spcPct val="20000"/>
              </a:spcBef>
            </a:pPr>
            <a:r>
              <a:rPr lang="en-US" sz="1200" dirty="0" smtClean="0">
                <a:solidFill>
                  <a:srgbClr val="0070C0"/>
                </a:solidFill>
                <a:latin typeface="Trebuchet MS" pitchFamily="34" charset="0"/>
              </a:rPr>
              <a:t>00:40     How does that have to do with what </a:t>
            </a:r>
            <a:br>
              <a:rPr lang="en-US" sz="1200" dirty="0" smtClean="0">
                <a:solidFill>
                  <a:srgbClr val="0070C0"/>
                </a:solidFill>
                <a:latin typeface="Trebuchet MS" pitchFamily="34" charset="0"/>
              </a:rPr>
            </a:br>
            <a:r>
              <a:rPr lang="en-US" sz="1200" dirty="0" smtClean="0">
                <a:solidFill>
                  <a:srgbClr val="0070C0"/>
                </a:solidFill>
                <a:latin typeface="Trebuchet MS" pitchFamily="34" charset="0"/>
              </a:rPr>
              <a:t>        I just….did...?</a:t>
            </a:r>
          </a:p>
          <a:p>
            <a:pPr marL="342900" indent="-342900">
              <a:spcBef>
                <a:spcPct val="20000"/>
              </a:spcBef>
            </a:pPr>
            <a:r>
              <a:rPr lang="en-US" sz="1200" dirty="0" smtClean="0">
                <a:solidFill>
                  <a:srgbClr val="0070C0"/>
                </a:solidFill>
                <a:latin typeface="Trebuchet MS" pitchFamily="34" charset="0"/>
              </a:rPr>
              <a:t>00:43     </a:t>
            </a:r>
            <a:r>
              <a:rPr lang="en-US" sz="1200" dirty="0" err="1" smtClean="0">
                <a:solidFill>
                  <a:srgbClr val="0070C0"/>
                </a:solidFill>
                <a:latin typeface="Trebuchet MS" pitchFamily="34" charset="0"/>
              </a:rPr>
              <a:t>Ummm</a:t>
            </a:r>
            <a:r>
              <a:rPr lang="en-US" sz="1200" dirty="0" smtClean="0">
                <a:solidFill>
                  <a:srgbClr val="0070C0"/>
                </a:solidFill>
                <a:latin typeface="Trebuchet MS" pitchFamily="34" charset="0"/>
              </a:rPr>
              <a:t>… </a:t>
            </a:r>
          </a:p>
          <a:p>
            <a:pPr marL="342900" indent="-342900">
              <a:spcBef>
                <a:spcPct val="20000"/>
              </a:spcBef>
            </a:pPr>
            <a:r>
              <a:rPr lang="en-US" sz="1200" dirty="0" smtClean="0">
                <a:solidFill>
                  <a:srgbClr val="0070C0"/>
                </a:solidFill>
                <a:latin typeface="Trebuchet MS" pitchFamily="34" charset="0"/>
              </a:rPr>
              <a:t>00:44     So that’s where you can get surprised… </a:t>
            </a:r>
            <a:br>
              <a:rPr lang="en-US" sz="1200" dirty="0" smtClean="0">
                <a:solidFill>
                  <a:srgbClr val="0070C0"/>
                </a:solidFill>
                <a:latin typeface="Trebuchet MS" pitchFamily="34" charset="0"/>
              </a:rPr>
            </a:br>
            <a:r>
              <a:rPr lang="en-US" sz="1200" dirty="0" smtClean="0">
                <a:solidFill>
                  <a:srgbClr val="0070C0"/>
                </a:solidFill>
                <a:latin typeface="Trebuchet MS" pitchFamily="34" charset="0"/>
              </a:rPr>
              <a:t>       you’re like, where is this… how does </a:t>
            </a:r>
            <a:br>
              <a:rPr lang="en-US" sz="1200" dirty="0" smtClean="0">
                <a:solidFill>
                  <a:srgbClr val="0070C0"/>
                </a:solidFill>
                <a:latin typeface="Trebuchet MS" pitchFamily="34" charset="0"/>
              </a:rPr>
            </a:br>
            <a:r>
              <a:rPr lang="en-US" sz="1200" dirty="0" smtClean="0">
                <a:solidFill>
                  <a:srgbClr val="0070C0"/>
                </a:solidFill>
                <a:latin typeface="Trebuchet MS" pitchFamily="34" charset="0"/>
              </a:rPr>
              <a:t>       this relate…umm… </a:t>
            </a:r>
          </a:p>
          <a:p>
            <a:endParaRPr lang="en-US" sz="1200" dirty="0">
              <a:solidFill>
                <a:srgbClr val="0070C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Selecting a population</a:t>
            </a:r>
          </a:p>
        </p:txBody>
      </p:sp>
      <p:sp>
        <p:nvSpPr>
          <p:cNvPr id="12291" name="Rectangle 2"/>
          <p:cNvSpPr>
            <a:spLocks noGrp="1" noChangeArrowheads="1"/>
          </p:cNvSpPr>
          <p:nvPr>
            <p:ph sz="quarter" idx="1"/>
          </p:nvPr>
        </p:nvSpPr>
        <p:spPr>
          <a:xfrm>
            <a:off x="218599" y="1644493"/>
            <a:ext cx="8692515" cy="4936331"/>
          </a:xfrm>
        </p:spPr>
        <p:txBody>
          <a:bodyPr lIns="0" tIns="0" rIns="0" bIns="0">
            <a:normAutofit/>
          </a:bodyPr>
          <a:lstStyle/>
          <a:p>
            <a:pPr marL="410048" lvl="1" indent="-307179">
              <a:lnSpc>
                <a:spcPct val="95000"/>
              </a:lnSpc>
              <a:spcBef>
                <a:spcPct val="0"/>
              </a:spcBef>
              <a:buClr>
                <a:srgbClr val="000000"/>
              </a:buClr>
              <a:buFontTx/>
              <a:buChar char="•"/>
            </a:pPr>
            <a:r>
              <a:rPr lang="en-US" sz="2800" b="1" dirty="0" smtClean="0">
                <a:solidFill>
                  <a:srgbClr val="000000"/>
                </a:solidFill>
              </a:rPr>
              <a:t>a population</a:t>
            </a:r>
            <a:r>
              <a:rPr lang="en-US" sz="2800" dirty="0" smtClean="0">
                <a:solidFill>
                  <a:srgbClr val="000000"/>
                </a:solidFill>
              </a:rPr>
              <a:t> is a set of people</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in particular location(s)</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using particular language(s)</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during a particular time period</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doing specific activities of interest</a:t>
            </a:r>
            <a:endParaRPr lang="en-US" sz="2400" dirty="0" smtClean="0"/>
          </a:p>
          <a:p>
            <a:pPr marL="0" indent="0">
              <a:lnSpc>
                <a:spcPct val="95000"/>
              </a:lnSpc>
              <a:spcBef>
                <a:spcPct val="0"/>
              </a:spcBef>
              <a:buNone/>
            </a:pPr>
            <a:r>
              <a:rPr lang="en-US" sz="2800" dirty="0" smtClean="0">
                <a:solidFill>
                  <a:srgbClr val="000000"/>
                </a:solidFill>
              </a:rPr>
              <a:t>  </a:t>
            </a:r>
            <a:endParaRPr lang="en-US" sz="2800" dirty="0" smtClean="0"/>
          </a:p>
          <a:p>
            <a:pPr marL="410048" lvl="1" indent="-307179">
              <a:lnSpc>
                <a:spcPct val="95000"/>
              </a:lnSpc>
              <a:spcBef>
                <a:spcPct val="0"/>
              </a:spcBef>
              <a:buClr>
                <a:srgbClr val="000000"/>
              </a:buClr>
              <a:buFontTx/>
              <a:buChar char="•"/>
            </a:pPr>
            <a:r>
              <a:rPr lang="en-US" sz="2800" dirty="0" smtClean="0">
                <a:solidFill>
                  <a:srgbClr val="000000"/>
                </a:solidFill>
              </a:rPr>
              <a:t>Important to consider how those choices might impact your results</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Chinese users vs. US users during Golden Week</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sports related change during Super Bowl week in US vs. UK</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users in English speaking countries vs. users of English UI vs. users in US</a:t>
            </a:r>
          </a:p>
        </p:txBody>
      </p:sp>
      <p:pic>
        <p:nvPicPr>
          <p:cNvPr id="12292" name="Picture 4"/>
          <p:cNvPicPr>
            <a:picLocks noChangeAspect="1" noChangeArrowheads="1"/>
          </p:cNvPicPr>
          <p:nvPr/>
        </p:nvPicPr>
        <p:blipFill>
          <a:blip r:embed="rId3" cstate="print"/>
          <a:srcRect/>
          <a:stretch>
            <a:fillRect/>
          </a:stretch>
        </p:blipFill>
        <p:spPr bwMode="auto">
          <a:xfrm>
            <a:off x="6012180" y="1178720"/>
            <a:ext cx="3046096" cy="23268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latin typeface="Arial" charset="0"/>
              </a:rPr>
              <a:t> </a:t>
            </a:r>
          </a:p>
        </p:txBody>
      </p:sp>
      <p:sp>
        <p:nvSpPr>
          <p:cNvPr id="13315" name="Rectangle 2"/>
          <p:cNvSpPr>
            <a:spLocks noGrp="1" noChangeArrowheads="1"/>
          </p:cNvSpPr>
          <p:nvPr>
            <p:ph sz="quarter" idx="1"/>
          </p:nvPr>
        </p:nvSpPr>
        <p:spPr>
          <a:xfrm>
            <a:off x="222885" y="1645920"/>
            <a:ext cx="8698230" cy="4937760"/>
          </a:xfrm>
        </p:spPr>
        <p:txBody>
          <a:bodyPr lIns="0" tIns="0" rIns="0" bIns="0"/>
          <a:lstStyle/>
          <a:p>
            <a:pPr marL="0" indent="0">
              <a:lnSpc>
                <a:spcPct val="95000"/>
              </a:lnSpc>
              <a:spcBef>
                <a:spcPct val="0"/>
              </a:spcBef>
              <a:buNone/>
            </a:pPr>
            <a:r>
              <a:rPr lang="en-US" sz="2400" dirty="0" smtClean="0">
                <a:solidFill>
                  <a:srgbClr val="000000"/>
                </a:solidFill>
                <a:latin typeface="Arial" charset="0"/>
              </a:rPr>
              <a:t> </a:t>
            </a:r>
          </a:p>
        </p:txBody>
      </p:sp>
      <p:pic>
        <p:nvPicPr>
          <p:cNvPr id="13316" name="Picture 4"/>
          <p:cNvPicPr>
            <a:picLocks noChangeAspect="1" noChangeArrowheads="1"/>
          </p:cNvPicPr>
          <p:nvPr/>
        </p:nvPicPr>
        <p:blipFill>
          <a:blip r:embed="rId3" cstate="print"/>
          <a:srcRect/>
          <a:stretch>
            <a:fillRect/>
          </a:stretch>
        </p:blipFill>
        <p:spPr bwMode="auto">
          <a:xfrm>
            <a:off x="0" y="0"/>
            <a:ext cx="5566410" cy="3504724"/>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3566161" y="3291841"/>
            <a:ext cx="5514975" cy="3537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Sampling from your population</a:t>
            </a:r>
          </a:p>
        </p:txBody>
      </p:sp>
      <p:sp>
        <p:nvSpPr>
          <p:cNvPr id="14339" name="Rectangle 2"/>
          <p:cNvSpPr>
            <a:spLocks noGrp="1" noChangeArrowheads="1"/>
          </p:cNvSpPr>
          <p:nvPr>
            <p:ph sz="quarter" idx="1"/>
          </p:nvPr>
        </p:nvSpPr>
        <p:spPr>
          <a:xfrm>
            <a:off x="222885" y="1645920"/>
            <a:ext cx="8698230" cy="4937760"/>
          </a:xfrm>
        </p:spPr>
        <p:txBody>
          <a:bodyPr lIns="0" tIns="0" rIns="0" bIns="0">
            <a:noAutofit/>
          </a:bodyPr>
          <a:lstStyle/>
          <a:p>
            <a:pPr marL="410048" lvl="1" indent="-307179">
              <a:lnSpc>
                <a:spcPct val="95000"/>
              </a:lnSpc>
              <a:spcBef>
                <a:spcPct val="0"/>
              </a:spcBef>
              <a:buClr>
                <a:srgbClr val="000000"/>
              </a:buClr>
              <a:buFontTx/>
              <a:buChar char="•"/>
            </a:pPr>
            <a:r>
              <a:rPr lang="en-US" sz="2800" b="1" dirty="0" smtClean="0">
                <a:solidFill>
                  <a:srgbClr val="000000"/>
                </a:solidFill>
              </a:rPr>
              <a:t>A sample</a:t>
            </a:r>
            <a:r>
              <a:rPr lang="en-US" sz="2800" dirty="0" smtClean="0">
                <a:solidFill>
                  <a:srgbClr val="000000"/>
                </a:solidFill>
              </a:rPr>
              <a:t> is a segment of your population</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e.g., the subset that gets the experimental treatment vs. the control subset</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important that samples be randomly selected</a:t>
            </a:r>
            <a:endParaRPr lang="en-US" sz="2400" dirty="0" smtClean="0"/>
          </a:p>
          <a:p>
            <a:pPr marL="1130131" lvl="3">
              <a:lnSpc>
                <a:spcPct val="95000"/>
              </a:lnSpc>
              <a:spcBef>
                <a:spcPct val="0"/>
              </a:spcBef>
              <a:buClr>
                <a:srgbClr val="000000"/>
              </a:buClr>
              <a:buFont typeface="Wingdings" pitchFamily="2" charset="2"/>
              <a:buChar char="§"/>
            </a:pPr>
            <a:r>
              <a:rPr lang="en-US" sz="2000" dirty="0" smtClean="0">
                <a:solidFill>
                  <a:srgbClr val="000000"/>
                </a:solidFill>
              </a:rPr>
              <a:t>with large datasets, useful to determine that samples are not biased in particular ways (e.g., pre-periods)</a:t>
            </a:r>
            <a:endParaRPr lang="en-US" sz="16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within-user sampling (all users get all treatments) is very powerful (e.g., studies reordering search results)</a:t>
            </a:r>
            <a:br>
              <a:rPr lang="en-US" sz="2400" dirty="0" smtClean="0">
                <a:solidFill>
                  <a:srgbClr val="000000"/>
                </a:solidFill>
              </a:rPr>
            </a:br>
            <a:endParaRPr lang="en-US" sz="2400" dirty="0" smtClean="0"/>
          </a:p>
          <a:p>
            <a:pPr marL="410048" lvl="1" indent="-307179">
              <a:lnSpc>
                <a:spcPct val="95000"/>
              </a:lnSpc>
              <a:spcBef>
                <a:spcPct val="0"/>
              </a:spcBef>
              <a:buClr>
                <a:srgbClr val="000000"/>
              </a:buClr>
              <a:buFontTx/>
              <a:buChar char="•"/>
            </a:pPr>
            <a:r>
              <a:rPr lang="en-US" sz="2800" dirty="0" smtClean="0">
                <a:solidFill>
                  <a:srgbClr val="000000"/>
                </a:solidFill>
              </a:rPr>
              <a:t>How big a sample do you need?</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depends on the size of effect you want to detect -- we refer to this as </a:t>
            </a:r>
            <a:r>
              <a:rPr lang="en-US" sz="2400" b="1" dirty="0" smtClean="0">
                <a:solidFill>
                  <a:srgbClr val="FF0000"/>
                </a:solidFill>
              </a:rPr>
              <a:t>power</a:t>
            </a:r>
            <a:endParaRPr lang="en-US" sz="2400" dirty="0" smtClean="0">
              <a:solidFill>
                <a:srgbClr val="FF0000"/>
              </a:solidFill>
            </a:endParaRPr>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in logs studies, you can trade off number of users vs. time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Power</a:t>
            </a:r>
          </a:p>
        </p:txBody>
      </p:sp>
      <p:sp>
        <p:nvSpPr>
          <p:cNvPr id="15363" name="Rectangle 2"/>
          <p:cNvSpPr>
            <a:spLocks noGrp="1" noChangeArrowheads="1"/>
          </p:cNvSpPr>
          <p:nvPr>
            <p:ph sz="quarter" idx="1"/>
          </p:nvPr>
        </p:nvSpPr>
        <p:spPr>
          <a:xfrm>
            <a:off x="215743" y="1644492"/>
            <a:ext cx="8696801" cy="4939188"/>
          </a:xfrm>
        </p:spPr>
        <p:txBody>
          <a:bodyPr lIns="0" tIns="0" rIns="0" bIns="0">
            <a:normAutofit/>
          </a:bodyPr>
          <a:lstStyle/>
          <a:p>
            <a:pPr marL="410048" lvl="1" indent="-307179">
              <a:lnSpc>
                <a:spcPct val="95000"/>
              </a:lnSpc>
              <a:spcBef>
                <a:spcPct val="0"/>
              </a:spcBef>
              <a:buClr>
                <a:srgbClr val="000000"/>
              </a:buClr>
              <a:buFontTx/>
              <a:buChar char="•"/>
              <a:defRPr/>
            </a:pPr>
            <a:r>
              <a:rPr lang="en-US" sz="2800" b="1" dirty="0" smtClean="0">
                <a:solidFill>
                  <a:srgbClr val="000000"/>
                </a:solidFill>
              </a:rPr>
              <a:t>power</a:t>
            </a:r>
            <a:r>
              <a:rPr lang="en-US" sz="2800" dirty="0" smtClean="0">
                <a:solidFill>
                  <a:srgbClr val="000000"/>
                </a:solidFill>
              </a:rPr>
              <a:t> is 1- </a:t>
            </a:r>
            <a:r>
              <a:rPr lang="en-US" sz="2800" dirty="0" err="1" smtClean="0">
                <a:solidFill>
                  <a:srgbClr val="000000"/>
                </a:solidFill>
              </a:rPr>
              <a:t>prob</a:t>
            </a:r>
            <a:r>
              <a:rPr lang="en-US" sz="2800" dirty="0" smtClean="0">
                <a:solidFill>
                  <a:srgbClr val="000000"/>
                </a:solidFill>
              </a:rPr>
              <a:t>(Type II) error</a:t>
            </a:r>
            <a:endParaRPr lang="en-US" sz="2400" dirty="0" smtClean="0"/>
          </a:p>
          <a:p>
            <a:pPr marL="770090" lvl="2" indent="-255744">
              <a:lnSpc>
                <a:spcPct val="95000"/>
              </a:lnSpc>
              <a:spcBef>
                <a:spcPct val="0"/>
              </a:spcBef>
              <a:buClr>
                <a:srgbClr val="000000"/>
              </a:buClr>
              <a:buSzPct val="80000"/>
              <a:buFont typeface="Courier New" pitchFamily="49" charset="0"/>
              <a:buChar char="o"/>
              <a:defRPr/>
            </a:pPr>
            <a:r>
              <a:rPr lang="en-US" sz="2400" dirty="0" smtClean="0">
                <a:solidFill>
                  <a:srgbClr val="000000"/>
                </a:solidFill>
              </a:rPr>
              <a:t>probability that when there really is a difference, you will statistically detect it</a:t>
            </a:r>
            <a:endParaRPr lang="en-US" sz="2400" dirty="0" smtClean="0"/>
          </a:p>
          <a:p>
            <a:pPr marL="770090" lvl="2" indent="-255744">
              <a:lnSpc>
                <a:spcPct val="95000"/>
              </a:lnSpc>
              <a:spcBef>
                <a:spcPct val="0"/>
              </a:spcBef>
              <a:buClr>
                <a:srgbClr val="000000"/>
              </a:buClr>
              <a:buSzPct val="80000"/>
              <a:buFont typeface="Courier New" pitchFamily="49" charset="0"/>
              <a:buChar char="o"/>
              <a:defRPr/>
            </a:pPr>
            <a:r>
              <a:rPr lang="en-US" sz="2400" dirty="0" smtClean="0">
                <a:solidFill>
                  <a:srgbClr val="000000"/>
                </a:solidFill>
              </a:rPr>
              <a:t>most hypothesis testing is all about Type I error</a:t>
            </a:r>
            <a:endParaRPr lang="en-US" sz="2400" dirty="0" smtClean="0"/>
          </a:p>
          <a:p>
            <a:pPr marL="410048" lvl="1" indent="-307179">
              <a:lnSpc>
                <a:spcPct val="95000"/>
              </a:lnSpc>
              <a:spcBef>
                <a:spcPct val="0"/>
              </a:spcBef>
              <a:buClr>
                <a:srgbClr val="000000"/>
              </a:buClr>
              <a:buFontTx/>
              <a:buChar char="•"/>
              <a:defRPr/>
            </a:pPr>
            <a:r>
              <a:rPr lang="en-US" sz="2800" dirty="0" smtClean="0">
                <a:solidFill>
                  <a:srgbClr val="000000"/>
                </a:solidFill>
              </a:rPr>
              <a:t>power depends on</a:t>
            </a:r>
            <a:endParaRPr lang="en-US" sz="2400" dirty="0" smtClean="0"/>
          </a:p>
          <a:p>
            <a:pPr marL="770090" lvl="2" indent="-255744">
              <a:lnSpc>
                <a:spcPct val="95000"/>
              </a:lnSpc>
              <a:spcBef>
                <a:spcPct val="0"/>
              </a:spcBef>
              <a:buClr>
                <a:srgbClr val="000000"/>
              </a:buClr>
              <a:buSzPct val="80000"/>
              <a:buFont typeface="Courier New" pitchFamily="49" charset="0"/>
              <a:buChar char="o"/>
              <a:defRPr/>
            </a:pPr>
            <a:r>
              <a:rPr lang="en-US" sz="2400" dirty="0" smtClean="0">
                <a:solidFill>
                  <a:srgbClr val="000000"/>
                </a:solidFill>
              </a:rPr>
              <a:t>size of difference you want to be able to detect</a:t>
            </a:r>
            <a:endParaRPr lang="en-US" sz="2400" dirty="0" smtClean="0"/>
          </a:p>
          <a:p>
            <a:pPr marL="770090" lvl="2" indent="-255744">
              <a:lnSpc>
                <a:spcPct val="95000"/>
              </a:lnSpc>
              <a:spcBef>
                <a:spcPct val="0"/>
              </a:spcBef>
              <a:buClr>
                <a:srgbClr val="000000"/>
              </a:buClr>
              <a:buSzPct val="80000"/>
              <a:buFont typeface="Courier New" pitchFamily="49" charset="0"/>
              <a:buChar char="o"/>
              <a:defRPr/>
            </a:pPr>
            <a:r>
              <a:rPr lang="en-US" sz="2400" dirty="0" smtClean="0">
                <a:solidFill>
                  <a:srgbClr val="000000"/>
                </a:solidFill>
              </a:rPr>
              <a:t>standard error of the measurement</a:t>
            </a:r>
            <a:endParaRPr lang="en-US" sz="2400" dirty="0" smtClean="0"/>
          </a:p>
          <a:p>
            <a:pPr marL="770090" lvl="2" indent="-255744">
              <a:lnSpc>
                <a:spcPct val="95000"/>
              </a:lnSpc>
              <a:spcBef>
                <a:spcPct val="0"/>
              </a:spcBef>
              <a:buClr>
                <a:srgbClr val="000000"/>
              </a:buClr>
              <a:buSzPct val="80000"/>
              <a:buFont typeface="Courier New" pitchFamily="49" charset="0"/>
              <a:buChar char="o"/>
              <a:defRPr/>
            </a:pPr>
            <a:r>
              <a:rPr lang="en-US" sz="2400" dirty="0" smtClean="0">
                <a:solidFill>
                  <a:srgbClr val="000000"/>
                </a:solidFill>
              </a:rPr>
              <a:t>number of observations </a:t>
            </a:r>
            <a:endParaRPr lang="en-US" sz="2400" dirty="0" smtClean="0"/>
          </a:p>
          <a:p>
            <a:pPr marL="410048" lvl="1" indent="-307179">
              <a:lnSpc>
                <a:spcPct val="95000"/>
              </a:lnSpc>
              <a:spcBef>
                <a:spcPct val="0"/>
              </a:spcBef>
              <a:buClr>
                <a:srgbClr val="000000"/>
              </a:buClr>
              <a:buFontTx/>
              <a:buChar char="•"/>
              <a:defRPr/>
            </a:pPr>
            <a:r>
              <a:rPr lang="en-US" sz="2800" dirty="0" smtClean="0">
                <a:solidFill>
                  <a:srgbClr val="000000"/>
                </a:solidFill>
              </a:rPr>
              <a:t>power can (and should be) pre-calculated</a:t>
            </a:r>
          </a:p>
          <a:p>
            <a:pPr marL="684365" lvl="2" indent="-307179">
              <a:lnSpc>
                <a:spcPct val="95000"/>
              </a:lnSpc>
              <a:spcBef>
                <a:spcPct val="0"/>
              </a:spcBef>
              <a:buClr>
                <a:srgbClr val="000000"/>
              </a:buClr>
              <a:buFontTx/>
              <a:buChar char="•"/>
              <a:defRPr/>
            </a:pPr>
            <a:r>
              <a:rPr lang="en-US" sz="2400" dirty="0" smtClean="0">
                <a:solidFill>
                  <a:srgbClr val="000000"/>
                </a:solidFill>
              </a:rPr>
              <a:t>too many studies where there isn't enough power to detect the effect of interest </a:t>
            </a:r>
            <a:endParaRPr lang="en-US" sz="2400" dirty="0" smtClean="0"/>
          </a:p>
          <a:p>
            <a:pPr marL="684365" lvl="2" indent="-307179">
              <a:lnSpc>
                <a:spcPct val="95000"/>
              </a:lnSpc>
              <a:spcBef>
                <a:spcPct val="0"/>
              </a:spcBef>
              <a:buClr>
                <a:srgbClr val="000000"/>
              </a:buClr>
              <a:buFontTx/>
              <a:buChar char="•"/>
              <a:defRPr/>
            </a:pPr>
            <a:r>
              <a:rPr lang="en-US" sz="2400" dirty="0" smtClean="0">
                <a:solidFill>
                  <a:srgbClr val="000000"/>
                </a:solidFill>
              </a:rPr>
              <a:t>there are standard formulas, e.g., </a:t>
            </a:r>
            <a:r>
              <a:rPr lang="en-US" sz="1800" dirty="0" smtClean="0">
                <a:solidFill>
                  <a:srgbClr val="0070C0"/>
                </a:solidFill>
              </a:rPr>
              <a:t>en.wikipedia.org/wiki/</a:t>
            </a:r>
            <a:r>
              <a:rPr lang="en-US" sz="1800" dirty="0" err="1" smtClean="0">
                <a:solidFill>
                  <a:srgbClr val="0070C0"/>
                </a:solidFill>
              </a:rPr>
              <a:t>Statistical_power</a:t>
            </a:r>
            <a:endParaRPr lang="en-US" sz="2400" dirty="0" smtClean="0">
              <a:solidFill>
                <a:srgbClr val="0070C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Power example: variability matters</a:t>
            </a:r>
          </a:p>
        </p:txBody>
      </p:sp>
      <p:grpSp>
        <p:nvGrpSpPr>
          <p:cNvPr id="2" name="Group 4"/>
          <p:cNvGrpSpPr>
            <a:grpSpLocks noRot="1"/>
          </p:cNvGrpSpPr>
          <p:nvPr/>
        </p:nvGrpSpPr>
        <p:grpSpPr bwMode="auto">
          <a:xfrm>
            <a:off x="533400" y="2362200"/>
            <a:ext cx="7696200" cy="2743200"/>
            <a:chOff x="949" y="825"/>
            <a:chExt cx="4501" cy="1248"/>
          </a:xfrm>
        </p:grpSpPr>
        <p:sp>
          <p:nvSpPr>
            <p:cNvPr id="16389" name="Rectangle 5"/>
            <p:cNvSpPr>
              <a:spLocks noChangeArrowheads="1"/>
            </p:cNvSpPr>
            <p:nvPr/>
          </p:nvSpPr>
          <p:spPr bwMode="auto">
            <a:xfrm>
              <a:off x="949" y="825"/>
              <a:ext cx="1058" cy="728"/>
            </a:xfrm>
            <a:prstGeom prst="rect">
              <a:avLst/>
            </a:prstGeom>
            <a:noFill/>
            <a:ln w="9525">
              <a:noFill/>
              <a:miter lim="800000"/>
              <a:headEnd/>
              <a:tailEnd/>
            </a:ln>
          </p:spPr>
          <p:txBody>
            <a:bodyPr lIns="0" tIns="0" rIns="0" bIns="0"/>
            <a:lstStyle/>
            <a:p>
              <a:pPr>
                <a:lnSpc>
                  <a:spcPct val="95000"/>
                </a:lnSpc>
              </a:pPr>
              <a:endParaRPr lang="en-US" dirty="0">
                <a:solidFill>
                  <a:srgbClr val="000000"/>
                </a:solidFill>
              </a:endParaRPr>
            </a:p>
          </p:txBody>
        </p:sp>
        <p:sp>
          <p:nvSpPr>
            <p:cNvPr id="16390" name="Rectangle 6"/>
            <p:cNvSpPr>
              <a:spLocks noChangeArrowheads="1"/>
            </p:cNvSpPr>
            <p:nvPr/>
          </p:nvSpPr>
          <p:spPr bwMode="auto">
            <a:xfrm>
              <a:off x="2007" y="825"/>
              <a:ext cx="1058" cy="728"/>
            </a:xfrm>
            <a:prstGeom prst="rect">
              <a:avLst/>
            </a:prstGeom>
            <a:noFill/>
            <a:ln w="9525">
              <a:noFill/>
              <a:miter lim="800000"/>
              <a:headEnd/>
              <a:tailEnd/>
            </a:ln>
          </p:spPr>
          <p:txBody>
            <a:bodyPr lIns="0" tIns="0" rIns="0" bIns="0"/>
            <a:lstStyle/>
            <a:p>
              <a:pPr algn="ctr">
                <a:lnSpc>
                  <a:spcPct val="95000"/>
                </a:lnSpc>
              </a:pPr>
              <a:r>
                <a:rPr lang="en-US" sz="2400" b="1" dirty="0">
                  <a:solidFill>
                    <a:srgbClr val="000000"/>
                  </a:solidFill>
                </a:rPr>
                <a:t>effect size </a:t>
              </a:r>
              <a:endParaRPr lang="en-US" sz="3200" b="1" dirty="0"/>
            </a:p>
            <a:p>
              <a:pPr algn="ctr">
                <a:lnSpc>
                  <a:spcPct val="95000"/>
                </a:lnSpc>
              </a:pPr>
              <a:r>
                <a:rPr lang="en-US" sz="2400" dirty="0">
                  <a:solidFill>
                    <a:srgbClr val="000000"/>
                  </a:solidFill>
                </a:rPr>
                <a:t>(% </a:t>
              </a:r>
              <a:r>
                <a:rPr lang="en-US" sz="2400" dirty="0" smtClean="0">
                  <a:solidFill>
                    <a:srgbClr val="000000"/>
                  </a:solidFill>
                </a:rPr>
                <a:t>change from control</a:t>
              </a:r>
              <a:r>
                <a:rPr lang="en-US" sz="2400" dirty="0">
                  <a:solidFill>
                    <a:srgbClr val="000000"/>
                  </a:solidFill>
                </a:rPr>
                <a:t>)</a:t>
              </a:r>
            </a:p>
          </p:txBody>
        </p:sp>
        <p:sp>
          <p:nvSpPr>
            <p:cNvPr id="16391" name="Rectangle 7"/>
            <p:cNvSpPr>
              <a:spLocks noChangeArrowheads="1"/>
            </p:cNvSpPr>
            <p:nvPr/>
          </p:nvSpPr>
          <p:spPr bwMode="auto">
            <a:xfrm>
              <a:off x="3065" y="825"/>
              <a:ext cx="751" cy="728"/>
            </a:xfrm>
            <a:prstGeom prst="rect">
              <a:avLst/>
            </a:prstGeom>
            <a:noFill/>
            <a:ln w="9525">
              <a:noFill/>
              <a:miter lim="800000"/>
              <a:headEnd/>
              <a:tailEnd/>
            </a:ln>
          </p:spPr>
          <p:txBody>
            <a:bodyPr lIns="0" tIns="0" rIns="0" bIns="0"/>
            <a:lstStyle/>
            <a:p>
              <a:pPr algn="ctr">
                <a:lnSpc>
                  <a:spcPct val="95000"/>
                </a:lnSpc>
              </a:pPr>
              <a:r>
                <a:rPr lang="en-US" sz="2400" b="1" dirty="0">
                  <a:solidFill>
                    <a:srgbClr val="000000"/>
                  </a:solidFill>
                </a:rPr>
                <a:t>standard error</a:t>
              </a:r>
            </a:p>
          </p:txBody>
        </p:sp>
        <p:sp>
          <p:nvSpPr>
            <p:cNvPr id="16392" name="Rectangle 8"/>
            <p:cNvSpPr>
              <a:spLocks noChangeArrowheads="1"/>
            </p:cNvSpPr>
            <p:nvPr/>
          </p:nvSpPr>
          <p:spPr bwMode="auto">
            <a:xfrm>
              <a:off x="3816" y="825"/>
              <a:ext cx="1634" cy="728"/>
            </a:xfrm>
            <a:prstGeom prst="rect">
              <a:avLst/>
            </a:prstGeom>
            <a:noFill/>
            <a:ln w="9525">
              <a:noFill/>
              <a:miter lim="800000"/>
              <a:headEnd/>
              <a:tailEnd/>
            </a:ln>
          </p:spPr>
          <p:txBody>
            <a:bodyPr lIns="0" tIns="0" rIns="0" bIns="0"/>
            <a:lstStyle/>
            <a:p>
              <a:pPr algn="ctr">
                <a:lnSpc>
                  <a:spcPct val="95000"/>
                </a:lnSpc>
              </a:pPr>
              <a:r>
                <a:rPr lang="en-US" sz="2400" b="1" dirty="0">
                  <a:solidFill>
                    <a:srgbClr val="000000"/>
                  </a:solidFill>
                </a:rPr>
                <a:t>events required </a:t>
              </a:r>
              <a:r>
                <a:rPr lang="en-US" sz="2400" b="1" dirty="0" smtClean="0">
                  <a:solidFill>
                    <a:srgbClr val="000000"/>
                  </a:solidFill>
                </a:rPr>
                <a:t/>
              </a:r>
              <a:br>
                <a:rPr lang="en-US" sz="2400" b="1" dirty="0" smtClean="0">
                  <a:solidFill>
                    <a:srgbClr val="000000"/>
                  </a:solidFill>
                </a:rPr>
              </a:br>
              <a:r>
                <a:rPr lang="en-US" sz="2400" dirty="0" smtClean="0">
                  <a:solidFill>
                    <a:srgbClr val="000000"/>
                  </a:solidFill>
                </a:rPr>
                <a:t>(</a:t>
              </a:r>
              <a:r>
                <a:rPr lang="en-US" sz="2400" dirty="0">
                  <a:solidFill>
                    <a:srgbClr val="000000"/>
                  </a:solidFill>
                </a:rPr>
                <a:t>for 90% power at 95% conf. interval)</a:t>
              </a:r>
            </a:p>
          </p:txBody>
        </p:sp>
        <p:sp>
          <p:nvSpPr>
            <p:cNvPr id="16393" name="Rectangle 9"/>
            <p:cNvSpPr>
              <a:spLocks noChangeArrowheads="1"/>
            </p:cNvSpPr>
            <p:nvPr/>
          </p:nvSpPr>
          <p:spPr bwMode="auto">
            <a:xfrm>
              <a:off x="949" y="1553"/>
              <a:ext cx="1058" cy="260"/>
            </a:xfrm>
            <a:prstGeom prst="rect">
              <a:avLst/>
            </a:prstGeom>
            <a:noFill/>
            <a:ln w="9525">
              <a:noFill/>
              <a:miter lim="800000"/>
              <a:headEnd/>
              <a:tailEnd/>
            </a:ln>
          </p:spPr>
          <p:txBody>
            <a:bodyPr lIns="0" tIns="0" rIns="0" bIns="0"/>
            <a:lstStyle/>
            <a:p>
              <a:pPr>
                <a:lnSpc>
                  <a:spcPct val="95000"/>
                </a:lnSpc>
              </a:pPr>
              <a:r>
                <a:rPr lang="en-US" sz="2400" dirty="0" smtClean="0">
                  <a:solidFill>
                    <a:srgbClr val="000000"/>
                  </a:solidFill>
                </a:rPr>
                <a:t>   Metric </a:t>
              </a:r>
              <a:r>
                <a:rPr lang="en-US" sz="2400" dirty="0">
                  <a:solidFill>
                    <a:srgbClr val="000000"/>
                  </a:solidFill>
                </a:rPr>
                <a:t>A</a:t>
              </a:r>
            </a:p>
          </p:txBody>
        </p:sp>
        <p:sp>
          <p:nvSpPr>
            <p:cNvPr id="16394" name="Rectangle 10"/>
            <p:cNvSpPr>
              <a:spLocks noChangeArrowheads="1"/>
            </p:cNvSpPr>
            <p:nvPr/>
          </p:nvSpPr>
          <p:spPr bwMode="auto">
            <a:xfrm>
              <a:off x="2007" y="1553"/>
              <a:ext cx="1058" cy="260"/>
            </a:xfrm>
            <a:prstGeom prst="rect">
              <a:avLst/>
            </a:prstGeom>
            <a:noFill/>
            <a:ln w="9525">
              <a:noFill/>
              <a:miter lim="800000"/>
              <a:headEnd/>
              <a:tailEnd/>
            </a:ln>
          </p:spPr>
          <p:txBody>
            <a:bodyPr lIns="0" tIns="0" rIns="0" bIns="0"/>
            <a:lstStyle/>
            <a:p>
              <a:pPr algn="ctr">
                <a:lnSpc>
                  <a:spcPct val="95000"/>
                </a:lnSpc>
              </a:pPr>
              <a:r>
                <a:rPr lang="en-US" dirty="0">
                  <a:solidFill>
                    <a:srgbClr val="000000"/>
                  </a:solidFill>
                </a:rPr>
                <a:t>1%</a:t>
              </a:r>
            </a:p>
          </p:txBody>
        </p:sp>
        <p:sp>
          <p:nvSpPr>
            <p:cNvPr id="16395" name="Rectangle 11"/>
            <p:cNvSpPr>
              <a:spLocks noChangeArrowheads="1"/>
            </p:cNvSpPr>
            <p:nvPr/>
          </p:nvSpPr>
          <p:spPr bwMode="auto">
            <a:xfrm>
              <a:off x="3065" y="1553"/>
              <a:ext cx="751" cy="260"/>
            </a:xfrm>
            <a:prstGeom prst="rect">
              <a:avLst/>
            </a:prstGeom>
            <a:noFill/>
            <a:ln w="9525">
              <a:noFill/>
              <a:miter lim="800000"/>
              <a:headEnd/>
              <a:tailEnd/>
            </a:ln>
          </p:spPr>
          <p:txBody>
            <a:bodyPr lIns="0" tIns="0" rIns="0" bIns="0"/>
            <a:lstStyle/>
            <a:p>
              <a:pPr algn="ctr">
                <a:lnSpc>
                  <a:spcPct val="95000"/>
                </a:lnSpc>
              </a:pPr>
              <a:r>
                <a:rPr lang="en-US" dirty="0">
                  <a:solidFill>
                    <a:srgbClr val="000000"/>
                  </a:solidFill>
                </a:rPr>
                <a:t>4.4</a:t>
              </a:r>
            </a:p>
          </p:txBody>
        </p:sp>
        <p:sp>
          <p:nvSpPr>
            <p:cNvPr id="16396" name="Rectangle 12"/>
            <p:cNvSpPr>
              <a:spLocks noChangeArrowheads="1"/>
            </p:cNvSpPr>
            <p:nvPr/>
          </p:nvSpPr>
          <p:spPr bwMode="auto">
            <a:xfrm>
              <a:off x="3816" y="1553"/>
              <a:ext cx="1634" cy="260"/>
            </a:xfrm>
            <a:prstGeom prst="rect">
              <a:avLst/>
            </a:prstGeom>
            <a:noFill/>
            <a:ln w="9525">
              <a:noFill/>
              <a:miter lim="800000"/>
              <a:headEnd/>
              <a:tailEnd/>
            </a:ln>
          </p:spPr>
          <p:txBody>
            <a:bodyPr lIns="0" tIns="0" rIns="0" bIns="0"/>
            <a:lstStyle/>
            <a:p>
              <a:pPr algn="ctr">
                <a:lnSpc>
                  <a:spcPct val="95000"/>
                </a:lnSpc>
              </a:pPr>
              <a:r>
                <a:rPr lang="en-US" dirty="0">
                  <a:solidFill>
                    <a:srgbClr val="000000"/>
                  </a:solidFill>
                </a:rPr>
                <a:t>1,500,000</a:t>
              </a:r>
            </a:p>
          </p:txBody>
        </p:sp>
        <p:sp>
          <p:nvSpPr>
            <p:cNvPr id="16397" name="Rectangle 13"/>
            <p:cNvSpPr>
              <a:spLocks noChangeArrowheads="1"/>
            </p:cNvSpPr>
            <p:nvPr/>
          </p:nvSpPr>
          <p:spPr bwMode="auto">
            <a:xfrm>
              <a:off x="949" y="1813"/>
              <a:ext cx="1058" cy="260"/>
            </a:xfrm>
            <a:prstGeom prst="rect">
              <a:avLst/>
            </a:prstGeom>
            <a:noFill/>
            <a:ln w="9525">
              <a:noFill/>
              <a:miter lim="800000"/>
              <a:headEnd/>
              <a:tailEnd/>
            </a:ln>
          </p:spPr>
          <p:txBody>
            <a:bodyPr lIns="0" tIns="0" rIns="0" bIns="0"/>
            <a:lstStyle/>
            <a:p>
              <a:pPr>
                <a:lnSpc>
                  <a:spcPct val="95000"/>
                </a:lnSpc>
              </a:pPr>
              <a:r>
                <a:rPr lang="en-US" sz="2400" dirty="0" smtClean="0">
                  <a:solidFill>
                    <a:srgbClr val="000000"/>
                  </a:solidFill>
                </a:rPr>
                <a:t>   Metric </a:t>
              </a:r>
              <a:r>
                <a:rPr lang="en-US" sz="2400" dirty="0">
                  <a:solidFill>
                    <a:srgbClr val="000000"/>
                  </a:solidFill>
                </a:rPr>
                <a:t>B</a:t>
              </a:r>
            </a:p>
          </p:txBody>
        </p:sp>
        <p:sp>
          <p:nvSpPr>
            <p:cNvPr id="16398" name="Rectangle 14"/>
            <p:cNvSpPr>
              <a:spLocks noChangeArrowheads="1"/>
            </p:cNvSpPr>
            <p:nvPr/>
          </p:nvSpPr>
          <p:spPr bwMode="auto">
            <a:xfrm>
              <a:off x="2007" y="1813"/>
              <a:ext cx="1058" cy="260"/>
            </a:xfrm>
            <a:prstGeom prst="rect">
              <a:avLst/>
            </a:prstGeom>
            <a:noFill/>
            <a:ln w="9525">
              <a:noFill/>
              <a:miter lim="800000"/>
              <a:headEnd/>
              <a:tailEnd/>
            </a:ln>
          </p:spPr>
          <p:txBody>
            <a:bodyPr lIns="0" tIns="0" rIns="0" bIns="0"/>
            <a:lstStyle/>
            <a:p>
              <a:pPr algn="ctr">
                <a:lnSpc>
                  <a:spcPct val="95000"/>
                </a:lnSpc>
              </a:pPr>
              <a:r>
                <a:rPr lang="en-US" dirty="0">
                  <a:solidFill>
                    <a:srgbClr val="000000"/>
                  </a:solidFill>
                </a:rPr>
                <a:t>1%</a:t>
              </a:r>
            </a:p>
          </p:txBody>
        </p:sp>
        <p:sp>
          <p:nvSpPr>
            <p:cNvPr id="16399" name="Rectangle 15"/>
            <p:cNvSpPr>
              <a:spLocks noChangeArrowheads="1"/>
            </p:cNvSpPr>
            <p:nvPr/>
          </p:nvSpPr>
          <p:spPr bwMode="auto">
            <a:xfrm>
              <a:off x="3065" y="1813"/>
              <a:ext cx="751" cy="260"/>
            </a:xfrm>
            <a:prstGeom prst="rect">
              <a:avLst/>
            </a:prstGeom>
            <a:noFill/>
            <a:ln w="9525">
              <a:noFill/>
              <a:miter lim="800000"/>
              <a:headEnd/>
              <a:tailEnd/>
            </a:ln>
          </p:spPr>
          <p:txBody>
            <a:bodyPr lIns="0" tIns="0" rIns="0" bIns="0"/>
            <a:lstStyle/>
            <a:p>
              <a:pPr algn="ctr">
                <a:lnSpc>
                  <a:spcPct val="95000"/>
                </a:lnSpc>
              </a:pPr>
              <a:r>
                <a:rPr lang="en-US" dirty="0">
                  <a:solidFill>
                    <a:srgbClr val="000000"/>
                  </a:solidFill>
                </a:rPr>
                <a:t>7.0</a:t>
              </a:r>
            </a:p>
          </p:txBody>
        </p:sp>
        <p:sp>
          <p:nvSpPr>
            <p:cNvPr id="16400" name="Rectangle 16"/>
            <p:cNvSpPr>
              <a:spLocks noChangeArrowheads="1"/>
            </p:cNvSpPr>
            <p:nvPr/>
          </p:nvSpPr>
          <p:spPr bwMode="auto">
            <a:xfrm>
              <a:off x="3816" y="1813"/>
              <a:ext cx="1634" cy="260"/>
            </a:xfrm>
            <a:prstGeom prst="rect">
              <a:avLst/>
            </a:prstGeom>
            <a:noFill/>
            <a:ln w="9525">
              <a:noFill/>
              <a:miter lim="800000"/>
              <a:headEnd/>
              <a:tailEnd/>
            </a:ln>
          </p:spPr>
          <p:txBody>
            <a:bodyPr lIns="0" tIns="0" rIns="0" bIns="0"/>
            <a:lstStyle/>
            <a:p>
              <a:pPr algn="ctr">
                <a:lnSpc>
                  <a:spcPct val="95000"/>
                </a:lnSpc>
              </a:pPr>
              <a:r>
                <a:rPr lang="en-US" dirty="0">
                  <a:solidFill>
                    <a:srgbClr val="000000"/>
                  </a:solidFill>
                </a:rPr>
                <a:t>4,000,000</a:t>
              </a:r>
            </a:p>
          </p:txBody>
        </p:sp>
        <p:sp>
          <p:nvSpPr>
            <p:cNvPr id="16401" name="Line 17"/>
            <p:cNvSpPr>
              <a:spLocks noChangeShapeType="1"/>
            </p:cNvSpPr>
            <p:nvPr/>
          </p:nvSpPr>
          <p:spPr bwMode="auto">
            <a:xfrm>
              <a:off x="3816" y="825"/>
              <a:ext cx="1634" cy="0"/>
            </a:xfrm>
            <a:prstGeom prst="line">
              <a:avLst/>
            </a:prstGeom>
            <a:noFill/>
            <a:ln w="1" cap="sq">
              <a:solidFill>
                <a:schemeClr val="tx1"/>
              </a:solidFill>
              <a:round/>
              <a:headEnd/>
              <a:tailEnd/>
            </a:ln>
          </p:spPr>
          <p:txBody>
            <a:bodyPr/>
            <a:lstStyle/>
            <a:p>
              <a:endParaRPr lang="en-US" sz="2400"/>
            </a:p>
          </p:txBody>
        </p:sp>
        <p:sp>
          <p:nvSpPr>
            <p:cNvPr id="16402" name="Line 18"/>
            <p:cNvSpPr>
              <a:spLocks noChangeShapeType="1"/>
            </p:cNvSpPr>
            <p:nvPr/>
          </p:nvSpPr>
          <p:spPr bwMode="auto">
            <a:xfrm>
              <a:off x="3816" y="1553"/>
              <a:ext cx="1634" cy="0"/>
            </a:xfrm>
            <a:prstGeom prst="line">
              <a:avLst/>
            </a:prstGeom>
            <a:noFill/>
            <a:ln w="1" cap="sq">
              <a:solidFill>
                <a:schemeClr val="tx1"/>
              </a:solidFill>
              <a:round/>
              <a:headEnd/>
              <a:tailEnd/>
            </a:ln>
          </p:spPr>
          <p:txBody>
            <a:bodyPr/>
            <a:lstStyle/>
            <a:p>
              <a:endParaRPr lang="en-US" sz="2400"/>
            </a:p>
          </p:txBody>
        </p:sp>
        <p:sp>
          <p:nvSpPr>
            <p:cNvPr id="16403" name="Line 19"/>
            <p:cNvSpPr>
              <a:spLocks noChangeShapeType="1"/>
            </p:cNvSpPr>
            <p:nvPr/>
          </p:nvSpPr>
          <p:spPr bwMode="auto">
            <a:xfrm>
              <a:off x="3816" y="1813"/>
              <a:ext cx="1634" cy="0"/>
            </a:xfrm>
            <a:prstGeom prst="line">
              <a:avLst/>
            </a:prstGeom>
            <a:noFill/>
            <a:ln w="1" cap="sq">
              <a:solidFill>
                <a:schemeClr val="tx1"/>
              </a:solidFill>
              <a:round/>
              <a:headEnd/>
              <a:tailEnd/>
            </a:ln>
          </p:spPr>
          <p:txBody>
            <a:bodyPr/>
            <a:lstStyle/>
            <a:p>
              <a:endParaRPr lang="en-US" sz="2400"/>
            </a:p>
          </p:txBody>
        </p:sp>
        <p:sp>
          <p:nvSpPr>
            <p:cNvPr id="16404" name="Line 20"/>
            <p:cNvSpPr>
              <a:spLocks noChangeShapeType="1"/>
            </p:cNvSpPr>
            <p:nvPr/>
          </p:nvSpPr>
          <p:spPr bwMode="auto">
            <a:xfrm>
              <a:off x="3816" y="2073"/>
              <a:ext cx="1634" cy="0"/>
            </a:xfrm>
            <a:prstGeom prst="line">
              <a:avLst/>
            </a:prstGeom>
            <a:noFill/>
            <a:ln w="1" cap="sq">
              <a:solidFill>
                <a:schemeClr val="tx1"/>
              </a:solidFill>
              <a:round/>
              <a:headEnd/>
              <a:tailEnd/>
            </a:ln>
          </p:spPr>
          <p:txBody>
            <a:bodyPr/>
            <a:lstStyle/>
            <a:p>
              <a:endParaRPr lang="en-US" sz="2400"/>
            </a:p>
          </p:txBody>
        </p:sp>
        <p:sp>
          <p:nvSpPr>
            <p:cNvPr id="16405" name="Line 21"/>
            <p:cNvSpPr>
              <a:spLocks noChangeShapeType="1"/>
            </p:cNvSpPr>
            <p:nvPr/>
          </p:nvSpPr>
          <p:spPr bwMode="auto">
            <a:xfrm>
              <a:off x="949" y="1813"/>
              <a:ext cx="0" cy="260"/>
            </a:xfrm>
            <a:prstGeom prst="line">
              <a:avLst/>
            </a:prstGeom>
            <a:noFill/>
            <a:ln w="1" cap="sq">
              <a:solidFill>
                <a:schemeClr val="tx1"/>
              </a:solidFill>
              <a:round/>
              <a:headEnd/>
              <a:tailEnd/>
            </a:ln>
          </p:spPr>
          <p:txBody>
            <a:bodyPr/>
            <a:lstStyle/>
            <a:p>
              <a:endParaRPr lang="en-US" sz="2400"/>
            </a:p>
          </p:txBody>
        </p:sp>
        <p:sp>
          <p:nvSpPr>
            <p:cNvPr id="16406" name="Line 22"/>
            <p:cNvSpPr>
              <a:spLocks noChangeShapeType="1"/>
            </p:cNvSpPr>
            <p:nvPr/>
          </p:nvSpPr>
          <p:spPr bwMode="auto">
            <a:xfrm>
              <a:off x="2007" y="1813"/>
              <a:ext cx="0" cy="260"/>
            </a:xfrm>
            <a:prstGeom prst="line">
              <a:avLst/>
            </a:prstGeom>
            <a:noFill/>
            <a:ln w="1" cap="sq">
              <a:solidFill>
                <a:schemeClr val="tx1"/>
              </a:solidFill>
              <a:round/>
              <a:headEnd/>
              <a:tailEnd/>
            </a:ln>
          </p:spPr>
          <p:txBody>
            <a:bodyPr/>
            <a:lstStyle/>
            <a:p>
              <a:endParaRPr lang="en-US" sz="2400"/>
            </a:p>
          </p:txBody>
        </p:sp>
        <p:sp>
          <p:nvSpPr>
            <p:cNvPr id="16407" name="Line 23"/>
            <p:cNvSpPr>
              <a:spLocks noChangeShapeType="1"/>
            </p:cNvSpPr>
            <p:nvPr/>
          </p:nvSpPr>
          <p:spPr bwMode="auto">
            <a:xfrm>
              <a:off x="3065" y="1813"/>
              <a:ext cx="0" cy="260"/>
            </a:xfrm>
            <a:prstGeom prst="line">
              <a:avLst/>
            </a:prstGeom>
            <a:noFill/>
            <a:ln w="1" cap="sq">
              <a:solidFill>
                <a:schemeClr val="tx1"/>
              </a:solidFill>
              <a:round/>
              <a:headEnd/>
              <a:tailEnd/>
            </a:ln>
          </p:spPr>
          <p:txBody>
            <a:bodyPr/>
            <a:lstStyle/>
            <a:p>
              <a:endParaRPr lang="en-US" sz="2400"/>
            </a:p>
          </p:txBody>
        </p:sp>
        <p:sp>
          <p:nvSpPr>
            <p:cNvPr id="16408" name="Line 24"/>
            <p:cNvSpPr>
              <a:spLocks noChangeShapeType="1"/>
            </p:cNvSpPr>
            <p:nvPr/>
          </p:nvSpPr>
          <p:spPr bwMode="auto">
            <a:xfrm>
              <a:off x="3816" y="1813"/>
              <a:ext cx="0" cy="260"/>
            </a:xfrm>
            <a:prstGeom prst="line">
              <a:avLst/>
            </a:prstGeom>
            <a:noFill/>
            <a:ln w="1" cap="sq">
              <a:solidFill>
                <a:schemeClr val="tx1"/>
              </a:solidFill>
              <a:round/>
              <a:headEnd/>
              <a:tailEnd/>
            </a:ln>
          </p:spPr>
          <p:txBody>
            <a:bodyPr/>
            <a:lstStyle/>
            <a:p>
              <a:endParaRPr lang="en-US" sz="2400"/>
            </a:p>
          </p:txBody>
        </p:sp>
        <p:sp>
          <p:nvSpPr>
            <p:cNvPr id="16409" name="Line 25"/>
            <p:cNvSpPr>
              <a:spLocks noChangeShapeType="1"/>
            </p:cNvSpPr>
            <p:nvPr/>
          </p:nvSpPr>
          <p:spPr bwMode="auto">
            <a:xfrm>
              <a:off x="5450" y="1813"/>
              <a:ext cx="0" cy="260"/>
            </a:xfrm>
            <a:prstGeom prst="line">
              <a:avLst/>
            </a:prstGeom>
            <a:noFill/>
            <a:ln w="1" cap="sq">
              <a:solidFill>
                <a:schemeClr val="tx1"/>
              </a:solidFill>
              <a:round/>
              <a:headEnd/>
              <a:tailEnd/>
            </a:ln>
          </p:spPr>
          <p:txBody>
            <a:bodyPr/>
            <a:lstStyle/>
            <a:p>
              <a:endParaRPr lang="en-US" sz="2400"/>
            </a:p>
          </p:txBody>
        </p:sp>
        <p:sp>
          <p:nvSpPr>
            <p:cNvPr id="16410" name="Line 26"/>
            <p:cNvSpPr>
              <a:spLocks noChangeShapeType="1"/>
            </p:cNvSpPr>
            <p:nvPr/>
          </p:nvSpPr>
          <p:spPr bwMode="auto">
            <a:xfrm>
              <a:off x="949" y="825"/>
              <a:ext cx="1058" cy="0"/>
            </a:xfrm>
            <a:prstGeom prst="line">
              <a:avLst/>
            </a:prstGeom>
            <a:noFill/>
            <a:ln w="9525">
              <a:solidFill>
                <a:schemeClr val="tx1"/>
              </a:solidFill>
              <a:round/>
              <a:headEnd/>
              <a:tailEnd/>
            </a:ln>
          </p:spPr>
          <p:txBody>
            <a:bodyPr/>
            <a:lstStyle/>
            <a:p>
              <a:endParaRPr lang="en-US" sz="2400"/>
            </a:p>
          </p:txBody>
        </p:sp>
        <p:sp>
          <p:nvSpPr>
            <p:cNvPr id="16411" name="Line 27"/>
            <p:cNvSpPr>
              <a:spLocks noChangeShapeType="1"/>
            </p:cNvSpPr>
            <p:nvPr/>
          </p:nvSpPr>
          <p:spPr bwMode="auto">
            <a:xfrm>
              <a:off x="949" y="825"/>
              <a:ext cx="1058" cy="0"/>
            </a:xfrm>
            <a:prstGeom prst="line">
              <a:avLst/>
            </a:prstGeom>
            <a:noFill/>
            <a:ln w="9525">
              <a:solidFill>
                <a:srgbClr val="000000"/>
              </a:solidFill>
              <a:round/>
              <a:headEnd/>
              <a:tailEnd/>
            </a:ln>
          </p:spPr>
          <p:txBody>
            <a:bodyPr/>
            <a:lstStyle/>
            <a:p>
              <a:endParaRPr lang="en-US" sz="2400"/>
            </a:p>
          </p:txBody>
        </p:sp>
        <p:sp>
          <p:nvSpPr>
            <p:cNvPr id="16412" name="Line 28"/>
            <p:cNvSpPr>
              <a:spLocks noChangeShapeType="1"/>
            </p:cNvSpPr>
            <p:nvPr/>
          </p:nvSpPr>
          <p:spPr bwMode="auto">
            <a:xfrm>
              <a:off x="949" y="825"/>
              <a:ext cx="1058" cy="0"/>
            </a:xfrm>
            <a:prstGeom prst="line">
              <a:avLst/>
            </a:prstGeom>
            <a:noFill/>
            <a:ln w="1" cap="sq">
              <a:solidFill>
                <a:schemeClr val="tx1"/>
              </a:solidFill>
              <a:round/>
              <a:headEnd/>
              <a:tailEnd/>
            </a:ln>
          </p:spPr>
          <p:txBody>
            <a:bodyPr/>
            <a:lstStyle/>
            <a:p>
              <a:endParaRPr lang="en-US" sz="2400"/>
            </a:p>
          </p:txBody>
        </p:sp>
        <p:sp>
          <p:nvSpPr>
            <p:cNvPr id="16413" name="Line 29"/>
            <p:cNvSpPr>
              <a:spLocks noChangeShapeType="1"/>
            </p:cNvSpPr>
            <p:nvPr/>
          </p:nvSpPr>
          <p:spPr bwMode="auto">
            <a:xfrm>
              <a:off x="949" y="825"/>
              <a:ext cx="0" cy="728"/>
            </a:xfrm>
            <a:prstGeom prst="line">
              <a:avLst/>
            </a:prstGeom>
            <a:noFill/>
            <a:ln w="9525">
              <a:solidFill>
                <a:schemeClr val="tx1"/>
              </a:solidFill>
              <a:round/>
              <a:headEnd/>
              <a:tailEnd/>
            </a:ln>
          </p:spPr>
          <p:txBody>
            <a:bodyPr/>
            <a:lstStyle/>
            <a:p>
              <a:endParaRPr lang="en-US" sz="2400"/>
            </a:p>
          </p:txBody>
        </p:sp>
        <p:sp>
          <p:nvSpPr>
            <p:cNvPr id="16414" name="Line 30"/>
            <p:cNvSpPr>
              <a:spLocks noChangeShapeType="1"/>
            </p:cNvSpPr>
            <p:nvPr/>
          </p:nvSpPr>
          <p:spPr bwMode="auto">
            <a:xfrm>
              <a:off x="949" y="825"/>
              <a:ext cx="0" cy="728"/>
            </a:xfrm>
            <a:prstGeom prst="line">
              <a:avLst/>
            </a:prstGeom>
            <a:noFill/>
            <a:ln w="9525">
              <a:solidFill>
                <a:srgbClr val="000000"/>
              </a:solidFill>
              <a:round/>
              <a:headEnd/>
              <a:tailEnd/>
            </a:ln>
          </p:spPr>
          <p:txBody>
            <a:bodyPr/>
            <a:lstStyle/>
            <a:p>
              <a:endParaRPr lang="en-US" sz="2400"/>
            </a:p>
          </p:txBody>
        </p:sp>
        <p:sp>
          <p:nvSpPr>
            <p:cNvPr id="16415" name="Line 31"/>
            <p:cNvSpPr>
              <a:spLocks noChangeShapeType="1"/>
            </p:cNvSpPr>
            <p:nvPr/>
          </p:nvSpPr>
          <p:spPr bwMode="auto">
            <a:xfrm>
              <a:off x="949" y="825"/>
              <a:ext cx="0" cy="728"/>
            </a:xfrm>
            <a:prstGeom prst="line">
              <a:avLst/>
            </a:prstGeom>
            <a:noFill/>
            <a:ln w="1" cap="sq">
              <a:solidFill>
                <a:schemeClr val="tx1"/>
              </a:solidFill>
              <a:round/>
              <a:headEnd/>
              <a:tailEnd/>
            </a:ln>
          </p:spPr>
          <p:txBody>
            <a:bodyPr/>
            <a:lstStyle/>
            <a:p>
              <a:endParaRPr lang="en-US" sz="2400"/>
            </a:p>
          </p:txBody>
        </p:sp>
        <p:sp>
          <p:nvSpPr>
            <p:cNvPr id="16416" name="Line 32"/>
            <p:cNvSpPr>
              <a:spLocks noChangeShapeType="1"/>
            </p:cNvSpPr>
            <p:nvPr/>
          </p:nvSpPr>
          <p:spPr bwMode="auto">
            <a:xfrm>
              <a:off x="2007" y="825"/>
              <a:ext cx="0" cy="728"/>
            </a:xfrm>
            <a:prstGeom prst="line">
              <a:avLst/>
            </a:prstGeom>
            <a:noFill/>
            <a:ln w="9525">
              <a:solidFill>
                <a:schemeClr val="tx1"/>
              </a:solidFill>
              <a:round/>
              <a:headEnd/>
              <a:tailEnd/>
            </a:ln>
          </p:spPr>
          <p:txBody>
            <a:bodyPr/>
            <a:lstStyle/>
            <a:p>
              <a:endParaRPr lang="en-US" sz="2400"/>
            </a:p>
          </p:txBody>
        </p:sp>
        <p:sp>
          <p:nvSpPr>
            <p:cNvPr id="16417" name="Line 33"/>
            <p:cNvSpPr>
              <a:spLocks noChangeShapeType="1"/>
            </p:cNvSpPr>
            <p:nvPr/>
          </p:nvSpPr>
          <p:spPr bwMode="auto">
            <a:xfrm>
              <a:off x="2007" y="825"/>
              <a:ext cx="0" cy="728"/>
            </a:xfrm>
            <a:prstGeom prst="line">
              <a:avLst/>
            </a:prstGeom>
            <a:noFill/>
            <a:ln w="9525">
              <a:solidFill>
                <a:srgbClr val="000000"/>
              </a:solidFill>
              <a:round/>
              <a:headEnd/>
              <a:tailEnd/>
            </a:ln>
          </p:spPr>
          <p:txBody>
            <a:bodyPr/>
            <a:lstStyle/>
            <a:p>
              <a:endParaRPr lang="en-US" sz="2400"/>
            </a:p>
          </p:txBody>
        </p:sp>
        <p:sp>
          <p:nvSpPr>
            <p:cNvPr id="16418" name="Line 34"/>
            <p:cNvSpPr>
              <a:spLocks noChangeShapeType="1"/>
            </p:cNvSpPr>
            <p:nvPr/>
          </p:nvSpPr>
          <p:spPr bwMode="auto">
            <a:xfrm>
              <a:off x="2007" y="825"/>
              <a:ext cx="0" cy="728"/>
            </a:xfrm>
            <a:prstGeom prst="line">
              <a:avLst/>
            </a:prstGeom>
            <a:noFill/>
            <a:ln w="1" cap="sq">
              <a:solidFill>
                <a:schemeClr val="tx1"/>
              </a:solidFill>
              <a:round/>
              <a:headEnd/>
              <a:tailEnd/>
            </a:ln>
          </p:spPr>
          <p:txBody>
            <a:bodyPr/>
            <a:lstStyle/>
            <a:p>
              <a:endParaRPr lang="en-US" sz="2400"/>
            </a:p>
          </p:txBody>
        </p:sp>
        <p:sp>
          <p:nvSpPr>
            <p:cNvPr id="16419" name="Line 35"/>
            <p:cNvSpPr>
              <a:spLocks noChangeShapeType="1"/>
            </p:cNvSpPr>
            <p:nvPr/>
          </p:nvSpPr>
          <p:spPr bwMode="auto">
            <a:xfrm>
              <a:off x="949" y="1553"/>
              <a:ext cx="1058" cy="0"/>
            </a:xfrm>
            <a:prstGeom prst="line">
              <a:avLst/>
            </a:prstGeom>
            <a:noFill/>
            <a:ln w="9525">
              <a:solidFill>
                <a:schemeClr val="tx1"/>
              </a:solidFill>
              <a:round/>
              <a:headEnd/>
              <a:tailEnd/>
            </a:ln>
          </p:spPr>
          <p:txBody>
            <a:bodyPr/>
            <a:lstStyle/>
            <a:p>
              <a:endParaRPr lang="en-US" sz="2400"/>
            </a:p>
          </p:txBody>
        </p:sp>
        <p:sp>
          <p:nvSpPr>
            <p:cNvPr id="16420" name="Line 36"/>
            <p:cNvSpPr>
              <a:spLocks noChangeShapeType="1"/>
            </p:cNvSpPr>
            <p:nvPr/>
          </p:nvSpPr>
          <p:spPr bwMode="auto">
            <a:xfrm>
              <a:off x="949" y="1553"/>
              <a:ext cx="1058" cy="0"/>
            </a:xfrm>
            <a:prstGeom prst="line">
              <a:avLst/>
            </a:prstGeom>
            <a:noFill/>
            <a:ln w="9525">
              <a:solidFill>
                <a:srgbClr val="000000"/>
              </a:solidFill>
              <a:round/>
              <a:headEnd/>
              <a:tailEnd/>
            </a:ln>
          </p:spPr>
          <p:txBody>
            <a:bodyPr/>
            <a:lstStyle/>
            <a:p>
              <a:endParaRPr lang="en-US" sz="2400"/>
            </a:p>
          </p:txBody>
        </p:sp>
        <p:sp>
          <p:nvSpPr>
            <p:cNvPr id="16421" name="Line 37"/>
            <p:cNvSpPr>
              <a:spLocks noChangeShapeType="1"/>
            </p:cNvSpPr>
            <p:nvPr/>
          </p:nvSpPr>
          <p:spPr bwMode="auto">
            <a:xfrm>
              <a:off x="949" y="1553"/>
              <a:ext cx="1058" cy="0"/>
            </a:xfrm>
            <a:prstGeom prst="line">
              <a:avLst/>
            </a:prstGeom>
            <a:noFill/>
            <a:ln w="1" cap="sq">
              <a:solidFill>
                <a:schemeClr val="tx1"/>
              </a:solidFill>
              <a:round/>
              <a:headEnd/>
              <a:tailEnd/>
            </a:ln>
          </p:spPr>
          <p:txBody>
            <a:bodyPr/>
            <a:lstStyle/>
            <a:p>
              <a:endParaRPr lang="en-US" sz="2400"/>
            </a:p>
          </p:txBody>
        </p:sp>
        <p:sp>
          <p:nvSpPr>
            <p:cNvPr id="16422" name="Line 38"/>
            <p:cNvSpPr>
              <a:spLocks noChangeShapeType="1"/>
            </p:cNvSpPr>
            <p:nvPr/>
          </p:nvSpPr>
          <p:spPr bwMode="auto">
            <a:xfrm>
              <a:off x="2007" y="825"/>
              <a:ext cx="1058" cy="0"/>
            </a:xfrm>
            <a:prstGeom prst="line">
              <a:avLst/>
            </a:prstGeom>
            <a:noFill/>
            <a:ln w="9525">
              <a:solidFill>
                <a:schemeClr val="tx1"/>
              </a:solidFill>
              <a:round/>
              <a:headEnd/>
              <a:tailEnd/>
            </a:ln>
          </p:spPr>
          <p:txBody>
            <a:bodyPr/>
            <a:lstStyle/>
            <a:p>
              <a:endParaRPr lang="en-US" sz="2400"/>
            </a:p>
          </p:txBody>
        </p:sp>
        <p:sp>
          <p:nvSpPr>
            <p:cNvPr id="16423" name="Line 39"/>
            <p:cNvSpPr>
              <a:spLocks noChangeShapeType="1"/>
            </p:cNvSpPr>
            <p:nvPr/>
          </p:nvSpPr>
          <p:spPr bwMode="auto">
            <a:xfrm>
              <a:off x="2007" y="825"/>
              <a:ext cx="1058" cy="0"/>
            </a:xfrm>
            <a:prstGeom prst="line">
              <a:avLst/>
            </a:prstGeom>
            <a:noFill/>
            <a:ln w="9525">
              <a:solidFill>
                <a:srgbClr val="000000"/>
              </a:solidFill>
              <a:round/>
              <a:headEnd/>
              <a:tailEnd/>
            </a:ln>
          </p:spPr>
          <p:txBody>
            <a:bodyPr/>
            <a:lstStyle/>
            <a:p>
              <a:endParaRPr lang="en-US" sz="2400"/>
            </a:p>
          </p:txBody>
        </p:sp>
        <p:sp>
          <p:nvSpPr>
            <p:cNvPr id="16424" name="Line 40"/>
            <p:cNvSpPr>
              <a:spLocks noChangeShapeType="1"/>
            </p:cNvSpPr>
            <p:nvPr/>
          </p:nvSpPr>
          <p:spPr bwMode="auto">
            <a:xfrm>
              <a:off x="2007" y="825"/>
              <a:ext cx="1058" cy="0"/>
            </a:xfrm>
            <a:prstGeom prst="line">
              <a:avLst/>
            </a:prstGeom>
            <a:noFill/>
            <a:ln w="1" cap="sq">
              <a:solidFill>
                <a:schemeClr val="tx1"/>
              </a:solidFill>
              <a:round/>
              <a:headEnd/>
              <a:tailEnd/>
            </a:ln>
          </p:spPr>
          <p:txBody>
            <a:bodyPr/>
            <a:lstStyle/>
            <a:p>
              <a:endParaRPr lang="en-US" sz="2400"/>
            </a:p>
          </p:txBody>
        </p:sp>
        <p:sp>
          <p:nvSpPr>
            <p:cNvPr id="16425" name="Line 41"/>
            <p:cNvSpPr>
              <a:spLocks noChangeShapeType="1"/>
            </p:cNvSpPr>
            <p:nvPr/>
          </p:nvSpPr>
          <p:spPr bwMode="auto">
            <a:xfrm>
              <a:off x="3065" y="825"/>
              <a:ext cx="0" cy="728"/>
            </a:xfrm>
            <a:prstGeom prst="line">
              <a:avLst/>
            </a:prstGeom>
            <a:noFill/>
            <a:ln w="9525">
              <a:solidFill>
                <a:schemeClr val="tx1"/>
              </a:solidFill>
              <a:round/>
              <a:headEnd/>
              <a:tailEnd/>
            </a:ln>
          </p:spPr>
          <p:txBody>
            <a:bodyPr/>
            <a:lstStyle/>
            <a:p>
              <a:endParaRPr lang="en-US" sz="2400"/>
            </a:p>
          </p:txBody>
        </p:sp>
        <p:sp>
          <p:nvSpPr>
            <p:cNvPr id="16426" name="Line 42"/>
            <p:cNvSpPr>
              <a:spLocks noChangeShapeType="1"/>
            </p:cNvSpPr>
            <p:nvPr/>
          </p:nvSpPr>
          <p:spPr bwMode="auto">
            <a:xfrm>
              <a:off x="3065" y="825"/>
              <a:ext cx="0" cy="728"/>
            </a:xfrm>
            <a:prstGeom prst="line">
              <a:avLst/>
            </a:prstGeom>
            <a:noFill/>
            <a:ln w="9525">
              <a:solidFill>
                <a:srgbClr val="000000"/>
              </a:solidFill>
              <a:round/>
              <a:headEnd/>
              <a:tailEnd/>
            </a:ln>
          </p:spPr>
          <p:txBody>
            <a:bodyPr/>
            <a:lstStyle/>
            <a:p>
              <a:endParaRPr lang="en-US" sz="2400"/>
            </a:p>
          </p:txBody>
        </p:sp>
        <p:sp>
          <p:nvSpPr>
            <p:cNvPr id="16427" name="Line 43"/>
            <p:cNvSpPr>
              <a:spLocks noChangeShapeType="1"/>
            </p:cNvSpPr>
            <p:nvPr/>
          </p:nvSpPr>
          <p:spPr bwMode="auto">
            <a:xfrm>
              <a:off x="3065" y="825"/>
              <a:ext cx="0" cy="728"/>
            </a:xfrm>
            <a:prstGeom prst="line">
              <a:avLst/>
            </a:prstGeom>
            <a:noFill/>
            <a:ln w="1" cap="sq">
              <a:solidFill>
                <a:schemeClr val="tx1"/>
              </a:solidFill>
              <a:round/>
              <a:headEnd/>
              <a:tailEnd/>
            </a:ln>
          </p:spPr>
          <p:txBody>
            <a:bodyPr/>
            <a:lstStyle/>
            <a:p>
              <a:endParaRPr lang="en-US" sz="2400"/>
            </a:p>
          </p:txBody>
        </p:sp>
        <p:sp>
          <p:nvSpPr>
            <p:cNvPr id="16428" name="Line 44"/>
            <p:cNvSpPr>
              <a:spLocks noChangeShapeType="1"/>
            </p:cNvSpPr>
            <p:nvPr/>
          </p:nvSpPr>
          <p:spPr bwMode="auto">
            <a:xfrm>
              <a:off x="2007" y="1553"/>
              <a:ext cx="1058" cy="0"/>
            </a:xfrm>
            <a:prstGeom prst="line">
              <a:avLst/>
            </a:prstGeom>
            <a:noFill/>
            <a:ln w="9525">
              <a:solidFill>
                <a:schemeClr val="tx1"/>
              </a:solidFill>
              <a:round/>
              <a:headEnd/>
              <a:tailEnd/>
            </a:ln>
          </p:spPr>
          <p:txBody>
            <a:bodyPr/>
            <a:lstStyle/>
            <a:p>
              <a:endParaRPr lang="en-US" sz="2400"/>
            </a:p>
          </p:txBody>
        </p:sp>
        <p:sp>
          <p:nvSpPr>
            <p:cNvPr id="16429" name="Line 45"/>
            <p:cNvSpPr>
              <a:spLocks noChangeShapeType="1"/>
            </p:cNvSpPr>
            <p:nvPr/>
          </p:nvSpPr>
          <p:spPr bwMode="auto">
            <a:xfrm>
              <a:off x="2007" y="1553"/>
              <a:ext cx="1058" cy="0"/>
            </a:xfrm>
            <a:prstGeom prst="line">
              <a:avLst/>
            </a:prstGeom>
            <a:noFill/>
            <a:ln w="9525">
              <a:solidFill>
                <a:srgbClr val="000000"/>
              </a:solidFill>
              <a:round/>
              <a:headEnd/>
              <a:tailEnd/>
            </a:ln>
          </p:spPr>
          <p:txBody>
            <a:bodyPr/>
            <a:lstStyle/>
            <a:p>
              <a:endParaRPr lang="en-US" sz="2400"/>
            </a:p>
          </p:txBody>
        </p:sp>
        <p:sp>
          <p:nvSpPr>
            <p:cNvPr id="16430" name="Line 46"/>
            <p:cNvSpPr>
              <a:spLocks noChangeShapeType="1"/>
            </p:cNvSpPr>
            <p:nvPr/>
          </p:nvSpPr>
          <p:spPr bwMode="auto">
            <a:xfrm>
              <a:off x="2007" y="1553"/>
              <a:ext cx="1058" cy="0"/>
            </a:xfrm>
            <a:prstGeom prst="line">
              <a:avLst/>
            </a:prstGeom>
            <a:noFill/>
            <a:ln w="1" cap="sq">
              <a:solidFill>
                <a:schemeClr val="tx1"/>
              </a:solidFill>
              <a:round/>
              <a:headEnd/>
              <a:tailEnd/>
            </a:ln>
          </p:spPr>
          <p:txBody>
            <a:bodyPr/>
            <a:lstStyle/>
            <a:p>
              <a:endParaRPr lang="en-US" sz="2400"/>
            </a:p>
          </p:txBody>
        </p:sp>
        <p:sp>
          <p:nvSpPr>
            <p:cNvPr id="16431" name="Line 47"/>
            <p:cNvSpPr>
              <a:spLocks noChangeShapeType="1"/>
            </p:cNvSpPr>
            <p:nvPr/>
          </p:nvSpPr>
          <p:spPr bwMode="auto">
            <a:xfrm>
              <a:off x="3065" y="825"/>
              <a:ext cx="751" cy="0"/>
            </a:xfrm>
            <a:prstGeom prst="line">
              <a:avLst/>
            </a:prstGeom>
            <a:noFill/>
            <a:ln w="9525">
              <a:solidFill>
                <a:schemeClr val="tx1"/>
              </a:solidFill>
              <a:round/>
              <a:headEnd/>
              <a:tailEnd/>
            </a:ln>
          </p:spPr>
          <p:txBody>
            <a:bodyPr/>
            <a:lstStyle/>
            <a:p>
              <a:endParaRPr lang="en-US" sz="2400"/>
            </a:p>
          </p:txBody>
        </p:sp>
        <p:sp>
          <p:nvSpPr>
            <p:cNvPr id="16432" name="Line 48"/>
            <p:cNvSpPr>
              <a:spLocks noChangeShapeType="1"/>
            </p:cNvSpPr>
            <p:nvPr/>
          </p:nvSpPr>
          <p:spPr bwMode="auto">
            <a:xfrm>
              <a:off x="3065" y="825"/>
              <a:ext cx="751" cy="0"/>
            </a:xfrm>
            <a:prstGeom prst="line">
              <a:avLst/>
            </a:prstGeom>
            <a:noFill/>
            <a:ln w="9525">
              <a:solidFill>
                <a:srgbClr val="000000"/>
              </a:solidFill>
              <a:round/>
              <a:headEnd/>
              <a:tailEnd/>
            </a:ln>
          </p:spPr>
          <p:txBody>
            <a:bodyPr/>
            <a:lstStyle/>
            <a:p>
              <a:endParaRPr lang="en-US" sz="2400"/>
            </a:p>
          </p:txBody>
        </p:sp>
        <p:sp>
          <p:nvSpPr>
            <p:cNvPr id="16433" name="Line 49"/>
            <p:cNvSpPr>
              <a:spLocks noChangeShapeType="1"/>
            </p:cNvSpPr>
            <p:nvPr/>
          </p:nvSpPr>
          <p:spPr bwMode="auto">
            <a:xfrm>
              <a:off x="3065" y="825"/>
              <a:ext cx="751" cy="0"/>
            </a:xfrm>
            <a:prstGeom prst="line">
              <a:avLst/>
            </a:prstGeom>
            <a:noFill/>
            <a:ln w="1" cap="sq">
              <a:solidFill>
                <a:schemeClr val="tx1"/>
              </a:solidFill>
              <a:round/>
              <a:headEnd/>
              <a:tailEnd/>
            </a:ln>
          </p:spPr>
          <p:txBody>
            <a:bodyPr/>
            <a:lstStyle/>
            <a:p>
              <a:endParaRPr lang="en-US" sz="2400"/>
            </a:p>
          </p:txBody>
        </p:sp>
        <p:sp>
          <p:nvSpPr>
            <p:cNvPr id="16434" name="Line 50"/>
            <p:cNvSpPr>
              <a:spLocks noChangeShapeType="1"/>
            </p:cNvSpPr>
            <p:nvPr/>
          </p:nvSpPr>
          <p:spPr bwMode="auto">
            <a:xfrm>
              <a:off x="3816" y="825"/>
              <a:ext cx="0" cy="728"/>
            </a:xfrm>
            <a:prstGeom prst="line">
              <a:avLst/>
            </a:prstGeom>
            <a:noFill/>
            <a:ln w="9525">
              <a:solidFill>
                <a:schemeClr val="tx1"/>
              </a:solidFill>
              <a:round/>
              <a:headEnd/>
              <a:tailEnd/>
            </a:ln>
          </p:spPr>
          <p:txBody>
            <a:bodyPr/>
            <a:lstStyle/>
            <a:p>
              <a:endParaRPr lang="en-US" sz="2400"/>
            </a:p>
          </p:txBody>
        </p:sp>
        <p:sp>
          <p:nvSpPr>
            <p:cNvPr id="16435" name="Line 51"/>
            <p:cNvSpPr>
              <a:spLocks noChangeShapeType="1"/>
            </p:cNvSpPr>
            <p:nvPr/>
          </p:nvSpPr>
          <p:spPr bwMode="auto">
            <a:xfrm>
              <a:off x="3816" y="825"/>
              <a:ext cx="0" cy="728"/>
            </a:xfrm>
            <a:prstGeom prst="line">
              <a:avLst/>
            </a:prstGeom>
            <a:noFill/>
            <a:ln w="9525">
              <a:solidFill>
                <a:srgbClr val="000000"/>
              </a:solidFill>
              <a:round/>
              <a:headEnd/>
              <a:tailEnd/>
            </a:ln>
          </p:spPr>
          <p:txBody>
            <a:bodyPr/>
            <a:lstStyle/>
            <a:p>
              <a:endParaRPr lang="en-US" sz="2400"/>
            </a:p>
          </p:txBody>
        </p:sp>
        <p:sp>
          <p:nvSpPr>
            <p:cNvPr id="16436" name="Line 52"/>
            <p:cNvSpPr>
              <a:spLocks noChangeShapeType="1"/>
            </p:cNvSpPr>
            <p:nvPr/>
          </p:nvSpPr>
          <p:spPr bwMode="auto">
            <a:xfrm>
              <a:off x="3816" y="825"/>
              <a:ext cx="0" cy="728"/>
            </a:xfrm>
            <a:prstGeom prst="line">
              <a:avLst/>
            </a:prstGeom>
            <a:noFill/>
            <a:ln w="1" cap="sq">
              <a:solidFill>
                <a:schemeClr val="tx1"/>
              </a:solidFill>
              <a:round/>
              <a:headEnd/>
              <a:tailEnd/>
            </a:ln>
          </p:spPr>
          <p:txBody>
            <a:bodyPr/>
            <a:lstStyle/>
            <a:p>
              <a:endParaRPr lang="en-US" sz="2400"/>
            </a:p>
          </p:txBody>
        </p:sp>
        <p:sp>
          <p:nvSpPr>
            <p:cNvPr id="16437" name="Line 53"/>
            <p:cNvSpPr>
              <a:spLocks noChangeShapeType="1"/>
            </p:cNvSpPr>
            <p:nvPr/>
          </p:nvSpPr>
          <p:spPr bwMode="auto">
            <a:xfrm>
              <a:off x="3065" y="1553"/>
              <a:ext cx="751" cy="0"/>
            </a:xfrm>
            <a:prstGeom prst="line">
              <a:avLst/>
            </a:prstGeom>
            <a:noFill/>
            <a:ln w="9525">
              <a:solidFill>
                <a:schemeClr val="tx1"/>
              </a:solidFill>
              <a:round/>
              <a:headEnd/>
              <a:tailEnd/>
            </a:ln>
          </p:spPr>
          <p:txBody>
            <a:bodyPr/>
            <a:lstStyle/>
            <a:p>
              <a:endParaRPr lang="en-US" sz="2400"/>
            </a:p>
          </p:txBody>
        </p:sp>
        <p:sp>
          <p:nvSpPr>
            <p:cNvPr id="16438" name="Line 54"/>
            <p:cNvSpPr>
              <a:spLocks noChangeShapeType="1"/>
            </p:cNvSpPr>
            <p:nvPr/>
          </p:nvSpPr>
          <p:spPr bwMode="auto">
            <a:xfrm>
              <a:off x="3065" y="1553"/>
              <a:ext cx="751" cy="0"/>
            </a:xfrm>
            <a:prstGeom prst="line">
              <a:avLst/>
            </a:prstGeom>
            <a:noFill/>
            <a:ln w="9525">
              <a:solidFill>
                <a:srgbClr val="000000"/>
              </a:solidFill>
              <a:round/>
              <a:headEnd/>
              <a:tailEnd/>
            </a:ln>
          </p:spPr>
          <p:txBody>
            <a:bodyPr/>
            <a:lstStyle/>
            <a:p>
              <a:endParaRPr lang="en-US" sz="2400"/>
            </a:p>
          </p:txBody>
        </p:sp>
        <p:sp>
          <p:nvSpPr>
            <p:cNvPr id="16439" name="Line 55"/>
            <p:cNvSpPr>
              <a:spLocks noChangeShapeType="1"/>
            </p:cNvSpPr>
            <p:nvPr/>
          </p:nvSpPr>
          <p:spPr bwMode="auto">
            <a:xfrm>
              <a:off x="3065" y="1553"/>
              <a:ext cx="751" cy="0"/>
            </a:xfrm>
            <a:prstGeom prst="line">
              <a:avLst/>
            </a:prstGeom>
            <a:noFill/>
            <a:ln w="1" cap="sq">
              <a:solidFill>
                <a:schemeClr val="tx1"/>
              </a:solidFill>
              <a:round/>
              <a:headEnd/>
              <a:tailEnd/>
            </a:ln>
          </p:spPr>
          <p:txBody>
            <a:bodyPr/>
            <a:lstStyle/>
            <a:p>
              <a:pPr algn="ctr"/>
              <a:endParaRPr lang="en-US" sz="2400"/>
            </a:p>
          </p:txBody>
        </p:sp>
        <p:sp>
          <p:nvSpPr>
            <p:cNvPr id="16440" name="Line 56"/>
            <p:cNvSpPr>
              <a:spLocks noChangeShapeType="1"/>
            </p:cNvSpPr>
            <p:nvPr/>
          </p:nvSpPr>
          <p:spPr bwMode="auto">
            <a:xfrm>
              <a:off x="3816" y="825"/>
              <a:ext cx="1634" cy="0"/>
            </a:xfrm>
            <a:prstGeom prst="line">
              <a:avLst/>
            </a:prstGeom>
            <a:noFill/>
            <a:ln w="9525">
              <a:solidFill>
                <a:schemeClr val="tx1"/>
              </a:solidFill>
              <a:round/>
              <a:headEnd/>
              <a:tailEnd/>
            </a:ln>
          </p:spPr>
          <p:txBody>
            <a:bodyPr/>
            <a:lstStyle/>
            <a:p>
              <a:endParaRPr lang="en-US" sz="2400"/>
            </a:p>
          </p:txBody>
        </p:sp>
        <p:sp>
          <p:nvSpPr>
            <p:cNvPr id="16441" name="Line 57"/>
            <p:cNvSpPr>
              <a:spLocks noChangeShapeType="1"/>
            </p:cNvSpPr>
            <p:nvPr/>
          </p:nvSpPr>
          <p:spPr bwMode="auto">
            <a:xfrm>
              <a:off x="3816" y="825"/>
              <a:ext cx="1634" cy="0"/>
            </a:xfrm>
            <a:prstGeom prst="line">
              <a:avLst/>
            </a:prstGeom>
            <a:noFill/>
            <a:ln w="9525">
              <a:solidFill>
                <a:srgbClr val="000000"/>
              </a:solidFill>
              <a:round/>
              <a:headEnd/>
              <a:tailEnd/>
            </a:ln>
          </p:spPr>
          <p:txBody>
            <a:bodyPr/>
            <a:lstStyle/>
            <a:p>
              <a:endParaRPr lang="en-US" sz="2400"/>
            </a:p>
          </p:txBody>
        </p:sp>
        <p:sp>
          <p:nvSpPr>
            <p:cNvPr id="16442" name="Line 58"/>
            <p:cNvSpPr>
              <a:spLocks noChangeShapeType="1"/>
            </p:cNvSpPr>
            <p:nvPr/>
          </p:nvSpPr>
          <p:spPr bwMode="auto">
            <a:xfrm>
              <a:off x="5450" y="825"/>
              <a:ext cx="0" cy="728"/>
            </a:xfrm>
            <a:prstGeom prst="line">
              <a:avLst/>
            </a:prstGeom>
            <a:noFill/>
            <a:ln w="9525">
              <a:solidFill>
                <a:schemeClr val="tx1"/>
              </a:solidFill>
              <a:round/>
              <a:headEnd/>
              <a:tailEnd/>
            </a:ln>
          </p:spPr>
          <p:txBody>
            <a:bodyPr/>
            <a:lstStyle/>
            <a:p>
              <a:endParaRPr lang="en-US" sz="2400"/>
            </a:p>
          </p:txBody>
        </p:sp>
        <p:sp>
          <p:nvSpPr>
            <p:cNvPr id="16443" name="Line 59"/>
            <p:cNvSpPr>
              <a:spLocks noChangeShapeType="1"/>
            </p:cNvSpPr>
            <p:nvPr/>
          </p:nvSpPr>
          <p:spPr bwMode="auto">
            <a:xfrm>
              <a:off x="5450" y="825"/>
              <a:ext cx="0" cy="728"/>
            </a:xfrm>
            <a:prstGeom prst="line">
              <a:avLst/>
            </a:prstGeom>
            <a:noFill/>
            <a:ln w="9525">
              <a:solidFill>
                <a:srgbClr val="000000"/>
              </a:solidFill>
              <a:round/>
              <a:headEnd/>
              <a:tailEnd/>
            </a:ln>
          </p:spPr>
          <p:txBody>
            <a:bodyPr/>
            <a:lstStyle/>
            <a:p>
              <a:endParaRPr lang="en-US" sz="2400"/>
            </a:p>
          </p:txBody>
        </p:sp>
        <p:sp>
          <p:nvSpPr>
            <p:cNvPr id="16444" name="Line 60"/>
            <p:cNvSpPr>
              <a:spLocks noChangeShapeType="1"/>
            </p:cNvSpPr>
            <p:nvPr/>
          </p:nvSpPr>
          <p:spPr bwMode="auto">
            <a:xfrm>
              <a:off x="5450" y="825"/>
              <a:ext cx="0" cy="728"/>
            </a:xfrm>
            <a:prstGeom prst="line">
              <a:avLst/>
            </a:prstGeom>
            <a:noFill/>
            <a:ln w="1" cap="sq">
              <a:solidFill>
                <a:schemeClr val="tx1"/>
              </a:solidFill>
              <a:round/>
              <a:headEnd/>
              <a:tailEnd/>
            </a:ln>
          </p:spPr>
          <p:txBody>
            <a:bodyPr/>
            <a:lstStyle/>
            <a:p>
              <a:endParaRPr lang="en-US" sz="2400"/>
            </a:p>
          </p:txBody>
        </p:sp>
        <p:sp>
          <p:nvSpPr>
            <p:cNvPr id="16445" name="Line 61"/>
            <p:cNvSpPr>
              <a:spLocks noChangeShapeType="1"/>
            </p:cNvSpPr>
            <p:nvPr/>
          </p:nvSpPr>
          <p:spPr bwMode="auto">
            <a:xfrm>
              <a:off x="3816" y="1553"/>
              <a:ext cx="1634" cy="0"/>
            </a:xfrm>
            <a:prstGeom prst="line">
              <a:avLst/>
            </a:prstGeom>
            <a:noFill/>
            <a:ln w="9525">
              <a:solidFill>
                <a:schemeClr val="tx1"/>
              </a:solidFill>
              <a:round/>
              <a:headEnd/>
              <a:tailEnd/>
            </a:ln>
          </p:spPr>
          <p:txBody>
            <a:bodyPr/>
            <a:lstStyle/>
            <a:p>
              <a:endParaRPr lang="en-US" sz="2400"/>
            </a:p>
          </p:txBody>
        </p:sp>
        <p:sp>
          <p:nvSpPr>
            <p:cNvPr id="16446" name="Line 62"/>
            <p:cNvSpPr>
              <a:spLocks noChangeShapeType="1"/>
            </p:cNvSpPr>
            <p:nvPr/>
          </p:nvSpPr>
          <p:spPr bwMode="auto">
            <a:xfrm>
              <a:off x="3816" y="1553"/>
              <a:ext cx="1634" cy="0"/>
            </a:xfrm>
            <a:prstGeom prst="line">
              <a:avLst/>
            </a:prstGeom>
            <a:noFill/>
            <a:ln w="9525">
              <a:solidFill>
                <a:srgbClr val="000000"/>
              </a:solidFill>
              <a:round/>
              <a:headEnd/>
              <a:tailEnd/>
            </a:ln>
          </p:spPr>
          <p:txBody>
            <a:bodyPr/>
            <a:lstStyle/>
            <a:p>
              <a:endParaRPr lang="en-US" sz="2400"/>
            </a:p>
          </p:txBody>
        </p:sp>
        <p:sp>
          <p:nvSpPr>
            <p:cNvPr id="16447" name="Line 63"/>
            <p:cNvSpPr>
              <a:spLocks noChangeShapeType="1"/>
            </p:cNvSpPr>
            <p:nvPr/>
          </p:nvSpPr>
          <p:spPr bwMode="auto">
            <a:xfrm>
              <a:off x="949" y="1553"/>
              <a:ext cx="0" cy="260"/>
            </a:xfrm>
            <a:prstGeom prst="line">
              <a:avLst/>
            </a:prstGeom>
            <a:noFill/>
            <a:ln w="9525">
              <a:solidFill>
                <a:schemeClr val="tx1"/>
              </a:solidFill>
              <a:round/>
              <a:headEnd/>
              <a:tailEnd/>
            </a:ln>
          </p:spPr>
          <p:txBody>
            <a:bodyPr/>
            <a:lstStyle/>
            <a:p>
              <a:endParaRPr lang="en-US" sz="2400"/>
            </a:p>
          </p:txBody>
        </p:sp>
        <p:sp>
          <p:nvSpPr>
            <p:cNvPr id="16448" name="Line 64"/>
            <p:cNvSpPr>
              <a:spLocks noChangeShapeType="1"/>
            </p:cNvSpPr>
            <p:nvPr/>
          </p:nvSpPr>
          <p:spPr bwMode="auto">
            <a:xfrm>
              <a:off x="949" y="1553"/>
              <a:ext cx="0" cy="260"/>
            </a:xfrm>
            <a:prstGeom prst="line">
              <a:avLst/>
            </a:prstGeom>
            <a:noFill/>
            <a:ln w="9525">
              <a:solidFill>
                <a:srgbClr val="000000"/>
              </a:solidFill>
              <a:round/>
              <a:headEnd/>
              <a:tailEnd/>
            </a:ln>
          </p:spPr>
          <p:txBody>
            <a:bodyPr/>
            <a:lstStyle/>
            <a:p>
              <a:endParaRPr lang="en-US" sz="2400"/>
            </a:p>
          </p:txBody>
        </p:sp>
        <p:sp>
          <p:nvSpPr>
            <p:cNvPr id="16449" name="Line 65"/>
            <p:cNvSpPr>
              <a:spLocks noChangeShapeType="1"/>
            </p:cNvSpPr>
            <p:nvPr/>
          </p:nvSpPr>
          <p:spPr bwMode="auto">
            <a:xfrm>
              <a:off x="949" y="1553"/>
              <a:ext cx="0" cy="260"/>
            </a:xfrm>
            <a:prstGeom prst="line">
              <a:avLst/>
            </a:prstGeom>
            <a:noFill/>
            <a:ln w="1" cap="sq">
              <a:solidFill>
                <a:schemeClr val="tx1"/>
              </a:solidFill>
              <a:round/>
              <a:headEnd/>
              <a:tailEnd/>
            </a:ln>
          </p:spPr>
          <p:txBody>
            <a:bodyPr/>
            <a:lstStyle/>
            <a:p>
              <a:endParaRPr lang="en-US" sz="2400"/>
            </a:p>
          </p:txBody>
        </p:sp>
        <p:sp>
          <p:nvSpPr>
            <p:cNvPr id="16450" name="Line 66"/>
            <p:cNvSpPr>
              <a:spLocks noChangeShapeType="1"/>
            </p:cNvSpPr>
            <p:nvPr/>
          </p:nvSpPr>
          <p:spPr bwMode="auto">
            <a:xfrm>
              <a:off x="2007" y="1553"/>
              <a:ext cx="0" cy="260"/>
            </a:xfrm>
            <a:prstGeom prst="line">
              <a:avLst/>
            </a:prstGeom>
            <a:noFill/>
            <a:ln w="9525">
              <a:solidFill>
                <a:schemeClr val="tx1"/>
              </a:solidFill>
              <a:round/>
              <a:headEnd/>
              <a:tailEnd/>
            </a:ln>
          </p:spPr>
          <p:txBody>
            <a:bodyPr/>
            <a:lstStyle/>
            <a:p>
              <a:endParaRPr lang="en-US" sz="2400"/>
            </a:p>
          </p:txBody>
        </p:sp>
        <p:sp>
          <p:nvSpPr>
            <p:cNvPr id="16451" name="Line 67"/>
            <p:cNvSpPr>
              <a:spLocks noChangeShapeType="1"/>
            </p:cNvSpPr>
            <p:nvPr/>
          </p:nvSpPr>
          <p:spPr bwMode="auto">
            <a:xfrm>
              <a:off x="2007" y="1553"/>
              <a:ext cx="0" cy="260"/>
            </a:xfrm>
            <a:prstGeom prst="line">
              <a:avLst/>
            </a:prstGeom>
            <a:noFill/>
            <a:ln w="9525">
              <a:solidFill>
                <a:srgbClr val="000000"/>
              </a:solidFill>
              <a:round/>
              <a:headEnd/>
              <a:tailEnd/>
            </a:ln>
          </p:spPr>
          <p:txBody>
            <a:bodyPr/>
            <a:lstStyle/>
            <a:p>
              <a:endParaRPr lang="en-US" sz="2400"/>
            </a:p>
          </p:txBody>
        </p:sp>
        <p:sp>
          <p:nvSpPr>
            <p:cNvPr id="16452" name="Line 68"/>
            <p:cNvSpPr>
              <a:spLocks noChangeShapeType="1"/>
            </p:cNvSpPr>
            <p:nvPr/>
          </p:nvSpPr>
          <p:spPr bwMode="auto">
            <a:xfrm>
              <a:off x="2007" y="1553"/>
              <a:ext cx="0" cy="260"/>
            </a:xfrm>
            <a:prstGeom prst="line">
              <a:avLst/>
            </a:prstGeom>
            <a:noFill/>
            <a:ln w="1" cap="sq">
              <a:solidFill>
                <a:schemeClr val="tx1"/>
              </a:solidFill>
              <a:round/>
              <a:headEnd/>
              <a:tailEnd/>
            </a:ln>
          </p:spPr>
          <p:txBody>
            <a:bodyPr/>
            <a:lstStyle/>
            <a:p>
              <a:endParaRPr lang="en-US" sz="2400"/>
            </a:p>
          </p:txBody>
        </p:sp>
        <p:sp>
          <p:nvSpPr>
            <p:cNvPr id="16453" name="Line 69"/>
            <p:cNvSpPr>
              <a:spLocks noChangeShapeType="1"/>
            </p:cNvSpPr>
            <p:nvPr/>
          </p:nvSpPr>
          <p:spPr bwMode="auto">
            <a:xfrm>
              <a:off x="949" y="1813"/>
              <a:ext cx="1058" cy="0"/>
            </a:xfrm>
            <a:prstGeom prst="line">
              <a:avLst/>
            </a:prstGeom>
            <a:noFill/>
            <a:ln w="9525">
              <a:solidFill>
                <a:schemeClr val="tx1"/>
              </a:solidFill>
              <a:round/>
              <a:headEnd/>
              <a:tailEnd/>
            </a:ln>
          </p:spPr>
          <p:txBody>
            <a:bodyPr/>
            <a:lstStyle/>
            <a:p>
              <a:endParaRPr lang="en-US" sz="2400"/>
            </a:p>
          </p:txBody>
        </p:sp>
        <p:sp>
          <p:nvSpPr>
            <p:cNvPr id="16454" name="Line 70"/>
            <p:cNvSpPr>
              <a:spLocks noChangeShapeType="1"/>
            </p:cNvSpPr>
            <p:nvPr/>
          </p:nvSpPr>
          <p:spPr bwMode="auto">
            <a:xfrm>
              <a:off x="949" y="1813"/>
              <a:ext cx="1058" cy="0"/>
            </a:xfrm>
            <a:prstGeom prst="line">
              <a:avLst/>
            </a:prstGeom>
            <a:noFill/>
            <a:ln w="9525">
              <a:solidFill>
                <a:srgbClr val="000000"/>
              </a:solidFill>
              <a:round/>
              <a:headEnd/>
              <a:tailEnd/>
            </a:ln>
          </p:spPr>
          <p:txBody>
            <a:bodyPr/>
            <a:lstStyle/>
            <a:p>
              <a:endParaRPr lang="en-US" sz="2400"/>
            </a:p>
          </p:txBody>
        </p:sp>
        <p:sp>
          <p:nvSpPr>
            <p:cNvPr id="16455" name="Line 71"/>
            <p:cNvSpPr>
              <a:spLocks noChangeShapeType="1"/>
            </p:cNvSpPr>
            <p:nvPr/>
          </p:nvSpPr>
          <p:spPr bwMode="auto">
            <a:xfrm>
              <a:off x="949" y="1813"/>
              <a:ext cx="1058" cy="0"/>
            </a:xfrm>
            <a:prstGeom prst="line">
              <a:avLst/>
            </a:prstGeom>
            <a:noFill/>
            <a:ln w="1" cap="sq">
              <a:solidFill>
                <a:schemeClr val="tx1"/>
              </a:solidFill>
              <a:round/>
              <a:headEnd/>
              <a:tailEnd/>
            </a:ln>
          </p:spPr>
          <p:txBody>
            <a:bodyPr/>
            <a:lstStyle/>
            <a:p>
              <a:endParaRPr lang="en-US" sz="2400"/>
            </a:p>
          </p:txBody>
        </p:sp>
        <p:sp>
          <p:nvSpPr>
            <p:cNvPr id="16456" name="Line 72"/>
            <p:cNvSpPr>
              <a:spLocks noChangeShapeType="1"/>
            </p:cNvSpPr>
            <p:nvPr/>
          </p:nvSpPr>
          <p:spPr bwMode="auto">
            <a:xfrm>
              <a:off x="3065" y="1553"/>
              <a:ext cx="0" cy="260"/>
            </a:xfrm>
            <a:prstGeom prst="line">
              <a:avLst/>
            </a:prstGeom>
            <a:noFill/>
            <a:ln w="9525">
              <a:solidFill>
                <a:schemeClr val="tx1"/>
              </a:solidFill>
              <a:round/>
              <a:headEnd/>
              <a:tailEnd/>
            </a:ln>
          </p:spPr>
          <p:txBody>
            <a:bodyPr/>
            <a:lstStyle/>
            <a:p>
              <a:endParaRPr lang="en-US" sz="2400"/>
            </a:p>
          </p:txBody>
        </p:sp>
        <p:sp>
          <p:nvSpPr>
            <p:cNvPr id="16457" name="Line 73"/>
            <p:cNvSpPr>
              <a:spLocks noChangeShapeType="1"/>
            </p:cNvSpPr>
            <p:nvPr/>
          </p:nvSpPr>
          <p:spPr bwMode="auto">
            <a:xfrm>
              <a:off x="3065" y="1553"/>
              <a:ext cx="0" cy="260"/>
            </a:xfrm>
            <a:prstGeom prst="line">
              <a:avLst/>
            </a:prstGeom>
            <a:noFill/>
            <a:ln w="9525">
              <a:solidFill>
                <a:srgbClr val="000000"/>
              </a:solidFill>
              <a:round/>
              <a:headEnd/>
              <a:tailEnd/>
            </a:ln>
          </p:spPr>
          <p:txBody>
            <a:bodyPr/>
            <a:lstStyle/>
            <a:p>
              <a:endParaRPr lang="en-US" sz="2400"/>
            </a:p>
          </p:txBody>
        </p:sp>
        <p:sp>
          <p:nvSpPr>
            <p:cNvPr id="16458" name="Line 74"/>
            <p:cNvSpPr>
              <a:spLocks noChangeShapeType="1"/>
            </p:cNvSpPr>
            <p:nvPr/>
          </p:nvSpPr>
          <p:spPr bwMode="auto">
            <a:xfrm>
              <a:off x="3065" y="1553"/>
              <a:ext cx="0" cy="260"/>
            </a:xfrm>
            <a:prstGeom prst="line">
              <a:avLst/>
            </a:prstGeom>
            <a:noFill/>
            <a:ln w="1" cap="sq">
              <a:solidFill>
                <a:schemeClr val="tx1"/>
              </a:solidFill>
              <a:round/>
              <a:headEnd/>
              <a:tailEnd/>
            </a:ln>
          </p:spPr>
          <p:txBody>
            <a:bodyPr/>
            <a:lstStyle/>
            <a:p>
              <a:endParaRPr lang="en-US" sz="2400"/>
            </a:p>
          </p:txBody>
        </p:sp>
        <p:sp>
          <p:nvSpPr>
            <p:cNvPr id="16459" name="Line 75"/>
            <p:cNvSpPr>
              <a:spLocks noChangeShapeType="1"/>
            </p:cNvSpPr>
            <p:nvPr/>
          </p:nvSpPr>
          <p:spPr bwMode="auto">
            <a:xfrm>
              <a:off x="2007" y="1813"/>
              <a:ext cx="1058" cy="0"/>
            </a:xfrm>
            <a:prstGeom prst="line">
              <a:avLst/>
            </a:prstGeom>
            <a:noFill/>
            <a:ln w="9525">
              <a:solidFill>
                <a:schemeClr val="tx1"/>
              </a:solidFill>
              <a:round/>
              <a:headEnd/>
              <a:tailEnd/>
            </a:ln>
          </p:spPr>
          <p:txBody>
            <a:bodyPr/>
            <a:lstStyle/>
            <a:p>
              <a:endParaRPr lang="en-US" sz="2400"/>
            </a:p>
          </p:txBody>
        </p:sp>
        <p:sp>
          <p:nvSpPr>
            <p:cNvPr id="16460" name="Line 76"/>
            <p:cNvSpPr>
              <a:spLocks noChangeShapeType="1"/>
            </p:cNvSpPr>
            <p:nvPr/>
          </p:nvSpPr>
          <p:spPr bwMode="auto">
            <a:xfrm>
              <a:off x="2007" y="1813"/>
              <a:ext cx="1058" cy="0"/>
            </a:xfrm>
            <a:prstGeom prst="line">
              <a:avLst/>
            </a:prstGeom>
            <a:noFill/>
            <a:ln w="9525">
              <a:solidFill>
                <a:srgbClr val="000000"/>
              </a:solidFill>
              <a:round/>
              <a:headEnd/>
              <a:tailEnd/>
            </a:ln>
          </p:spPr>
          <p:txBody>
            <a:bodyPr/>
            <a:lstStyle/>
            <a:p>
              <a:endParaRPr lang="en-US" sz="2400"/>
            </a:p>
          </p:txBody>
        </p:sp>
        <p:sp>
          <p:nvSpPr>
            <p:cNvPr id="16461" name="Line 77"/>
            <p:cNvSpPr>
              <a:spLocks noChangeShapeType="1"/>
            </p:cNvSpPr>
            <p:nvPr/>
          </p:nvSpPr>
          <p:spPr bwMode="auto">
            <a:xfrm>
              <a:off x="2007" y="1813"/>
              <a:ext cx="1058" cy="0"/>
            </a:xfrm>
            <a:prstGeom prst="line">
              <a:avLst/>
            </a:prstGeom>
            <a:noFill/>
            <a:ln w="1" cap="sq">
              <a:solidFill>
                <a:schemeClr val="tx1"/>
              </a:solidFill>
              <a:round/>
              <a:headEnd/>
              <a:tailEnd/>
            </a:ln>
          </p:spPr>
          <p:txBody>
            <a:bodyPr/>
            <a:lstStyle/>
            <a:p>
              <a:endParaRPr lang="en-US" sz="2400"/>
            </a:p>
          </p:txBody>
        </p:sp>
        <p:sp>
          <p:nvSpPr>
            <p:cNvPr id="16462" name="Line 78"/>
            <p:cNvSpPr>
              <a:spLocks noChangeShapeType="1"/>
            </p:cNvSpPr>
            <p:nvPr/>
          </p:nvSpPr>
          <p:spPr bwMode="auto">
            <a:xfrm>
              <a:off x="3816" y="1553"/>
              <a:ext cx="0" cy="260"/>
            </a:xfrm>
            <a:prstGeom prst="line">
              <a:avLst/>
            </a:prstGeom>
            <a:noFill/>
            <a:ln w="9525">
              <a:solidFill>
                <a:schemeClr val="tx1"/>
              </a:solidFill>
              <a:round/>
              <a:headEnd/>
              <a:tailEnd/>
            </a:ln>
          </p:spPr>
          <p:txBody>
            <a:bodyPr/>
            <a:lstStyle/>
            <a:p>
              <a:endParaRPr lang="en-US" sz="2400"/>
            </a:p>
          </p:txBody>
        </p:sp>
        <p:sp>
          <p:nvSpPr>
            <p:cNvPr id="16463" name="Line 79"/>
            <p:cNvSpPr>
              <a:spLocks noChangeShapeType="1"/>
            </p:cNvSpPr>
            <p:nvPr/>
          </p:nvSpPr>
          <p:spPr bwMode="auto">
            <a:xfrm>
              <a:off x="3816" y="1553"/>
              <a:ext cx="0" cy="260"/>
            </a:xfrm>
            <a:prstGeom prst="line">
              <a:avLst/>
            </a:prstGeom>
            <a:noFill/>
            <a:ln w="9525">
              <a:solidFill>
                <a:srgbClr val="000000"/>
              </a:solidFill>
              <a:round/>
              <a:headEnd/>
              <a:tailEnd/>
            </a:ln>
          </p:spPr>
          <p:txBody>
            <a:bodyPr/>
            <a:lstStyle/>
            <a:p>
              <a:endParaRPr lang="en-US" sz="2400"/>
            </a:p>
          </p:txBody>
        </p:sp>
        <p:sp>
          <p:nvSpPr>
            <p:cNvPr id="16464" name="Line 80"/>
            <p:cNvSpPr>
              <a:spLocks noChangeShapeType="1"/>
            </p:cNvSpPr>
            <p:nvPr/>
          </p:nvSpPr>
          <p:spPr bwMode="auto">
            <a:xfrm>
              <a:off x="3816" y="1553"/>
              <a:ext cx="0" cy="260"/>
            </a:xfrm>
            <a:prstGeom prst="line">
              <a:avLst/>
            </a:prstGeom>
            <a:noFill/>
            <a:ln w="1" cap="sq">
              <a:solidFill>
                <a:schemeClr val="tx1"/>
              </a:solidFill>
              <a:round/>
              <a:headEnd/>
              <a:tailEnd/>
            </a:ln>
          </p:spPr>
          <p:txBody>
            <a:bodyPr/>
            <a:lstStyle/>
            <a:p>
              <a:endParaRPr lang="en-US" sz="2400"/>
            </a:p>
          </p:txBody>
        </p:sp>
        <p:sp>
          <p:nvSpPr>
            <p:cNvPr id="16465" name="Line 81"/>
            <p:cNvSpPr>
              <a:spLocks noChangeShapeType="1"/>
            </p:cNvSpPr>
            <p:nvPr/>
          </p:nvSpPr>
          <p:spPr bwMode="auto">
            <a:xfrm>
              <a:off x="3065" y="1813"/>
              <a:ext cx="751" cy="0"/>
            </a:xfrm>
            <a:prstGeom prst="line">
              <a:avLst/>
            </a:prstGeom>
            <a:noFill/>
            <a:ln w="9525">
              <a:solidFill>
                <a:schemeClr val="tx1"/>
              </a:solidFill>
              <a:round/>
              <a:headEnd/>
              <a:tailEnd/>
            </a:ln>
          </p:spPr>
          <p:txBody>
            <a:bodyPr/>
            <a:lstStyle/>
            <a:p>
              <a:endParaRPr lang="en-US" sz="2400"/>
            </a:p>
          </p:txBody>
        </p:sp>
        <p:sp>
          <p:nvSpPr>
            <p:cNvPr id="16466" name="Line 82"/>
            <p:cNvSpPr>
              <a:spLocks noChangeShapeType="1"/>
            </p:cNvSpPr>
            <p:nvPr/>
          </p:nvSpPr>
          <p:spPr bwMode="auto">
            <a:xfrm>
              <a:off x="3065" y="1813"/>
              <a:ext cx="751" cy="0"/>
            </a:xfrm>
            <a:prstGeom prst="line">
              <a:avLst/>
            </a:prstGeom>
            <a:noFill/>
            <a:ln w="9525">
              <a:solidFill>
                <a:srgbClr val="000000"/>
              </a:solidFill>
              <a:round/>
              <a:headEnd/>
              <a:tailEnd/>
            </a:ln>
          </p:spPr>
          <p:txBody>
            <a:bodyPr/>
            <a:lstStyle/>
            <a:p>
              <a:endParaRPr lang="en-US" sz="2400"/>
            </a:p>
          </p:txBody>
        </p:sp>
        <p:sp>
          <p:nvSpPr>
            <p:cNvPr id="16467" name="Line 83"/>
            <p:cNvSpPr>
              <a:spLocks noChangeShapeType="1"/>
            </p:cNvSpPr>
            <p:nvPr/>
          </p:nvSpPr>
          <p:spPr bwMode="auto">
            <a:xfrm>
              <a:off x="3065" y="1813"/>
              <a:ext cx="751" cy="0"/>
            </a:xfrm>
            <a:prstGeom prst="line">
              <a:avLst/>
            </a:prstGeom>
            <a:noFill/>
            <a:ln w="1" cap="sq">
              <a:solidFill>
                <a:schemeClr val="tx1"/>
              </a:solidFill>
              <a:round/>
              <a:headEnd/>
              <a:tailEnd/>
            </a:ln>
          </p:spPr>
          <p:txBody>
            <a:bodyPr/>
            <a:lstStyle/>
            <a:p>
              <a:pPr algn="ctr"/>
              <a:endParaRPr lang="en-US" sz="2400"/>
            </a:p>
          </p:txBody>
        </p:sp>
        <p:sp>
          <p:nvSpPr>
            <p:cNvPr id="16468" name="Line 84"/>
            <p:cNvSpPr>
              <a:spLocks noChangeShapeType="1"/>
            </p:cNvSpPr>
            <p:nvPr/>
          </p:nvSpPr>
          <p:spPr bwMode="auto">
            <a:xfrm>
              <a:off x="5450" y="1553"/>
              <a:ext cx="0" cy="260"/>
            </a:xfrm>
            <a:prstGeom prst="line">
              <a:avLst/>
            </a:prstGeom>
            <a:noFill/>
            <a:ln w="9525">
              <a:solidFill>
                <a:schemeClr val="tx1"/>
              </a:solidFill>
              <a:round/>
              <a:headEnd/>
              <a:tailEnd/>
            </a:ln>
          </p:spPr>
          <p:txBody>
            <a:bodyPr/>
            <a:lstStyle/>
            <a:p>
              <a:endParaRPr lang="en-US" sz="2400"/>
            </a:p>
          </p:txBody>
        </p:sp>
        <p:sp>
          <p:nvSpPr>
            <p:cNvPr id="16469" name="Line 85"/>
            <p:cNvSpPr>
              <a:spLocks noChangeShapeType="1"/>
            </p:cNvSpPr>
            <p:nvPr/>
          </p:nvSpPr>
          <p:spPr bwMode="auto">
            <a:xfrm>
              <a:off x="5450" y="1553"/>
              <a:ext cx="0" cy="260"/>
            </a:xfrm>
            <a:prstGeom prst="line">
              <a:avLst/>
            </a:prstGeom>
            <a:noFill/>
            <a:ln w="9525">
              <a:solidFill>
                <a:srgbClr val="000000"/>
              </a:solidFill>
              <a:round/>
              <a:headEnd/>
              <a:tailEnd/>
            </a:ln>
          </p:spPr>
          <p:txBody>
            <a:bodyPr/>
            <a:lstStyle/>
            <a:p>
              <a:endParaRPr lang="en-US" sz="2400"/>
            </a:p>
          </p:txBody>
        </p:sp>
        <p:sp>
          <p:nvSpPr>
            <p:cNvPr id="16470" name="Line 86"/>
            <p:cNvSpPr>
              <a:spLocks noChangeShapeType="1"/>
            </p:cNvSpPr>
            <p:nvPr/>
          </p:nvSpPr>
          <p:spPr bwMode="auto">
            <a:xfrm>
              <a:off x="5450" y="1553"/>
              <a:ext cx="0" cy="260"/>
            </a:xfrm>
            <a:prstGeom prst="line">
              <a:avLst/>
            </a:prstGeom>
            <a:noFill/>
            <a:ln w="1" cap="sq">
              <a:solidFill>
                <a:schemeClr val="tx1"/>
              </a:solidFill>
              <a:round/>
              <a:headEnd/>
              <a:tailEnd/>
            </a:ln>
          </p:spPr>
          <p:txBody>
            <a:bodyPr/>
            <a:lstStyle/>
            <a:p>
              <a:endParaRPr lang="en-US" sz="2400"/>
            </a:p>
          </p:txBody>
        </p:sp>
        <p:sp>
          <p:nvSpPr>
            <p:cNvPr id="16471" name="Line 87"/>
            <p:cNvSpPr>
              <a:spLocks noChangeShapeType="1"/>
            </p:cNvSpPr>
            <p:nvPr/>
          </p:nvSpPr>
          <p:spPr bwMode="auto">
            <a:xfrm>
              <a:off x="3816" y="1813"/>
              <a:ext cx="1634" cy="0"/>
            </a:xfrm>
            <a:prstGeom prst="line">
              <a:avLst/>
            </a:prstGeom>
            <a:noFill/>
            <a:ln w="9525">
              <a:solidFill>
                <a:schemeClr val="tx1"/>
              </a:solidFill>
              <a:round/>
              <a:headEnd/>
              <a:tailEnd/>
            </a:ln>
          </p:spPr>
          <p:txBody>
            <a:bodyPr/>
            <a:lstStyle/>
            <a:p>
              <a:endParaRPr lang="en-US" sz="2400"/>
            </a:p>
          </p:txBody>
        </p:sp>
        <p:sp>
          <p:nvSpPr>
            <p:cNvPr id="16472" name="Line 88"/>
            <p:cNvSpPr>
              <a:spLocks noChangeShapeType="1"/>
            </p:cNvSpPr>
            <p:nvPr/>
          </p:nvSpPr>
          <p:spPr bwMode="auto">
            <a:xfrm>
              <a:off x="3816" y="1813"/>
              <a:ext cx="1634" cy="0"/>
            </a:xfrm>
            <a:prstGeom prst="line">
              <a:avLst/>
            </a:prstGeom>
            <a:noFill/>
            <a:ln w="9525">
              <a:solidFill>
                <a:srgbClr val="000000"/>
              </a:solidFill>
              <a:round/>
              <a:headEnd/>
              <a:tailEnd/>
            </a:ln>
          </p:spPr>
          <p:txBody>
            <a:bodyPr/>
            <a:lstStyle/>
            <a:p>
              <a:endParaRPr lang="en-US" sz="2400"/>
            </a:p>
          </p:txBody>
        </p:sp>
        <p:sp>
          <p:nvSpPr>
            <p:cNvPr id="16473" name="Line 89"/>
            <p:cNvSpPr>
              <a:spLocks noChangeShapeType="1"/>
            </p:cNvSpPr>
            <p:nvPr/>
          </p:nvSpPr>
          <p:spPr bwMode="auto">
            <a:xfrm>
              <a:off x="949" y="1813"/>
              <a:ext cx="0" cy="260"/>
            </a:xfrm>
            <a:prstGeom prst="line">
              <a:avLst/>
            </a:prstGeom>
            <a:noFill/>
            <a:ln w="9525">
              <a:solidFill>
                <a:schemeClr val="tx1"/>
              </a:solidFill>
              <a:round/>
              <a:headEnd/>
              <a:tailEnd/>
            </a:ln>
          </p:spPr>
          <p:txBody>
            <a:bodyPr/>
            <a:lstStyle/>
            <a:p>
              <a:endParaRPr lang="en-US" sz="2400"/>
            </a:p>
          </p:txBody>
        </p:sp>
        <p:sp>
          <p:nvSpPr>
            <p:cNvPr id="16474" name="Line 90"/>
            <p:cNvSpPr>
              <a:spLocks noChangeShapeType="1"/>
            </p:cNvSpPr>
            <p:nvPr/>
          </p:nvSpPr>
          <p:spPr bwMode="auto">
            <a:xfrm>
              <a:off x="949" y="1813"/>
              <a:ext cx="0" cy="260"/>
            </a:xfrm>
            <a:prstGeom prst="line">
              <a:avLst/>
            </a:prstGeom>
            <a:noFill/>
            <a:ln w="9525">
              <a:solidFill>
                <a:srgbClr val="000000"/>
              </a:solidFill>
              <a:round/>
              <a:headEnd/>
              <a:tailEnd/>
            </a:ln>
          </p:spPr>
          <p:txBody>
            <a:bodyPr/>
            <a:lstStyle/>
            <a:p>
              <a:endParaRPr lang="en-US" sz="2400"/>
            </a:p>
          </p:txBody>
        </p:sp>
        <p:sp>
          <p:nvSpPr>
            <p:cNvPr id="16475" name="Line 91"/>
            <p:cNvSpPr>
              <a:spLocks noChangeShapeType="1"/>
            </p:cNvSpPr>
            <p:nvPr/>
          </p:nvSpPr>
          <p:spPr bwMode="auto">
            <a:xfrm>
              <a:off x="2007" y="1813"/>
              <a:ext cx="0" cy="260"/>
            </a:xfrm>
            <a:prstGeom prst="line">
              <a:avLst/>
            </a:prstGeom>
            <a:noFill/>
            <a:ln w="9525">
              <a:solidFill>
                <a:schemeClr val="tx1"/>
              </a:solidFill>
              <a:round/>
              <a:headEnd/>
              <a:tailEnd/>
            </a:ln>
          </p:spPr>
          <p:txBody>
            <a:bodyPr/>
            <a:lstStyle/>
            <a:p>
              <a:endParaRPr lang="en-US" sz="2400"/>
            </a:p>
          </p:txBody>
        </p:sp>
        <p:sp>
          <p:nvSpPr>
            <p:cNvPr id="16476" name="Line 92"/>
            <p:cNvSpPr>
              <a:spLocks noChangeShapeType="1"/>
            </p:cNvSpPr>
            <p:nvPr/>
          </p:nvSpPr>
          <p:spPr bwMode="auto">
            <a:xfrm>
              <a:off x="2007" y="1813"/>
              <a:ext cx="0" cy="260"/>
            </a:xfrm>
            <a:prstGeom prst="line">
              <a:avLst/>
            </a:prstGeom>
            <a:noFill/>
            <a:ln w="9525">
              <a:solidFill>
                <a:srgbClr val="000000"/>
              </a:solidFill>
              <a:round/>
              <a:headEnd/>
              <a:tailEnd/>
            </a:ln>
          </p:spPr>
          <p:txBody>
            <a:bodyPr/>
            <a:lstStyle/>
            <a:p>
              <a:endParaRPr lang="en-US" sz="2400"/>
            </a:p>
          </p:txBody>
        </p:sp>
        <p:sp>
          <p:nvSpPr>
            <p:cNvPr id="16477" name="Line 93"/>
            <p:cNvSpPr>
              <a:spLocks noChangeShapeType="1"/>
            </p:cNvSpPr>
            <p:nvPr/>
          </p:nvSpPr>
          <p:spPr bwMode="auto">
            <a:xfrm>
              <a:off x="949" y="2073"/>
              <a:ext cx="1058" cy="0"/>
            </a:xfrm>
            <a:prstGeom prst="line">
              <a:avLst/>
            </a:prstGeom>
            <a:noFill/>
            <a:ln w="9525">
              <a:solidFill>
                <a:schemeClr val="tx1"/>
              </a:solidFill>
              <a:round/>
              <a:headEnd/>
              <a:tailEnd/>
            </a:ln>
          </p:spPr>
          <p:txBody>
            <a:bodyPr/>
            <a:lstStyle/>
            <a:p>
              <a:endParaRPr lang="en-US" sz="2400"/>
            </a:p>
          </p:txBody>
        </p:sp>
        <p:sp>
          <p:nvSpPr>
            <p:cNvPr id="16478" name="Line 94"/>
            <p:cNvSpPr>
              <a:spLocks noChangeShapeType="1"/>
            </p:cNvSpPr>
            <p:nvPr/>
          </p:nvSpPr>
          <p:spPr bwMode="auto">
            <a:xfrm>
              <a:off x="949" y="2073"/>
              <a:ext cx="1058" cy="0"/>
            </a:xfrm>
            <a:prstGeom prst="line">
              <a:avLst/>
            </a:prstGeom>
            <a:noFill/>
            <a:ln w="9525">
              <a:solidFill>
                <a:srgbClr val="000000"/>
              </a:solidFill>
              <a:round/>
              <a:headEnd/>
              <a:tailEnd/>
            </a:ln>
          </p:spPr>
          <p:txBody>
            <a:bodyPr/>
            <a:lstStyle/>
            <a:p>
              <a:endParaRPr lang="en-US" sz="2400"/>
            </a:p>
          </p:txBody>
        </p:sp>
        <p:sp>
          <p:nvSpPr>
            <p:cNvPr id="16479" name="Line 95"/>
            <p:cNvSpPr>
              <a:spLocks noChangeShapeType="1"/>
            </p:cNvSpPr>
            <p:nvPr/>
          </p:nvSpPr>
          <p:spPr bwMode="auto">
            <a:xfrm>
              <a:off x="949" y="2073"/>
              <a:ext cx="1058" cy="0"/>
            </a:xfrm>
            <a:prstGeom prst="line">
              <a:avLst/>
            </a:prstGeom>
            <a:noFill/>
            <a:ln w="1" cap="sq">
              <a:solidFill>
                <a:schemeClr val="tx1"/>
              </a:solidFill>
              <a:round/>
              <a:headEnd/>
              <a:tailEnd/>
            </a:ln>
          </p:spPr>
          <p:txBody>
            <a:bodyPr/>
            <a:lstStyle/>
            <a:p>
              <a:endParaRPr lang="en-US" sz="2400"/>
            </a:p>
          </p:txBody>
        </p:sp>
        <p:sp>
          <p:nvSpPr>
            <p:cNvPr id="16480" name="Line 96"/>
            <p:cNvSpPr>
              <a:spLocks noChangeShapeType="1"/>
            </p:cNvSpPr>
            <p:nvPr/>
          </p:nvSpPr>
          <p:spPr bwMode="auto">
            <a:xfrm>
              <a:off x="3065" y="1813"/>
              <a:ext cx="0" cy="260"/>
            </a:xfrm>
            <a:prstGeom prst="line">
              <a:avLst/>
            </a:prstGeom>
            <a:noFill/>
            <a:ln w="9525">
              <a:solidFill>
                <a:schemeClr val="tx1"/>
              </a:solidFill>
              <a:round/>
              <a:headEnd/>
              <a:tailEnd/>
            </a:ln>
          </p:spPr>
          <p:txBody>
            <a:bodyPr/>
            <a:lstStyle/>
            <a:p>
              <a:endParaRPr lang="en-US" sz="2400"/>
            </a:p>
          </p:txBody>
        </p:sp>
        <p:sp>
          <p:nvSpPr>
            <p:cNvPr id="16481" name="Line 97"/>
            <p:cNvSpPr>
              <a:spLocks noChangeShapeType="1"/>
            </p:cNvSpPr>
            <p:nvPr/>
          </p:nvSpPr>
          <p:spPr bwMode="auto">
            <a:xfrm>
              <a:off x="3065" y="1813"/>
              <a:ext cx="0" cy="260"/>
            </a:xfrm>
            <a:prstGeom prst="line">
              <a:avLst/>
            </a:prstGeom>
            <a:noFill/>
            <a:ln w="9525">
              <a:solidFill>
                <a:srgbClr val="000000"/>
              </a:solidFill>
              <a:round/>
              <a:headEnd/>
              <a:tailEnd/>
            </a:ln>
          </p:spPr>
          <p:txBody>
            <a:bodyPr/>
            <a:lstStyle/>
            <a:p>
              <a:endParaRPr lang="en-US" sz="2400"/>
            </a:p>
          </p:txBody>
        </p:sp>
        <p:sp>
          <p:nvSpPr>
            <p:cNvPr id="16482" name="Line 98"/>
            <p:cNvSpPr>
              <a:spLocks noChangeShapeType="1"/>
            </p:cNvSpPr>
            <p:nvPr/>
          </p:nvSpPr>
          <p:spPr bwMode="auto">
            <a:xfrm>
              <a:off x="2007" y="2073"/>
              <a:ext cx="1058" cy="0"/>
            </a:xfrm>
            <a:prstGeom prst="line">
              <a:avLst/>
            </a:prstGeom>
            <a:noFill/>
            <a:ln w="9525">
              <a:solidFill>
                <a:schemeClr val="tx1"/>
              </a:solidFill>
              <a:round/>
              <a:headEnd/>
              <a:tailEnd/>
            </a:ln>
          </p:spPr>
          <p:txBody>
            <a:bodyPr/>
            <a:lstStyle/>
            <a:p>
              <a:endParaRPr lang="en-US" sz="2400"/>
            </a:p>
          </p:txBody>
        </p:sp>
        <p:sp>
          <p:nvSpPr>
            <p:cNvPr id="16483" name="Line 99"/>
            <p:cNvSpPr>
              <a:spLocks noChangeShapeType="1"/>
            </p:cNvSpPr>
            <p:nvPr/>
          </p:nvSpPr>
          <p:spPr bwMode="auto">
            <a:xfrm>
              <a:off x="2007" y="2073"/>
              <a:ext cx="1058" cy="0"/>
            </a:xfrm>
            <a:prstGeom prst="line">
              <a:avLst/>
            </a:prstGeom>
            <a:noFill/>
            <a:ln w="9525">
              <a:solidFill>
                <a:srgbClr val="000000"/>
              </a:solidFill>
              <a:round/>
              <a:headEnd/>
              <a:tailEnd/>
            </a:ln>
          </p:spPr>
          <p:txBody>
            <a:bodyPr/>
            <a:lstStyle/>
            <a:p>
              <a:endParaRPr lang="en-US" sz="2400"/>
            </a:p>
          </p:txBody>
        </p:sp>
        <p:sp>
          <p:nvSpPr>
            <p:cNvPr id="16484" name="Line 100"/>
            <p:cNvSpPr>
              <a:spLocks noChangeShapeType="1"/>
            </p:cNvSpPr>
            <p:nvPr/>
          </p:nvSpPr>
          <p:spPr bwMode="auto">
            <a:xfrm>
              <a:off x="2007" y="2073"/>
              <a:ext cx="1058" cy="0"/>
            </a:xfrm>
            <a:prstGeom prst="line">
              <a:avLst/>
            </a:prstGeom>
            <a:noFill/>
            <a:ln w="1" cap="sq">
              <a:solidFill>
                <a:schemeClr val="tx1"/>
              </a:solidFill>
              <a:round/>
              <a:headEnd/>
              <a:tailEnd/>
            </a:ln>
          </p:spPr>
          <p:txBody>
            <a:bodyPr/>
            <a:lstStyle/>
            <a:p>
              <a:endParaRPr lang="en-US" sz="2400"/>
            </a:p>
          </p:txBody>
        </p:sp>
        <p:sp>
          <p:nvSpPr>
            <p:cNvPr id="16485" name="Line 101"/>
            <p:cNvSpPr>
              <a:spLocks noChangeShapeType="1"/>
            </p:cNvSpPr>
            <p:nvPr/>
          </p:nvSpPr>
          <p:spPr bwMode="auto">
            <a:xfrm>
              <a:off x="3816" y="1813"/>
              <a:ext cx="0" cy="260"/>
            </a:xfrm>
            <a:prstGeom prst="line">
              <a:avLst/>
            </a:prstGeom>
            <a:noFill/>
            <a:ln w="9525">
              <a:solidFill>
                <a:schemeClr val="tx1"/>
              </a:solidFill>
              <a:round/>
              <a:headEnd/>
              <a:tailEnd/>
            </a:ln>
          </p:spPr>
          <p:txBody>
            <a:bodyPr/>
            <a:lstStyle/>
            <a:p>
              <a:endParaRPr lang="en-US" sz="2400"/>
            </a:p>
          </p:txBody>
        </p:sp>
        <p:sp>
          <p:nvSpPr>
            <p:cNvPr id="16486" name="Line 102"/>
            <p:cNvSpPr>
              <a:spLocks noChangeShapeType="1"/>
            </p:cNvSpPr>
            <p:nvPr/>
          </p:nvSpPr>
          <p:spPr bwMode="auto">
            <a:xfrm>
              <a:off x="3816" y="1813"/>
              <a:ext cx="0" cy="260"/>
            </a:xfrm>
            <a:prstGeom prst="line">
              <a:avLst/>
            </a:prstGeom>
            <a:noFill/>
            <a:ln w="9525">
              <a:solidFill>
                <a:srgbClr val="000000"/>
              </a:solidFill>
              <a:round/>
              <a:headEnd/>
              <a:tailEnd/>
            </a:ln>
          </p:spPr>
          <p:txBody>
            <a:bodyPr/>
            <a:lstStyle/>
            <a:p>
              <a:endParaRPr lang="en-US" sz="2400"/>
            </a:p>
          </p:txBody>
        </p:sp>
        <p:sp>
          <p:nvSpPr>
            <p:cNvPr id="16487" name="Line 103"/>
            <p:cNvSpPr>
              <a:spLocks noChangeShapeType="1"/>
            </p:cNvSpPr>
            <p:nvPr/>
          </p:nvSpPr>
          <p:spPr bwMode="auto">
            <a:xfrm>
              <a:off x="3065" y="2073"/>
              <a:ext cx="751" cy="0"/>
            </a:xfrm>
            <a:prstGeom prst="line">
              <a:avLst/>
            </a:prstGeom>
            <a:noFill/>
            <a:ln w="9525">
              <a:solidFill>
                <a:schemeClr val="tx1"/>
              </a:solidFill>
              <a:round/>
              <a:headEnd/>
              <a:tailEnd/>
            </a:ln>
          </p:spPr>
          <p:txBody>
            <a:bodyPr/>
            <a:lstStyle/>
            <a:p>
              <a:endParaRPr lang="en-US" sz="2400"/>
            </a:p>
          </p:txBody>
        </p:sp>
        <p:sp>
          <p:nvSpPr>
            <p:cNvPr id="16488" name="Line 104"/>
            <p:cNvSpPr>
              <a:spLocks noChangeShapeType="1"/>
            </p:cNvSpPr>
            <p:nvPr/>
          </p:nvSpPr>
          <p:spPr bwMode="auto">
            <a:xfrm>
              <a:off x="3065" y="2073"/>
              <a:ext cx="751" cy="0"/>
            </a:xfrm>
            <a:prstGeom prst="line">
              <a:avLst/>
            </a:prstGeom>
            <a:noFill/>
            <a:ln w="9525">
              <a:solidFill>
                <a:srgbClr val="000000"/>
              </a:solidFill>
              <a:round/>
              <a:headEnd/>
              <a:tailEnd/>
            </a:ln>
          </p:spPr>
          <p:txBody>
            <a:bodyPr/>
            <a:lstStyle/>
            <a:p>
              <a:endParaRPr lang="en-US" sz="2400"/>
            </a:p>
          </p:txBody>
        </p:sp>
        <p:sp>
          <p:nvSpPr>
            <p:cNvPr id="16489" name="Line 105"/>
            <p:cNvSpPr>
              <a:spLocks noChangeShapeType="1"/>
            </p:cNvSpPr>
            <p:nvPr/>
          </p:nvSpPr>
          <p:spPr bwMode="auto">
            <a:xfrm>
              <a:off x="3065" y="2073"/>
              <a:ext cx="751" cy="0"/>
            </a:xfrm>
            <a:prstGeom prst="line">
              <a:avLst/>
            </a:prstGeom>
            <a:noFill/>
            <a:ln w="1" cap="sq">
              <a:solidFill>
                <a:schemeClr val="tx1"/>
              </a:solidFill>
              <a:round/>
              <a:headEnd/>
              <a:tailEnd/>
            </a:ln>
          </p:spPr>
          <p:txBody>
            <a:bodyPr/>
            <a:lstStyle/>
            <a:p>
              <a:endParaRPr lang="en-US" sz="2400"/>
            </a:p>
          </p:txBody>
        </p:sp>
        <p:sp>
          <p:nvSpPr>
            <p:cNvPr id="16490" name="Line 106"/>
            <p:cNvSpPr>
              <a:spLocks noChangeShapeType="1"/>
            </p:cNvSpPr>
            <p:nvPr/>
          </p:nvSpPr>
          <p:spPr bwMode="auto">
            <a:xfrm>
              <a:off x="5450" y="1813"/>
              <a:ext cx="0" cy="260"/>
            </a:xfrm>
            <a:prstGeom prst="line">
              <a:avLst/>
            </a:prstGeom>
            <a:noFill/>
            <a:ln w="9525">
              <a:solidFill>
                <a:schemeClr val="tx1"/>
              </a:solidFill>
              <a:round/>
              <a:headEnd/>
              <a:tailEnd/>
            </a:ln>
          </p:spPr>
          <p:txBody>
            <a:bodyPr/>
            <a:lstStyle/>
            <a:p>
              <a:endParaRPr lang="en-US" sz="2400"/>
            </a:p>
          </p:txBody>
        </p:sp>
        <p:sp>
          <p:nvSpPr>
            <p:cNvPr id="16491" name="Line 107"/>
            <p:cNvSpPr>
              <a:spLocks noChangeShapeType="1"/>
            </p:cNvSpPr>
            <p:nvPr/>
          </p:nvSpPr>
          <p:spPr bwMode="auto">
            <a:xfrm>
              <a:off x="5450" y="1813"/>
              <a:ext cx="0" cy="260"/>
            </a:xfrm>
            <a:prstGeom prst="line">
              <a:avLst/>
            </a:prstGeom>
            <a:noFill/>
            <a:ln w="9525">
              <a:solidFill>
                <a:srgbClr val="000000"/>
              </a:solidFill>
              <a:round/>
              <a:headEnd/>
              <a:tailEnd/>
            </a:ln>
          </p:spPr>
          <p:txBody>
            <a:bodyPr/>
            <a:lstStyle/>
            <a:p>
              <a:endParaRPr lang="en-US" sz="2400"/>
            </a:p>
          </p:txBody>
        </p:sp>
        <p:sp>
          <p:nvSpPr>
            <p:cNvPr id="16492" name="Line 108"/>
            <p:cNvSpPr>
              <a:spLocks noChangeShapeType="1"/>
            </p:cNvSpPr>
            <p:nvPr/>
          </p:nvSpPr>
          <p:spPr bwMode="auto">
            <a:xfrm>
              <a:off x="3816" y="2073"/>
              <a:ext cx="1634" cy="0"/>
            </a:xfrm>
            <a:prstGeom prst="line">
              <a:avLst/>
            </a:prstGeom>
            <a:noFill/>
            <a:ln w="9525">
              <a:solidFill>
                <a:schemeClr val="tx1"/>
              </a:solidFill>
              <a:round/>
              <a:headEnd/>
              <a:tailEnd/>
            </a:ln>
          </p:spPr>
          <p:txBody>
            <a:bodyPr/>
            <a:lstStyle/>
            <a:p>
              <a:endParaRPr lang="en-US" sz="2400"/>
            </a:p>
          </p:txBody>
        </p:sp>
        <p:sp>
          <p:nvSpPr>
            <p:cNvPr id="16493" name="Line 109"/>
            <p:cNvSpPr>
              <a:spLocks noChangeShapeType="1"/>
            </p:cNvSpPr>
            <p:nvPr/>
          </p:nvSpPr>
          <p:spPr bwMode="auto">
            <a:xfrm>
              <a:off x="3816" y="2073"/>
              <a:ext cx="1634" cy="0"/>
            </a:xfrm>
            <a:prstGeom prst="line">
              <a:avLst/>
            </a:prstGeom>
            <a:noFill/>
            <a:ln w="9525">
              <a:solidFill>
                <a:srgbClr val="000000"/>
              </a:solidFill>
              <a:round/>
              <a:headEnd/>
              <a:tailEnd/>
            </a:ln>
          </p:spPr>
          <p:txBody>
            <a:bodyPr/>
            <a:lstStyle/>
            <a:p>
              <a:endParaRPr lang="en-US" sz="240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Treatments</a:t>
            </a:r>
          </a:p>
        </p:txBody>
      </p:sp>
      <p:sp>
        <p:nvSpPr>
          <p:cNvPr id="17411" name="Rectangle 2"/>
          <p:cNvSpPr>
            <a:spLocks noGrp="1" noChangeArrowheads="1"/>
          </p:cNvSpPr>
          <p:nvPr>
            <p:ph sz="quarter" idx="1"/>
          </p:nvPr>
        </p:nvSpPr>
        <p:spPr>
          <a:xfrm>
            <a:off x="218599" y="1644493"/>
            <a:ext cx="8692515" cy="4946333"/>
          </a:xfrm>
        </p:spPr>
        <p:txBody>
          <a:bodyPr lIns="0" tIns="0" rIns="0" bIns="0"/>
          <a:lstStyle/>
          <a:p>
            <a:pPr marL="410048" lvl="1" indent="-307179">
              <a:lnSpc>
                <a:spcPct val="95000"/>
              </a:lnSpc>
              <a:spcBef>
                <a:spcPct val="0"/>
              </a:spcBef>
              <a:buClr>
                <a:srgbClr val="000000"/>
              </a:buClr>
              <a:buFontTx/>
              <a:buChar char="•"/>
            </a:pPr>
            <a:r>
              <a:rPr lang="en-US" sz="2400" b="1" dirty="0" smtClean="0">
                <a:solidFill>
                  <a:srgbClr val="000000"/>
                </a:solidFill>
              </a:rPr>
              <a:t>treatments:</a:t>
            </a:r>
            <a:r>
              <a:rPr lang="en-US" sz="2400" dirty="0" smtClean="0">
                <a:solidFill>
                  <a:srgbClr val="000000"/>
                </a:solidFill>
              </a:rPr>
              <a:t> explicit changes you make to the user experience (directly or indirectly user visible)</a:t>
            </a:r>
            <a:endParaRPr lang="en-US" dirty="0" smtClean="0"/>
          </a:p>
          <a:p>
            <a:pPr marL="410048" lvl="1" indent="-307179">
              <a:lnSpc>
                <a:spcPct val="95000"/>
              </a:lnSpc>
              <a:spcBef>
                <a:spcPct val="0"/>
              </a:spcBef>
              <a:buClr>
                <a:srgbClr val="000000"/>
              </a:buClr>
              <a:buFontTx/>
              <a:buChar char="•"/>
            </a:pPr>
            <a:r>
              <a:rPr lang="en-US" sz="2400" dirty="0" smtClean="0">
                <a:solidFill>
                  <a:srgbClr val="000000"/>
                </a:solidFill>
              </a:rPr>
              <a:t>may be compared to other treatments or to the control</a:t>
            </a:r>
            <a:endParaRPr lang="en-US"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 if multiple aspects change, need multiple comparisons to tease out the different effects</a:t>
            </a:r>
            <a:endParaRPr lang="en-US" sz="2400" dirty="0" smtClean="0"/>
          </a:p>
          <a:p>
            <a:pPr marL="1130131" lvl="3">
              <a:lnSpc>
                <a:spcPct val="95000"/>
              </a:lnSpc>
              <a:spcBef>
                <a:spcPct val="0"/>
              </a:spcBef>
              <a:buClr>
                <a:srgbClr val="000000"/>
              </a:buClr>
              <a:buFont typeface="Wingdings" pitchFamily="2" charset="2"/>
              <a:buChar char="§"/>
            </a:pPr>
            <a:r>
              <a:rPr lang="en-US" sz="2000" dirty="0" smtClean="0">
                <a:solidFill>
                  <a:srgbClr val="000000"/>
                </a:solidFill>
              </a:rPr>
              <a:t>you can make sweeping changes, but you often cannot interpret them.</a:t>
            </a:r>
            <a:endParaRPr lang="en-US" sz="1600" dirty="0" smtClean="0"/>
          </a:p>
          <a:p>
            <a:pPr marL="1130131" lvl="3">
              <a:lnSpc>
                <a:spcPct val="95000"/>
              </a:lnSpc>
              <a:spcBef>
                <a:spcPct val="0"/>
              </a:spcBef>
              <a:buClr>
                <a:srgbClr val="000000"/>
              </a:buClr>
              <a:buFont typeface="Wingdings" pitchFamily="2" charset="2"/>
              <a:buChar char="§"/>
            </a:pPr>
            <a:r>
              <a:rPr lang="en-US" sz="2000" dirty="0" smtClean="0">
                <a:solidFill>
                  <a:srgbClr val="000000"/>
                </a:solidFill>
              </a:rPr>
              <a:t>a </a:t>
            </a:r>
            <a:r>
              <a:rPr lang="en-US" sz="2000" dirty="0" err="1" smtClean="0">
                <a:solidFill>
                  <a:srgbClr val="000000"/>
                </a:solidFill>
              </a:rPr>
              <a:t>multifactorial</a:t>
            </a:r>
            <a:r>
              <a:rPr lang="en-US" sz="2000" dirty="0" smtClean="0">
                <a:solidFill>
                  <a:srgbClr val="000000"/>
                </a:solidFill>
              </a:rPr>
              <a:t> experiment is sometimes the answer</a:t>
            </a:r>
            <a:br>
              <a:rPr lang="en-US" sz="2000" dirty="0" smtClean="0">
                <a:solidFill>
                  <a:srgbClr val="000000"/>
                </a:solidFill>
              </a:rPr>
            </a:br>
            <a:endParaRPr lang="en-US" sz="16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example: </a:t>
            </a:r>
            <a:r>
              <a:rPr lang="en-US" sz="2400" dirty="0" err="1" smtClean="0">
                <a:solidFill>
                  <a:srgbClr val="000000"/>
                </a:solidFill>
              </a:rPr>
              <a:t>google</a:t>
            </a:r>
            <a:r>
              <a:rPr lang="en-US" sz="2400" dirty="0" smtClean="0">
                <a:solidFill>
                  <a:srgbClr val="000000"/>
                </a:solidFill>
              </a:rPr>
              <a:t> video universal</a:t>
            </a:r>
            <a:endParaRPr lang="en-US" sz="2400" dirty="0" smtClean="0"/>
          </a:p>
          <a:p>
            <a:pPr marL="1130131" lvl="3">
              <a:lnSpc>
                <a:spcPct val="95000"/>
              </a:lnSpc>
              <a:spcBef>
                <a:spcPct val="0"/>
              </a:spcBef>
              <a:buClr>
                <a:srgbClr val="000000"/>
              </a:buClr>
              <a:buFont typeface="Wingdings" pitchFamily="2" charset="2"/>
              <a:buChar char="§"/>
            </a:pPr>
            <a:r>
              <a:rPr lang="en-US" sz="2400" dirty="0" smtClean="0">
                <a:solidFill>
                  <a:srgbClr val="000000"/>
                </a:solidFill>
              </a:rPr>
              <a:t>change in what people see: playable thumbnail of video for video results (left vs. right)</a:t>
            </a:r>
            <a:endParaRPr lang="en-US" dirty="0" smtClean="0"/>
          </a:p>
          <a:p>
            <a:pPr marL="1130131" lvl="3">
              <a:lnSpc>
                <a:spcPct val="95000"/>
              </a:lnSpc>
              <a:spcBef>
                <a:spcPct val="0"/>
              </a:spcBef>
              <a:buClr>
                <a:srgbClr val="000000"/>
              </a:buClr>
              <a:buFont typeface="Wingdings" pitchFamily="2" charset="2"/>
              <a:buChar char="§"/>
            </a:pPr>
            <a:r>
              <a:rPr lang="en-US" sz="2400" dirty="0" smtClean="0">
                <a:solidFill>
                  <a:srgbClr val="000000"/>
                </a:solidFill>
              </a:rPr>
              <a:t>change in when they see it: algorithm for which video results show the thumbnail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latin typeface="Arial" charset="0"/>
              </a:rPr>
              <a:t> </a:t>
            </a:r>
          </a:p>
        </p:txBody>
      </p:sp>
      <p:sp>
        <p:nvSpPr>
          <p:cNvPr id="18435" name="Rectangle 2"/>
          <p:cNvSpPr>
            <a:spLocks noGrp="1" noChangeArrowheads="1"/>
          </p:cNvSpPr>
          <p:nvPr>
            <p:ph sz="quarter" idx="1"/>
          </p:nvPr>
        </p:nvSpPr>
        <p:spPr>
          <a:xfrm>
            <a:off x="222885" y="1645920"/>
            <a:ext cx="8698230" cy="4937760"/>
          </a:xfrm>
        </p:spPr>
        <p:txBody>
          <a:bodyPr lIns="0" tIns="0" rIns="0" bIns="0"/>
          <a:lstStyle/>
          <a:p>
            <a:pPr marL="0" indent="0">
              <a:lnSpc>
                <a:spcPct val="95000"/>
              </a:lnSpc>
              <a:spcBef>
                <a:spcPct val="0"/>
              </a:spcBef>
              <a:buNone/>
            </a:pPr>
            <a:r>
              <a:rPr lang="en-US" sz="2400" dirty="0" smtClean="0">
                <a:solidFill>
                  <a:srgbClr val="000000"/>
                </a:solidFill>
                <a:latin typeface="Arial" charset="0"/>
              </a:rPr>
              <a:t> </a:t>
            </a:r>
          </a:p>
        </p:txBody>
      </p:sp>
      <p:pic>
        <p:nvPicPr>
          <p:cNvPr id="18436" name="Picture 4"/>
          <p:cNvPicPr>
            <a:picLocks noChangeAspect="1" noChangeArrowheads="1"/>
          </p:cNvPicPr>
          <p:nvPr/>
        </p:nvPicPr>
        <p:blipFill>
          <a:blip r:embed="rId3" cstate="print"/>
          <a:srcRect/>
          <a:stretch>
            <a:fillRect/>
          </a:stretch>
        </p:blipFill>
        <p:spPr bwMode="auto">
          <a:xfrm>
            <a:off x="1944529" y="342900"/>
            <a:ext cx="5254943"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Example: Video universal</a:t>
            </a:r>
          </a:p>
        </p:txBody>
      </p:sp>
      <p:sp>
        <p:nvSpPr>
          <p:cNvPr id="19459" name="Rectangle 2"/>
          <p:cNvSpPr>
            <a:spLocks noGrp="1" noChangeArrowheads="1"/>
          </p:cNvSpPr>
          <p:nvPr>
            <p:ph sz="quarter" idx="1"/>
          </p:nvPr>
        </p:nvSpPr>
        <p:spPr>
          <a:xfrm>
            <a:off x="222885" y="1645920"/>
            <a:ext cx="8698230" cy="4937760"/>
          </a:xfrm>
        </p:spPr>
        <p:txBody>
          <a:bodyPr lIns="0" tIns="0" rIns="0" bIns="0">
            <a:normAutofit/>
          </a:bodyPr>
          <a:lstStyle/>
          <a:p>
            <a:pPr marL="410048" lvl="1" indent="-307179">
              <a:lnSpc>
                <a:spcPct val="95000"/>
              </a:lnSpc>
              <a:spcBef>
                <a:spcPct val="0"/>
              </a:spcBef>
              <a:buClr>
                <a:srgbClr val="000000"/>
              </a:buClr>
            </a:pPr>
            <a:r>
              <a:rPr lang="en-US" sz="2800" dirty="0" smtClean="0">
                <a:solidFill>
                  <a:srgbClr val="000000"/>
                </a:solidFill>
              </a:rPr>
              <a:t>show a playable thumbnail of a video in web results for highly ranked video results </a:t>
            </a:r>
            <a:endParaRPr lang="en-US" sz="2400" dirty="0" smtClean="0"/>
          </a:p>
          <a:p>
            <a:pPr marL="410048" lvl="1" indent="-307179">
              <a:lnSpc>
                <a:spcPct val="95000"/>
              </a:lnSpc>
              <a:spcBef>
                <a:spcPct val="0"/>
              </a:spcBef>
              <a:buClr>
                <a:srgbClr val="000000"/>
              </a:buClr>
            </a:pPr>
            <a:r>
              <a:rPr lang="en-US" sz="2800" dirty="0" smtClean="0">
                <a:solidFill>
                  <a:srgbClr val="000000"/>
                </a:solidFill>
              </a:rPr>
              <a:t>explore different visual treatments for thumbnails </a:t>
            </a:r>
            <a:r>
              <a:rPr lang="en-US" sz="2800" b="1" dirty="0" smtClean="0">
                <a:solidFill>
                  <a:srgbClr val="000000"/>
                </a:solidFill>
              </a:rPr>
              <a:t>and </a:t>
            </a:r>
            <a:r>
              <a:rPr lang="en-US" sz="2800" dirty="0" smtClean="0">
                <a:solidFill>
                  <a:srgbClr val="000000"/>
                </a:solidFill>
              </a:rPr>
              <a:t>different levels of triggering the thumbnail</a:t>
            </a:r>
            <a:endParaRPr lang="en-US" sz="2400" dirty="0" smtClean="0"/>
          </a:p>
          <a:p>
            <a:pPr marL="410048" lvl="1" indent="-307179">
              <a:lnSpc>
                <a:spcPct val="95000"/>
              </a:lnSpc>
              <a:spcBef>
                <a:spcPct val="0"/>
              </a:spcBef>
              <a:buClr>
                <a:srgbClr val="000000"/>
              </a:buClr>
            </a:pPr>
            <a:r>
              <a:rPr lang="en-US" sz="2800" dirty="0" smtClean="0">
                <a:solidFill>
                  <a:srgbClr val="000000"/>
                </a:solidFill>
              </a:rPr>
              <a:t>treatments</a:t>
            </a:r>
            <a:endParaRPr lang="en-US" sz="2400" dirty="0" smtClean="0"/>
          </a:p>
          <a:p>
            <a:pPr marL="971546" lvl="2" indent="-457200">
              <a:lnSpc>
                <a:spcPct val="95000"/>
              </a:lnSpc>
              <a:spcBef>
                <a:spcPct val="0"/>
              </a:spcBef>
              <a:buClr>
                <a:srgbClr val="000000"/>
              </a:buClr>
              <a:buSzPct val="80000"/>
              <a:buFont typeface="+mj-lt"/>
              <a:buAutoNum type="arabicPeriod"/>
            </a:pPr>
            <a:r>
              <a:rPr lang="en-US" sz="2400" dirty="0" smtClean="0">
                <a:solidFill>
                  <a:srgbClr val="000000"/>
                </a:solidFill>
              </a:rPr>
              <a:t>thumbnail on right and conservative triggering</a:t>
            </a:r>
            <a:endParaRPr lang="en-US" sz="2400" dirty="0" smtClean="0"/>
          </a:p>
          <a:p>
            <a:pPr marL="971546" lvl="2" indent="-457200">
              <a:lnSpc>
                <a:spcPct val="95000"/>
              </a:lnSpc>
              <a:spcBef>
                <a:spcPct val="0"/>
              </a:spcBef>
              <a:buClr>
                <a:srgbClr val="000000"/>
              </a:buClr>
              <a:buSzPct val="80000"/>
              <a:buFont typeface="+mj-lt"/>
              <a:buAutoNum type="arabicPeriod"/>
            </a:pPr>
            <a:r>
              <a:rPr lang="en-US" sz="2400" dirty="0" smtClean="0">
                <a:solidFill>
                  <a:srgbClr val="000000"/>
                </a:solidFill>
              </a:rPr>
              <a:t>thumbnail on right and aggressive triggering</a:t>
            </a:r>
            <a:endParaRPr lang="en-US" sz="2400" dirty="0" smtClean="0"/>
          </a:p>
          <a:p>
            <a:pPr marL="971546" lvl="2" indent="-457200">
              <a:lnSpc>
                <a:spcPct val="95000"/>
              </a:lnSpc>
              <a:spcBef>
                <a:spcPct val="0"/>
              </a:spcBef>
              <a:buClr>
                <a:srgbClr val="000000"/>
              </a:buClr>
              <a:buSzPct val="80000"/>
              <a:buFont typeface="+mj-lt"/>
              <a:buAutoNum type="arabicPeriod"/>
            </a:pPr>
            <a:r>
              <a:rPr lang="en-US" sz="2400" dirty="0" smtClean="0">
                <a:solidFill>
                  <a:srgbClr val="000000"/>
                </a:solidFill>
              </a:rPr>
              <a:t>thumbnail on left and conservative triggering</a:t>
            </a:r>
            <a:endParaRPr lang="en-US" sz="2400" dirty="0" smtClean="0"/>
          </a:p>
          <a:p>
            <a:pPr marL="971546" lvl="2" indent="-457200">
              <a:lnSpc>
                <a:spcPct val="95000"/>
              </a:lnSpc>
              <a:spcBef>
                <a:spcPct val="0"/>
              </a:spcBef>
              <a:buClr>
                <a:srgbClr val="000000"/>
              </a:buClr>
              <a:buSzPct val="80000"/>
              <a:buFont typeface="+mj-lt"/>
              <a:buAutoNum type="arabicPeriod"/>
            </a:pPr>
            <a:r>
              <a:rPr lang="en-US" sz="2400" dirty="0" smtClean="0">
                <a:solidFill>
                  <a:srgbClr val="000000"/>
                </a:solidFill>
              </a:rPr>
              <a:t>thumbnail on left and aggressive triggering</a:t>
            </a:r>
            <a:endParaRPr lang="en-US" sz="2400" dirty="0" smtClean="0"/>
          </a:p>
          <a:p>
            <a:pPr marL="971546" lvl="2" indent="-457200">
              <a:lnSpc>
                <a:spcPct val="95000"/>
              </a:lnSpc>
              <a:spcBef>
                <a:spcPct val="0"/>
              </a:spcBef>
              <a:buClr>
                <a:srgbClr val="000000"/>
              </a:buClr>
              <a:buSzPct val="80000"/>
              <a:buFont typeface="+mj-lt"/>
              <a:buAutoNum type="arabicPeriod"/>
            </a:pPr>
            <a:r>
              <a:rPr lang="en-US" sz="2400" dirty="0" smtClean="0">
                <a:solidFill>
                  <a:srgbClr val="000000"/>
                </a:solidFill>
              </a:rPr>
              <a:t>control (never show thumbnail; never trigger)</a:t>
            </a:r>
            <a:endParaRPr lang="en-US" sz="2800" dirty="0" smtClean="0"/>
          </a:p>
          <a:p>
            <a:pPr marL="0" indent="0">
              <a:lnSpc>
                <a:spcPct val="95000"/>
              </a:lnSpc>
              <a:spcBef>
                <a:spcPct val="0"/>
              </a:spcBef>
            </a:pPr>
            <a:r>
              <a:rPr lang="en-US" sz="2800" dirty="0" smtClean="0">
                <a:solidFill>
                  <a:srgbClr val="000000"/>
                </a:solidFill>
              </a:rPr>
              <a:t> </a:t>
            </a:r>
            <a:r>
              <a:rPr lang="en-US" sz="2400" dirty="0" smtClean="0">
                <a:solidFill>
                  <a:srgbClr val="000000"/>
                </a:solidFill>
                <a:sym typeface="Wingdings" pitchFamily="2" charset="2"/>
              </a:rPr>
              <a:t> </a:t>
            </a:r>
            <a:r>
              <a:rPr lang="en-US" sz="2400" dirty="0" smtClean="0">
                <a:solidFill>
                  <a:srgbClr val="000000"/>
                </a:solidFill>
              </a:rPr>
              <a:t> </a:t>
            </a:r>
            <a:r>
              <a:rPr lang="en-US" sz="2400" dirty="0" smtClean="0">
                <a:solidFill>
                  <a:srgbClr val="FF0000"/>
                </a:solidFill>
              </a:rPr>
              <a:t>note</a:t>
            </a:r>
            <a:r>
              <a:rPr lang="en-US" sz="2400" dirty="0" smtClean="0">
                <a:solidFill>
                  <a:srgbClr val="000000"/>
                </a:solidFill>
              </a:rPr>
              <a:t> that this is not a complete factorial experiment</a:t>
            </a:r>
            <a:br>
              <a:rPr lang="en-US" sz="2400" dirty="0" smtClean="0">
                <a:solidFill>
                  <a:srgbClr val="000000"/>
                </a:solidFill>
              </a:rPr>
            </a:br>
            <a:r>
              <a:rPr lang="en-US" sz="2400" dirty="0" smtClean="0">
                <a:solidFill>
                  <a:srgbClr val="000000"/>
                </a:solidFill>
              </a:rPr>
              <a:t>       (should have 9 conditions)</a:t>
            </a:r>
            <a:endParaRPr lang="en-US" sz="2800" dirty="0" smtClean="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Controls</a:t>
            </a:r>
          </a:p>
        </p:txBody>
      </p:sp>
      <p:sp>
        <p:nvSpPr>
          <p:cNvPr id="20483" name="Rectangle 2"/>
          <p:cNvSpPr>
            <a:spLocks noGrp="1" noChangeArrowheads="1"/>
          </p:cNvSpPr>
          <p:nvPr>
            <p:ph sz="quarter" idx="1"/>
          </p:nvPr>
        </p:nvSpPr>
        <p:spPr>
          <a:xfrm>
            <a:off x="218599" y="1644493"/>
            <a:ext cx="8692515" cy="4936331"/>
          </a:xfrm>
        </p:spPr>
        <p:txBody>
          <a:bodyPr lIns="0" tIns="0" rIns="0" bIns="0">
            <a:normAutofit/>
          </a:bodyPr>
          <a:lstStyle/>
          <a:p>
            <a:pPr marL="410048" lvl="1" indent="-307179">
              <a:lnSpc>
                <a:spcPct val="95000"/>
              </a:lnSpc>
              <a:spcBef>
                <a:spcPct val="0"/>
              </a:spcBef>
              <a:buClr>
                <a:srgbClr val="000000"/>
              </a:buClr>
              <a:buFontTx/>
              <a:buChar char="•"/>
            </a:pPr>
            <a:r>
              <a:rPr lang="en-US" sz="3200" dirty="0" smtClean="0">
                <a:solidFill>
                  <a:srgbClr val="000000"/>
                </a:solidFill>
              </a:rPr>
              <a:t>a </a:t>
            </a:r>
            <a:r>
              <a:rPr lang="en-US" sz="3200" b="1" dirty="0" smtClean="0">
                <a:solidFill>
                  <a:srgbClr val="000000"/>
                </a:solidFill>
              </a:rPr>
              <a:t>control</a:t>
            </a:r>
            <a:r>
              <a:rPr lang="en-US" sz="3200" dirty="0" smtClean="0">
                <a:solidFill>
                  <a:srgbClr val="000000"/>
                </a:solidFill>
              </a:rPr>
              <a:t> is the standard user experience that you are comparing a change to</a:t>
            </a:r>
            <a:endParaRPr lang="en-US" sz="2800" dirty="0" smtClean="0"/>
          </a:p>
          <a:p>
            <a:pPr marL="410048" lvl="1" indent="-307179">
              <a:lnSpc>
                <a:spcPct val="95000"/>
              </a:lnSpc>
              <a:spcBef>
                <a:spcPct val="0"/>
              </a:spcBef>
              <a:buClr>
                <a:srgbClr val="000000"/>
              </a:buClr>
              <a:buFontTx/>
              <a:buChar char="•"/>
            </a:pPr>
            <a:r>
              <a:rPr lang="en-US" sz="3200" dirty="0" smtClean="0">
                <a:solidFill>
                  <a:srgbClr val="000000"/>
                </a:solidFill>
              </a:rPr>
              <a:t>What is the right control?</a:t>
            </a:r>
            <a:endParaRPr lang="en-US" sz="2800" dirty="0" smtClean="0"/>
          </a:p>
          <a:p>
            <a:pPr marL="770090" lvl="2" indent="-255744">
              <a:lnSpc>
                <a:spcPct val="95000"/>
              </a:lnSpc>
              <a:spcBef>
                <a:spcPct val="0"/>
              </a:spcBef>
              <a:buClr>
                <a:srgbClr val="000000"/>
              </a:buClr>
              <a:buSzPct val="80000"/>
              <a:buFont typeface="Courier New" pitchFamily="49" charset="0"/>
              <a:buChar char="o"/>
            </a:pPr>
            <a:r>
              <a:rPr lang="en-US" sz="2800" dirty="0" smtClean="0">
                <a:solidFill>
                  <a:srgbClr val="000000"/>
                </a:solidFill>
              </a:rPr>
              <a:t>gold standard: </a:t>
            </a:r>
            <a:endParaRPr lang="en-US" sz="2800" dirty="0" smtClean="0"/>
          </a:p>
          <a:p>
            <a:pPr marL="1130131" lvl="3">
              <a:lnSpc>
                <a:spcPct val="95000"/>
              </a:lnSpc>
              <a:spcBef>
                <a:spcPct val="0"/>
              </a:spcBef>
              <a:buClr>
                <a:srgbClr val="000000"/>
              </a:buClr>
              <a:buFont typeface="Wingdings" pitchFamily="2" charset="2"/>
              <a:buChar char="§"/>
            </a:pPr>
            <a:r>
              <a:rPr lang="en-US" sz="3200" dirty="0" smtClean="0">
                <a:solidFill>
                  <a:srgbClr val="000000"/>
                </a:solidFill>
              </a:rPr>
              <a:t>equivalent sample from same population</a:t>
            </a:r>
            <a:endParaRPr lang="en-US" sz="2400" dirty="0" smtClean="0"/>
          </a:p>
          <a:p>
            <a:pPr marL="1130131" lvl="3">
              <a:lnSpc>
                <a:spcPct val="95000"/>
              </a:lnSpc>
              <a:spcBef>
                <a:spcPct val="0"/>
              </a:spcBef>
              <a:buClr>
                <a:srgbClr val="000000"/>
              </a:buClr>
              <a:buFont typeface="Wingdings" pitchFamily="2" charset="2"/>
              <a:buChar char="§"/>
            </a:pPr>
            <a:r>
              <a:rPr lang="en-US" sz="3200" dirty="0" smtClean="0">
                <a:solidFill>
                  <a:srgbClr val="000000"/>
                </a:solidFill>
              </a:rPr>
              <a:t>doing similar tasks</a:t>
            </a:r>
            <a:endParaRPr lang="en-US" sz="2400" dirty="0" smtClean="0"/>
          </a:p>
          <a:p>
            <a:pPr marL="1130131" lvl="3">
              <a:lnSpc>
                <a:spcPct val="95000"/>
              </a:lnSpc>
              <a:spcBef>
                <a:spcPct val="0"/>
              </a:spcBef>
              <a:buClr>
                <a:srgbClr val="000000"/>
              </a:buClr>
              <a:buFont typeface="Wingdings" pitchFamily="2" charset="2"/>
              <a:buChar char="§"/>
            </a:pPr>
            <a:r>
              <a:rPr lang="en-US" sz="3200" dirty="0" smtClean="0">
                <a:solidFill>
                  <a:srgbClr val="000000"/>
                </a:solidFill>
              </a:rPr>
              <a:t>using either </a:t>
            </a:r>
          </a:p>
          <a:p>
            <a:pPr marL="1404448" lvl="4">
              <a:lnSpc>
                <a:spcPct val="95000"/>
              </a:lnSpc>
              <a:spcBef>
                <a:spcPct val="0"/>
              </a:spcBef>
              <a:buClr>
                <a:srgbClr val="000000"/>
              </a:buClr>
              <a:buFont typeface="Wingdings" pitchFamily="2" charset="2"/>
              <a:buChar char="§"/>
            </a:pPr>
            <a:r>
              <a:rPr lang="en-US" sz="2400" dirty="0" smtClean="0">
                <a:solidFill>
                  <a:srgbClr val="000000"/>
                </a:solidFill>
              </a:rPr>
              <a:t>The existing user experience</a:t>
            </a:r>
          </a:p>
          <a:p>
            <a:pPr marL="1404448" lvl="4">
              <a:lnSpc>
                <a:spcPct val="95000"/>
              </a:lnSpc>
              <a:spcBef>
                <a:spcPct val="0"/>
              </a:spcBef>
              <a:buClr>
                <a:srgbClr val="000000"/>
              </a:buClr>
              <a:buFont typeface="Wingdings" pitchFamily="2" charset="2"/>
              <a:buChar char="§"/>
            </a:pPr>
            <a:r>
              <a:rPr lang="en-US" sz="2400" dirty="0" smtClean="0">
                <a:solidFill>
                  <a:srgbClr val="000000"/>
                </a:solidFill>
              </a:rPr>
              <a:t>A baseline “minimal”  “boring” user experience</a:t>
            </a:r>
            <a:endParaRPr lang="en-US" sz="24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How controls go wrong</a:t>
            </a:r>
          </a:p>
        </p:txBody>
      </p:sp>
      <p:sp>
        <p:nvSpPr>
          <p:cNvPr id="3" name="Content Placeholder 2"/>
          <p:cNvSpPr>
            <a:spLocks noGrp="1"/>
          </p:cNvSpPr>
          <p:nvPr>
            <p:ph sz="quarter" idx="1"/>
          </p:nvPr>
        </p:nvSpPr>
        <p:spPr/>
        <p:txBody>
          <a:bodyPr>
            <a:normAutofit/>
          </a:bodyPr>
          <a:lstStyle/>
          <a:p>
            <a:pPr marL="221455" indent="-255744">
              <a:lnSpc>
                <a:spcPct val="95000"/>
              </a:lnSpc>
              <a:spcBef>
                <a:spcPct val="0"/>
              </a:spcBef>
              <a:buClr>
                <a:srgbClr val="000000"/>
              </a:buClr>
              <a:buSzPct val="80000"/>
              <a:defRPr/>
            </a:pPr>
            <a:r>
              <a:rPr lang="en-US" sz="3200" dirty="0" smtClean="0">
                <a:solidFill>
                  <a:srgbClr val="000000"/>
                </a:solidFill>
              </a:rPr>
              <a:t>treatment is opt-in</a:t>
            </a:r>
            <a:endParaRPr lang="en-US" sz="3200" dirty="0" smtClean="0"/>
          </a:p>
          <a:p>
            <a:pPr marL="221455" indent="-255744">
              <a:lnSpc>
                <a:spcPct val="95000"/>
              </a:lnSpc>
              <a:spcBef>
                <a:spcPct val="0"/>
              </a:spcBef>
              <a:buClr>
                <a:srgbClr val="000000"/>
              </a:buClr>
              <a:buSzPct val="80000"/>
              <a:defRPr/>
            </a:pPr>
            <a:r>
              <a:rPr lang="en-US" sz="3200" dirty="0" smtClean="0">
                <a:solidFill>
                  <a:srgbClr val="000000"/>
                </a:solidFill>
              </a:rPr>
              <a:t>treatment or control limited to subset (e.g., treatment only for English, control world-wide)</a:t>
            </a:r>
            <a:endParaRPr lang="en-US" sz="3200" dirty="0" smtClean="0"/>
          </a:p>
          <a:p>
            <a:pPr marL="221455" indent="-255744">
              <a:lnSpc>
                <a:spcPct val="95000"/>
              </a:lnSpc>
              <a:spcBef>
                <a:spcPct val="0"/>
              </a:spcBef>
              <a:buClr>
                <a:srgbClr val="000000"/>
              </a:buClr>
              <a:buSzPct val="80000"/>
              <a:defRPr/>
            </a:pPr>
            <a:r>
              <a:rPr lang="en-US" sz="3200" dirty="0" smtClean="0">
                <a:solidFill>
                  <a:srgbClr val="000000"/>
                </a:solidFill>
              </a:rPr>
              <a:t>treatment and control at different times</a:t>
            </a:r>
            <a:endParaRPr lang="en-US" sz="3200" dirty="0" smtClean="0"/>
          </a:p>
          <a:p>
            <a:pPr marL="221455" indent="-255744">
              <a:lnSpc>
                <a:spcPct val="95000"/>
              </a:lnSpc>
              <a:spcBef>
                <a:spcPct val="0"/>
              </a:spcBef>
              <a:buClr>
                <a:srgbClr val="000000"/>
              </a:buClr>
              <a:buSzPct val="80000"/>
              <a:defRPr/>
            </a:pPr>
            <a:r>
              <a:rPr lang="en-US" sz="3200" dirty="0" smtClean="0">
                <a:solidFill>
                  <a:srgbClr val="000000"/>
                </a:solidFill>
              </a:rPr>
              <a:t>control is all the data, treatment is limited to events that showed something novel</a:t>
            </a:r>
          </a:p>
          <a:p>
            <a:pPr>
              <a:defRPr/>
            </a:pP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logs for this discussion?</a:t>
            </a:r>
            <a:endParaRPr lang="en-US" dirty="0"/>
          </a:p>
        </p:txBody>
      </p:sp>
      <p:sp>
        <p:nvSpPr>
          <p:cNvPr id="3" name="Content Placeholder 2"/>
          <p:cNvSpPr>
            <a:spLocks noGrp="1"/>
          </p:cNvSpPr>
          <p:nvPr>
            <p:ph sz="quarter" idx="1"/>
          </p:nvPr>
        </p:nvSpPr>
        <p:spPr/>
        <p:txBody>
          <a:bodyPr>
            <a:normAutofit/>
          </a:bodyPr>
          <a:lstStyle/>
          <a:p>
            <a:r>
              <a:rPr lang="en-US" dirty="0" smtClean="0"/>
              <a:t>User behavior events over time </a:t>
            </a:r>
          </a:p>
          <a:p>
            <a:pPr lvl="1"/>
            <a:r>
              <a:rPr lang="en-US" dirty="0" smtClean="0"/>
              <a:t>User activity primarily on web </a:t>
            </a:r>
          </a:p>
          <a:p>
            <a:pPr lvl="2"/>
            <a:r>
              <a:rPr lang="en-US" dirty="0" smtClean="0"/>
              <a:t>Edit history </a:t>
            </a:r>
          </a:p>
          <a:p>
            <a:pPr lvl="2"/>
            <a:r>
              <a:rPr lang="en-US" dirty="0" err="1" smtClean="0"/>
              <a:t>Clickstream</a:t>
            </a:r>
            <a:r>
              <a:rPr lang="en-US" dirty="0" smtClean="0"/>
              <a:t> </a:t>
            </a:r>
          </a:p>
          <a:p>
            <a:pPr lvl="2"/>
            <a:r>
              <a:rPr lang="en-US" dirty="0" smtClean="0"/>
              <a:t>Queries</a:t>
            </a:r>
          </a:p>
          <a:p>
            <a:pPr lvl="2"/>
            <a:r>
              <a:rPr lang="en-US" dirty="0" smtClean="0"/>
              <a:t>Annotation / Tagging</a:t>
            </a:r>
          </a:p>
          <a:p>
            <a:pPr lvl="2"/>
            <a:r>
              <a:rPr lang="en-US" dirty="0" err="1" smtClean="0"/>
              <a:t>PageViews</a:t>
            </a:r>
            <a:endParaRPr lang="en-US" dirty="0" smtClean="0"/>
          </a:p>
          <a:p>
            <a:pPr lvl="2"/>
            <a:r>
              <a:rPr lang="en-US" dirty="0" smtClean="0"/>
              <a:t>… all other </a:t>
            </a:r>
            <a:r>
              <a:rPr lang="en-US" dirty="0" err="1" smtClean="0"/>
              <a:t>instrumentable</a:t>
            </a:r>
            <a:r>
              <a:rPr lang="en-US" dirty="0" smtClean="0"/>
              <a:t> events (</a:t>
            </a:r>
            <a:r>
              <a:rPr lang="en-US" dirty="0" err="1" smtClean="0"/>
              <a:t>mousetracks</a:t>
            </a:r>
            <a:r>
              <a:rPr lang="en-US" dirty="0" smtClean="0"/>
              <a:t>, menu events….) </a:t>
            </a:r>
          </a:p>
          <a:p>
            <a:pPr lvl="1"/>
            <a:endParaRPr lang="en-US" dirty="0" smtClean="0"/>
          </a:p>
          <a:p>
            <a:pPr lvl="1"/>
            <a:r>
              <a:rPr lang="en-US" dirty="0" smtClean="0"/>
              <a:t>Web crawls (e.g., content changes)</a:t>
            </a:r>
          </a:p>
          <a:p>
            <a:pPr lvl="2"/>
            <a:r>
              <a:rPr lang="en-US" dirty="0" smtClean="0"/>
              <a:t>E.g., programmatic changes of content </a:t>
            </a:r>
          </a:p>
          <a:p>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Counter-</a:t>
            </a:r>
            <a:r>
              <a:rPr lang="en-US" sz="3900" dirty="0" err="1" smtClean="0">
                <a:solidFill>
                  <a:srgbClr val="000000"/>
                </a:solidFill>
              </a:rPr>
              <a:t>factuals</a:t>
            </a:r>
            <a:endParaRPr lang="en-US" sz="3900" dirty="0" smtClean="0">
              <a:solidFill>
                <a:srgbClr val="000000"/>
              </a:solidFill>
            </a:endParaRPr>
          </a:p>
        </p:txBody>
      </p:sp>
      <p:sp>
        <p:nvSpPr>
          <p:cNvPr id="22531" name="Rectangle 2"/>
          <p:cNvSpPr>
            <a:spLocks noGrp="1" noChangeArrowheads="1"/>
          </p:cNvSpPr>
          <p:nvPr>
            <p:ph sz="quarter" idx="1"/>
          </p:nvPr>
        </p:nvSpPr>
        <p:spPr>
          <a:xfrm>
            <a:off x="222885" y="1645920"/>
            <a:ext cx="8698230" cy="4937760"/>
          </a:xfrm>
        </p:spPr>
        <p:txBody>
          <a:bodyPr lIns="0" tIns="0" rIns="0" bIns="0">
            <a:normAutofit/>
          </a:bodyPr>
          <a:lstStyle/>
          <a:p>
            <a:pPr marL="410048" lvl="1" indent="-307179">
              <a:lnSpc>
                <a:spcPct val="95000"/>
              </a:lnSpc>
              <a:spcBef>
                <a:spcPct val="0"/>
              </a:spcBef>
              <a:buClr>
                <a:srgbClr val="000000"/>
              </a:buClr>
            </a:pPr>
            <a:r>
              <a:rPr lang="en-US" sz="2800" dirty="0" smtClean="0">
                <a:solidFill>
                  <a:srgbClr val="000000"/>
                </a:solidFill>
              </a:rPr>
              <a:t>controls are not just who/what you count, </a:t>
            </a:r>
            <a:br>
              <a:rPr lang="en-US" sz="2800" dirty="0" smtClean="0">
                <a:solidFill>
                  <a:srgbClr val="000000"/>
                </a:solidFill>
              </a:rPr>
            </a:br>
            <a:r>
              <a:rPr lang="en-US" sz="2800" dirty="0" smtClean="0">
                <a:solidFill>
                  <a:srgbClr val="000000"/>
                </a:solidFill>
              </a:rPr>
              <a:t>but </a:t>
            </a:r>
            <a:r>
              <a:rPr lang="en-US" sz="2800" i="1" dirty="0" smtClean="0">
                <a:solidFill>
                  <a:srgbClr val="FF0000"/>
                </a:solidFill>
              </a:rPr>
              <a:t>what you log</a:t>
            </a:r>
            <a:endParaRPr lang="en-US" sz="2400" dirty="0" smtClean="0">
              <a:solidFill>
                <a:srgbClr val="FF0000"/>
              </a:solidFill>
            </a:endParaRPr>
          </a:p>
          <a:p>
            <a:pPr marL="770090" lvl="2" indent="-255744">
              <a:lnSpc>
                <a:spcPct val="95000"/>
              </a:lnSpc>
              <a:spcBef>
                <a:spcPct val="0"/>
              </a:spcBef>
              <a:buClr>
                <a:srgbClr val="000000"/>
              </a:buClr>
              <a:buSzPct val="80000"/>
            </a:pPr>
            <a:r>
              <a:rPr lang="en-US" sz="2400" dirty="0" smtClean="0">
                <a:solidFill>
                  <a:srgbClr val="000000"/>
                </a:solidFill>
              </a:rPr>
              <a:t>you need to identify the events where users </a:t>
            </a:r>
            <a:r>
              <a:rPr lang="en-US" sz="2400" i="1" dirty="0" smtClean="0">
                <a:solidFill>
                  <a:srgbClr val="000000"/>
                </a:solidFill>
              </a:rPr>
              <a:t>would have experienced</a:t>
            </a:r>
            <a:r>
              <a:rPr lang="en-US" sz="2400" dirty="0" smtClean="0">
                <a:solidFill>
                  <a:srgbClr val="000000"/>
                </a:solidFill>
              </a:rPr>
              <a:t> the treatment (since it is rarely all events)</a:t>
            </a:r>
            <a:endParaRPr lang="en-US" sz="2400" dirty="0" smtClean="0"/>
          </a:p>
          <a:p>
            <a:pPr marL="1130131" lvl="3">
              <a:lnSpc>
                <a:spcPct val="95000"/>
              </a:lnSpc>
              <a:spcBef>
                <a:spcPct val="0"/>
              </a:spcBef>
              <a:buClr>
                <a:srgbClr val="000000"/>
              </a:buClr>
              <a:buNone/>
            </a:pPr>
            <a:r>
              <a:rPr lang="en-US" sz="2400" dirty="0" smtClean="0">
                <a:solidFill>
                  <a:srgbClr val="000000"/>
                </a:solidFill>
              </a:rPr>
              <a:t>&gt; referred to as </a:t>
            </a:r>
            <a:r>
              <a:rPr lang="en-US" sz="2400" b="1" dirty="0" smtClean="0">
                <a:solidFill>
                  <a:srgbClr val="000000"/>
                </a:solidFill>
              </a:rPr>
              <a:t>counter-factual</a:t>
            </a:r>
            <a:endParaRPr lang="en-US" dirty="0" smtClean="0"/>
          </a:p>
          <a:p>
            <a:pPr marL="770090" lvl="2" indent="-255744">
              <a:lnSpc>
                <a:spcPct val="95000"/>
              </a:lnSpc>
              <a:spcBef>
                <a:spcPct val="0"/>
              </a:spcBef>
              <a:buClr>
                <a:srgbClr val="000000"/>
              </a:buClr>
              <a:buSzPct val="80000"/>
            </a:pPr>
            <a:r>
              <a:rPr lang="en-US" sz="2800" dirty="0" smtClean="0">
                <a:solidFill>
                  <a:srgbClr val="000000"/>
                </a:solidFill>
              </a:rPr>
              <a:t>video universal example: log in the control when either conservative or aggressive triggering would have happened </a:t>
            </a:r>
            <a:endParaRPr lang="en-US" sz="2800" dirty="0" smtClean="0"/>
          </a:p>
          <a:p>
            <a:pPr marL="1130131" lvl="3">
              <a:lnSpc>
                <a:spcPct val="95000"/>
              </a:lnSpc>
              <a:spcBef>
                <a:spcPct val="0"/>
              </a:spcBef>
              <a:buClr>
                <a:srgbClr val="000000"/>
              </a:buClr>
            </a:pPr>
            <a:r>
              <a:rPr lang="en-US" sz="2400" dirty="0" smtClean="0">
                <a:solidFill>
                  <a:srgbClr val="000000"/>
                </a:solidFill>
              </a:rPr>
              <a:t>control shows no video universal results</a:t>
            </a:r>
            <a:endParaRPr lang="en-US" dirty="0" smtClean="0"/>
          </a:p>
          <a:p>
            <a:pPr marL="1130131" lvl="3">
              <a:lnSpc>
                <a:spcPct val="95000"/>
              </a:lnSpc>
              <a:spcBef>
                <a:spcPct val="0"/>
              </a:spcBef>
              <a:buClr>
                <a:srgbClr val="000000"/>
              </a:buClr>
            </a:pPr>
            <a:r>
              <a:rPr lang="en-US" sz="2400" dirty="0" smtClean="0">
                <a:solidFill>
                  <a:srgbClr val="000000"/>
                </a:solidFill>
              </a:rPr>
              <a:t>log that this page would have shown a video universal instance under (e.g.,) aggressive triggering</a:t>
            </a:r>
            <a:endParaRPr lang="en-US" dirty="0" smtClean="0"/>
          </a:p>
          <a:p>
            <a:pPr marL="1130131" lvl="3">
              <a:lnSpc>
                <a:spcPct val="95000"/>
              </a:lnSpc>
              <a:spcBef>
                <a:spcPct val="0"/>
              </a:spcBef>
              <a:buClr>
                <a:srgbClr val="000000"/>
              </a:buClr>
            </a:pPr>
            <a:r>
              <a:rPr lang="en-US" sz="2400" dirty="0" smtClean="0">
                <a:solidFill>
                  <a:srgbClr val="000000"/>
                </a:solidFill>
              </a:rPr>
              <a:t>enables you to compare equivalent subsets of the data in the two samples</a:t>
            </a:r>
            <a:endParaRPr lang="en-US" sz="2800" dirty="0" smtClean="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218599" y="270034"/>
            <a:ext cx="8692515" cy="820103"/>
          </a:xfrm>
        </p:spPr>
        <p:txBody>
          <a:bodyPr lIns="0" tIns="0" rIns="0" bIns="0" anchor="t"/>
          <a:lstStyle/>
          <a:p>
            <a:pPr eaLnBrk="1" hangingPunct="1">
              <a:lnSpc>
                <a:spcPct val="95000"/>
              </a:lnSpc>
            </a:pPr>
            <a:r>
              <a:rPr lang="en-US" sz="3900" dirty="0" smtClean="0">
                <a:solidFill>
                  <a:srgbClr val="000000"/>
                </a:solidFill>
              </a:rPr>
              <a:t>Logging counter-</a:t>
            </a:r>
            <a:r>
              <a:rPr lang="en-US" sz="3900" dirty="0" err="1" smtClean="0">
                <a:solidFill>
                  <a:srgbClr val="000000"/>
                </a:solidFill>
              </a:rPr>
              <a:t>factuals</a:t>
            </a:r>
            <a:endParaRPr lang="en-US" sz="3900" dirty="0" smtClean="0">
              <a:solidFill>
                <a:srgbClr val="000000"/>
              </a:solidFill>
            </a:endParaRPr>
          </a:p>
        </p:txBody>
      </p:sp>
      <p:sp>
        <p:nvSpPr>
          <p:cNvPr id="23555" name="Rectangle 2"/>
          <p:cNvSpPr>
            <a:spLocks noGrp="1" noChangeArrowheads="1"/>
          </p:cNvSpPr>
          <p:nvPr>
            <p:ph sz="quarter" idx="1"/>
          </p:nvPr>
        </p:nvSpPr>
        <p:spPr>
          <a:xfrm>
            <a:off x="218601" y="1638778"/>
            <a:ext cx="8699658" cy="4934903"/>
          </a:xfrm>
        </p:spPr>
        <p:txBody>
          <a:bodyPr lIns="0" tIns="0" rIns="0" bIns="0">
            <a:normAutofit/>
          </a:bodyPr>
          <a:lstStyle/>
          <a:p>
            <a:pPr marL="410048" lvl="1" indent="-307179">
              <a:lnSpc>
                <a:spcPct val="95000"/>
              </a:lnSpc>
              <a:spcBef>
                <a:spcPct val="0"/>
              </a:spcBef>
              <a:buClr>
                <a:srgbClr val="000000"/>
              </a:buClr>
            </a:pPr>
            <a:r>
              <a:rPr lang="en-US" sz="3600" dirty="0" smtClean="0">
                <a:solidFill>
                  <a:srgbClr val="000000"/>
                </a:solidFill>
              </a:rPr>
              <a:t>needs to be done at </a:t>
            </a:r>
            <a:r>
              <a:rPr lang="en-US" sz="3600" dirty="0" err="1" smtClean="0">
                <a:solidFill>
                  <a:srgbClr val="000000"/>
                </a:solidFill>
              </a:rPr>
              <a:t>expt</a:t>
            </a:r>
            <a:r>
              <a:rPr lang="en-US" sz="3600" dirty="0" smtClean="0">
                <a:solidFill>
                  <a:srgbClr val="000000"/>
                </a:solidFill>
              </a:rPr>
              <a:t> time</a:t>
            </a:r>
            <a:endParaRPr lang="en-US" sz="3200" dirty="0" smtClean="0"/>
          </a:p>
          <a:p>
            <a:pPr marL="770090" lvl="2" indent="-255744">
              <a:lnSpc>
                <a:spcPct val="95000"/>
              </a:lnSpc>
              <a:spcBef>
                <a:spcPct val="0"/>
              </a:spcBef>
              <a:buClr>
                <a:srgbClr val="000000"/>
              </a:buClr>
              <a:buSzPct val="80000"/>
            </a:pPr>
            <a:r>
              <a:rPr lang="en-US" sz="3200" dirty="0" smtClean="0">
                <a:solidFill>
                  <a:srgbClr val="000000"/>
                </a:solidFill>
              </a:rPr>
              <a:t>often very hard to reverse-engineer later</a:t>
            </a:r>
            <a:endParaRPr lang="en-US" sz="3200" dirty="0" smtClean="0"/>
          </a:p>
          <a:p>
            <a:pPr marL="770090" lvl="2" indent="-255744">
              <a:lnSpc>
                <a:spcPct val="95000"/>
              </a:lnSpc>
              <a:spcBef>
                <a:spcPct val="0"/>
              </a:spcBef>
              <a:buClr>
                <a:srgbClr val="000000"/>
              </a:buClr>
              <a:buSzPct val="80000"/>
            </a:pPr>
            <a:r>
              <a:rPr lang="en-US" sz="3200" dirty="0" smtClean="0">
                <a:solidFill>
                  <a:srgbClr val="000000"/>
                </a:solidFill>
              </a:rPr>
              <a:t>gives a true apples-to-apples comparison</a:t>
            </a:r>
            <a:endParaRPr lang="en-US" sz="3200" dirty="0" smtClean="0"/>
          </a:p>
          <a:p>
            <a:pPr marL="770090" lvl="2" indent="-255744">
              <a:lnSpc>
                <a:spcPct val="95000"/>
              </a:lnSpc>
              <a:spcBef>
                <a:spcPct val="0"/>
              </a:spcBef>
              <a:buClr>
                <a:srgbClr val="000000"/>
              </a:buClr>
              <a:buSzPct val="80000"/>
            </a:pPr>
            <a:r>
              <a:rPr lang="en-US" sz="3200" dirty="0" smtClean="0">
                <a:solidFill>
                  <a:srgbClr val="000000"/>
                </a:solidFill>
              </a:rPr>
              <a:t>not always possible (e.g., if decisions being made "on the fly")</a:t>
            </a:r>
            <a:endParaRPr lang="en-US" sz="32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What should you measure?</a:t>
            </a:r>
          </a:p>
        </p:txBody>
      </p:sp>
      <p:sp>
        <p:nvSpPr>
          <p:cNvPr id="24579" name="Rectangle 2"/>
          <p:cNvSpPr>
            <a:spLocks noGrp="1" noChangeArrowheads="1"/>
          </p:cNvSpPr>
          <p:nvPr>
            <p:ph sz="quarter" idx="1"/>
          </p:nvPr>
        </p:nvSpPr>
        <p:spPr>
          <a:xfrm>
            <a:off x="215743" y="1638778"/>
            <a:ext cx="8696801" cy="5066822"/>
          </a:xfrm>
        </p:spPr>
        <p:txBody>
          <a:bodyPr lIns="0" tIns="0" rIns="0" bIns="0">
            <a:normAutofit/>
          </a:bodyPr>
          <a:lstStyle/>
          <a:p>
            <a:pPr marL="410048" lvl="1" indent="-307179">
              <a:lnSpc>
                <a:spcPct val="95000"/>
              </a:lnSpc>
              <a:spcBef>
                <a:spcPct val="0"/>
              </a:spcBef>
              <a:buClr>
                <a:srgbClr val="000000"/>
              </a:buClr>
            </a:pPr>
            <a:r>
              <a:rPr lang="en-US" sz="2800" dirty="0" smtClean="0">
                <a:solidFill>
                  <a:srgbClr val="000000"/>
                </a:solidFill>
              </a:rPr>
              <a:t>often have dozens or hundreds of </a:t>
            </a:r>
            <a:br>
              <a:rPr lang="en-US" sz="2800" dirty="0" smtClean="0">
                <a:solidFill>
                  <a:srgbClr val="000000"/>
                </a:solidFill>
              </a:rPr>
            </a:br>
            <a:r>
              <a:rPr lang="en-US" sz="2800" dirty="0" smtClean="0">
                <a:solidFill>
                  <a:srgbClr val="000000"/>
                </a:solidFill>
              </a:rPr>
              <a:t>possible effects </a:t>
            </a:r>
            <a:endParaRPr lang="en-US" sz="2400" dirty="0" smtClean="0"/>
          </a:p>
          <a:p>
            <a:pPr marL="770090" lvl="2" indent="-255744">
              <a:lnSpc>
                <a:spcPct val="95000"/>
              </a:lnSpc>
              <a:spcBef>
                <a:spcPct val="0"/>
              </a:spcBef>
              <a:buClr>
                <a:srgbClr val="000000"/>
              </a:buClr>
              <a:buSzPct val="80000"/>
            </a:pPr>
            <a:r>
              <a:rPr lang="en-US" sz="2400" dirty="0" err="1" smtClean="0">
                <a:solidFill>
                  <a:srgbClr val="000000"/>
                </a:solidFill>
              </a:rPr>
              <a:t>clickthrough</a:t>
            </a:r>
            <a:r>
              <a:rPr lang="en-US" sz="2400" dirty="0" smtClean="0">
                <a:solidFill>
                  <a:srgbClr val="000000"/>
                </a:solidFill>
              </a:rPr>
              <a:t> rate, </a:t>
            </a:r>
            <a:br>
              <a:rPr lang="en-US" sz="2400" dirty="0" smtClean="0">
                <a:solidFill>
                  <a:srgbClr val="000000"/>
                </a:solidFill>
              </a:rPr>
            </a:br>
            <a:r>
              <a:rPr lang="en-US" sz="2400" dirty="0" err="1" smtClean="0">
                <a:solidFill>
                  <a:srgbClr val="000000"/>
                </a:solidFill>
              </a:rPr>
              <a:t>ave</a:t>
            </a:r>
            <a:r>
              <a:rPr lang="en-US" sz="2400" dirty="0" smtClean="0">
                <a:solidFill>
                  <a:srgbClr val="000000"/>
                </a:solidFill>
              </a:rPr>
              <a:t>. no. of ads shown, </a:t>
            </a:r>
            <a:br>
              <a:rPr lang="en-US" sz="2400" dirty="0" smtClean="0">
                <a:solidFill>
                  <a:srgbClr val="000000"/>
                </a:solidFill>
              </a:rPr>
            </a:br>
            <a:r>
              <a:rPr lang="en-US" sz="2400" dirty="0" smtClean="0">
                <a:solidFill>
                  <a:srgbClr val="000000"/>
                </a:solidFill>
              </a:rPr>
              <a:t>next page rate, </a:t>
            </a:r>
            <a:endParaRPr lang="en-US" sz="2400" dirty="0" smtClean="0"/>
          </a:p>
          <a:p>
            <a:pPr marL="770090" lvl="2" indent="-255744">
              <a:lnSpc>
                <a:spcPct val="95000"/>
              </a:lnSpc>
              <a:spcBef>
                <a:spcPct val="0"/>
              </a:spcBef>
              <a:buClr>
                <a:srgbClr val="000000"/>
              </a:buClr>
              <a:buSzPct val="80000"/>
            </a:pPr>
            <a:r>
              <a:rPr lang="en-US" sz="2400" dirty="0" smtClean="0">
                <a:solidFill>
                  <a:srgbClr val="000000"/>
                </a:solidFill>
              </a:rPr>
              <a:t>some matter almost all the time</a:t>
            </a:r>
            <a:endParaRPr lang="en-US" sz="2400" dirty="0" smtClean="0"/>
          </a:p>
          <a:p>
            <a:pPr marL="1130131" lvl="3">
              <a:lnSpc>
                <a:spcPct val="95000"/>
              </a:lnSpc>
              <a:spcBef>
                <a:spcPct val="0"/>
              </a:spcBef>
              <a:buClr>
                <a:srgbClr val="000000"/>
              </a:buClr>
            </a:pPr>
            <a:r>
              <a:rPr lang="en-US" sz="2400" dirty="0" smtClean="0">
                <a:solidFill>
                  <a:srgbClr val="000000"/>
                </a:solidFill>
              </a:rPr>
              <a:t>in search: CTR</a:t>
            </a:r>
            <a:endParaRPr lang="en-US" dirty="0" smtClean="0"/>
          </a:p>
          <a:p>
            <a:pPr marL="770090" lvl="2" indent="-255744">
              <a:lnSpc>
                <a:spcPct val="95000"/>
              </a:lnSpc>
              <a:spcBef>
                <a:spcPct val="0"/>
              </a:spcBef>
              <a:buClr>
                <a:srgbClr val="000000"/>
              </a:buClr>
              <a:buSzPct val="80000"/>
            </a:pPr>
            <a:r>
              <a:rPr lang="en-US" sz="2400" dirty="0" smtClean="0">
                <a:solidFill>
                  <a:srgbClr val="000000"/>
                </a:solidFill>
              </a:rPr>
              <a:t>some matter to your hypothesis</a:t>
            </a:r>
            <a:endParaRPr lang="en-US" sz="2400" dirty="0" smtClean="0"/>
          </a:p>
          <a:p>
            <a:pPr marL="1130131" lvl="3">
              <a:lnSpc>
                <a:spcPct val="95000"/>
              </a:lnSpc>
              <a:spcBef>
                <a:spcPct val="0"/>
              </a:spcBef>
              <a:buClr>
                <a:srgbClr val="000000"/>
              </a:buClr>
            </a:pPr>
            <a:r>
              <a:rPr lang="en-US" sz="2400" dirty="0" smtClean="0">
                <a:solidFill>
                  <a:srgbClr val="000000"/>
                </a:solidFill>
              </a:rPr>
              <a:t>if you put a new widget on the page, do people use it?</a:t>
            </a:r>
            <a:endParaRPr lang="en-US" dirty="0" smtClean="0"/>
          </a:p>
          <a:p>
            <a:pPr marL="1130131" lvl="3">
              <a:lnSpc>
                <a:spcPct val="95000"/>
              </a:lnSpc>
              <a:spcBef>
                <a:spcPct val="0"/>
              </a:spcBef>
              <a:buClr>
                <a:srgbClr val="000000"/>
              </a:buClr>
            </a:pPr>
            <a:r>
              <a:rPr lang="en-US" sz="2400" dirty="0" smtClean="0">
                <a:solidFill>
                  <a:srgbClr val="000000"/>
                </a:solidFill>
              </a:rPr>
              <a:t>if you have a task flow, do people complete the task?</a:t>
            </a:r>
            <a:endParaRPr lang="en-US" dirty="0" smtClean="0"/>
          </a:p>
          <a:p>
            <a:pPr marL="770090" lvl="2" indent="-255744">
              <a:lnSpc>
                <a:spcPct val="95000"/>
              </a:lnSpc>
              <a:spcBef>
                <a:spcPct val="0"/>
              </a:spcBef>
              <a:buClr>
                <a:srgbClr val="000000"/>
              </a:buClr>
              <a:buSzPct val="80000"/>
            </a:pPr>
            <a:r>
              <a:rPr lang="en-US" sz="2400" dirty="0" smtClean="0">
                <a:solidFill>
                  <a:srgbClr val="000000"/>
                </a:solidFill>
              </a:rPr>
              <a:t>some are collaterally interesting</a:t>
            </a:r>
            <a:endParaRPr lang="en-US" dirty="0" smtClean="0"/>
          </a:p>
          <a:p>
            <a:pPr marL="1130131" lvl="3">
              <a:lnSpc>
                <a:spcPct val="95000"/>
              </a:lnSpc>
              <a:spcBef>
                <a:spcPct val="0"/>
              </a:spcBef>
              <a:buClr>
                <a:srgbClr val="000000"/>
              </a:buClr>
            </a:pPr>
            <a:r>
              <a:rPr lang="en-US" sz="2400" dirty="0" smtClean="0">
                <a:solidFill>
                  <a:srgbClr val="000000"/>
                </a:solidFill>
              </a:rPr>
              <a:t>increased </a:t>
            </a:r>
            <a:r>
              <a:rPr lang="en-US" sz="2400" dirty="0" err="1" smtClean="0">
                <a:solidFill>
                  <a:srgbClr val="000000"/>
                </a:solidFill>
              </a:rPr>
              <a:t>nextpage</a:t>
            </a:r>
            <a:r>
              <a:rPr lang="en-US" sz="2400" dirty="0" smtClean="0">
                <a:solidFill>
                  <a:srgbClr val="000000"/>
                </a:solidFill>
              </a:rPr>
              <a:t> rate to measure "didn't find it"</a:t>
            </a:r>
            <a:endParaRPr lang="en-US" dirty="0" smtClean="0"/>
          </a:p>
          <a:p>
            <a:pPr marL="770090" lvl="2" indent="-255744">
              <a:lnSpc>
                <a:spcPct val="95000"/>
              </a:lnSpc>
              <a:spcBef>
                <a:spcPct val="0"/>
              </a:spcBef>
              <a:buClr>
                <a:srgbClr val="000000"/>
              </a:buClr>
              <a:buSzPct val="80000"/>
            </a:pPr>
            <a:r>
              <a:rPr lang="en-US" sz="2400" dirty="0" smtClean="0">
                <a:solidFill>
                  <a:srgbClr val="000000"/>
                </a:solidFill>
              </a:rPr>
              <a:t>sometimes finding the "right" metrics is hard</a:t>
            </a:r>
            <a:endParaRPr lang="en-US" sz="2400" dirty="0" smtClean="0"/>
          </a:p>
          <a:p>
            <a:pPr marL="1130131" lvl="3">
              <a:lnSpc>
                <a:spcPct val="95000"/>
              </a:lnSpc>
              <a:spcBef>
                <a:spcPct val="0"/>
              </a:spcBef>
              <a:buClr>
                <a:srgbClr val="000000"/>
              </a:buClr>
            </a:pPr>
            <a:r>
              <a:rPr lang="en-US" sz="2400" dirty="0" smtClean="0">
                <a:solidFill>
                  <a:srgbClr val="000000"/>
                </a:solidFill>
              </a:rPr>
              <a:t>“good abandonment”</a:t>
            </a:r>
          </a:p>
        </p:txBody>
      </p:sp>
      <p:pic>
        <p:nvPicPr>
          <p:cNvPr id="24580" name="Picture 4"/>
          <p:cNvPicPr>
            <a:picLocks noChangeAspect="1" noChangeArrowheads="1"/>
          </p:cNvPicPr>
          <p:nvPr/>
        </p:nvPicPr>
        <p:blipFill>
          <a:blip r:embed="rId3" cstate="print"/>
          <a:srcRect/>
          <a:stretch>
            <a:fillRect/>
          </a:stretch>
        </p:blipFill>
        <p:spPr bwMode="auto">
          <a:xfrm>
            <a:off x="5629275" y="1219200"/>
            <a:ext cx="3514725" cy="26646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222885" y="274320"/>
            <a:ext cx="8698230" cy="822960"/>
          </a:xfrm>
        </p:spPr>
        <p:txBody>
          <a:bodyPr lIns="0" tIns="0" rIns="0" bIns="0" anchor="t">
            <a:normAutofit fontScale="90000"/>
          </a:bodyPr>
          <a:lstStyle/>
          <a:p>
            <a:pPr eaLnBrk="1" hangingPunct="1">
              <a:lnSpc>
                <a:spcPct val="95000"/>
              </a:lnSpc>
            </a:pPr>
            <a:r>
              <a:rPr lang="en-US" sz="3900" dirty="0" smtClean="0">
                <a:solidFill>
                  <a:srgbClr val="000000"/>
                </a:solidFill>
              </a:rPr>
              <a:t>Remember: log data is NOT good for…</a:t>
            </a:r>
          </a:p>
        </p:txBody>
      </p:sp>
      <p:sp>
        <p:nvSpPr>
          <p:cNvPr id="25603" name="Rectangle 2"/>
          <p:cNvSpPr>
            <a:spLocks noGrp="1" noChangeArrowheads="1"/>
          </p:cNvSpPr>
          <p:nvPr>
            <p:ph sz="quarter" idx="1"/>
          </p:nvPr>
        </p:nvSpPr>
        <p:spPr>
          <a:xfrm>
            <a:off x="222885" y="1645920"/>
            <a:ext cx="8698230" cy="4937760"/>
          </a:xfrm>
        </p:spPr>
        <p:txBody>
          <a:bodyPr lIns="0" tIns="0" rIns="0" bIns="0">
            <a:normAutofit/>
          </a:bodyPr>
          <a:lstStyle/>
          <a:p>
            <a:pPr marL="410048" lvl="1" indent="-307179">
              <a:lnSpc>
                <a:spcPct val="95000"/>
              </a:lnSpc>
              <a:spcBef>
                <a:spcPct val="0"/>
              </a:spcBef>
              <a:buClr>
                <a:srgbClr val="000000"/>
              </a:buClr>
              <a:buFontTx/>
              <a:buChar char="•"/>
            </a:pPr>
            <a:r>
              <a:rPr lang="en-US" sz="3200" dirty="0" smtClean="0">
                <a:solidFill>
                  <a:srgbClr val="000000"/>
                </a:solidFill>
              </a:rPr>
              <a:t>Figuring out </a:t>
            </a:r>
            <a:r>
              <a:rPr lang="en-US" sz="3200" i="1" dirty="0" smtClean="0">
                <a:solidFill>
                  <a:srgbClr val="000000"/>
                </a:solidFill>
              </a:rPr>
              <a:t>why </a:t>
            </a:r>
            <a:r>
              <a:rPr lang="en-US" sz="3200" dirty="0" smtClean="0">
                <a:solidFill>
                  <a:srgbClr val="000000"/>
                </a:solidFill>
              </a:rPr>
              <a:t>people do things</a:t>
            </a:r>
            <a:endParaRPr lang="en-US" sz="2800" dirty="0" smtClean="0"/>
          </a:p>
          <a:p>
            <a:pPr marL="770090" lvl="2" indent="-255744">
              <a:lnSpc>
                <a:spcPct val="95000"/>
              </a:lnSpc>
              <a:spcBef>
                <a:spcPct val="0"/>
              </a:spcBef>
              <a:buClr>
                <a:srgbClr val="000000"/>
              </a:buClr>
              <a:buSzPct val="80000"/>
              <a:buFont typeface="Courier New" pitchFamily="49" charset="0"/>
              <a:buChar char="o"/>
            </a:pPr>
            <a:r>
              <a:rPr lang="en-US" sz="2800" dirty="0" smtClean="0">
                <a:solidFill>
                  <a:srgbClr val="000000"/>
                </a:solidFill>
              </a:rPr>
              <a:t>need more direct user input</a:t>
            </a:r>
            <a:endParaRPr lang="en-US" sz="2800" dirty="0" smtClean="0"/>
          </a:p>
          <a:p>
            <a:pPr marL="410048" lvl="1" indent="-307179">
              <a:lnSpc>
                <a:spcPct val="95000"/>
              </a:lnSpc>
              <a:spcBef>
                <a:spcPct val="0"/>
              </a:spcBef>
              <a:buClr>
                <a:srgbClr val="000000"/>
              </a:buClr>
              <a:buFontTx/>
              <a:buChar char="•"/>
            </a:pPr>
            <a:r>
              <a:rPr lang="en-US" sz="3200" dirty="0" smtClean="0">
                <a:solidFill>
                  <a:srgbClr val="000000"/>
                </a:solidFill>
              </a:rPr>
              <a:t>Tracking a user over time </a:t>
            </a:r>
            <a:endParaRPr lang="en-US" sz="2800" dirty="0" smtClean="0"/>
          </a:p>
          <a:p>
            <a:pPr marL="770090" lvl="2" indent="-255744">
              <a:lnSpc>
                <a:spcPct val="95000"/>
              </a:lnSpc>
              <a:spcBef>
                <a:spcPct val="0"/>
              </a:spcBef>
              <a:buClr>
                <a:srgbClr val="000000"/>
              </a:buClr>
              <a:buSzPct val="80000"/>
              <a:buFont typeface="Courier New" pitchFamily="49" charset="0"/>
              <a:buChar char="o"/>
            </a:pPr>
            <a:r>
              <a:rPr lang="en-US" sz="2800" dirty="0" smtClean="0">
                <a:solidFill>
                  <a:srgbClr val="000000"/>
                </a:solidFill>
              </a:rPr>
              <a:t>without special tracking software, the best you can do on the web is a cookie</a:t>
            </a:r>
            <a:endParaRPr lang="en-US" sz="2800" dirty="0" smtClean="0"/>
          </a:p>
          <a:p>
            <a:pPr marL="1130131" lvl="3">
              <a:lnSpc>
                <a:spcPct val="95000"/>
              </a:lnSpc>
              <a:spcBef>
                <a:spcPct val="0"/>
              </a:spcBef>
              <a:buClr>
                <a:srgbClr val="000000"/>
              </a:buClr>
              <a:buFont typeface="Wingdings" pitchFamily="2" charset="2"/>
              <a:buChar char="§"/>
            </a:pPr>
            <a:r>
              <a:rPr lang="en-US" sz="2800" dirty="0" smtClean="0">
                <a:solidFill>
                  <a:srgbClr val="000000"/>
                </a:solidFill>
              </a:rPr>
              <a:t>a cookie is </a:t>
            </a:r>
            <a:r>
              <a:rPr lang="en-US" sz="2800" b="1" dirty="0" smtClean="0">
                <a:solidFill>
                  <a:srgbClr val="000000"/>
                </a:solidFill>
              </a:rPr>
              <a:t>not</a:t>
            </a:r>
            <a:r>
              <a:rPr lang="en-US" sz="2800" dirty="0" smtClean="0">
                <a:solidFill>
                  <a:srgbClr val="000000"/>
                </a:solidFill>
              </a:rPr>
              <a:t> a user [Sue to discuss more later]</a:t>
            </a:r>
            <a:endParaRPr lang="en-US" sz="2000" dirty="0" smtClean="0"/>
          </a:p>
          <a:p>
            <a:pPr marL="410048" lvl="1" indent="-307179">
              <a:lnSpc>
                <a:spcPct val="95000"/>
              </a:lnSpc>
              <a:spcBef>
                <a:spcPct val="0"/>
              </a:spcBef>
              <a:buClr>
                <a:srgbClr val="000000"/>
              </a:buClr>
              <a:buFontTx/>
              <a:buChar char="•"/>
            </a:pPr>
            <a:r>
              <a:rPr lang="en-US" sz="3200" dirty="0" smtClean="0">
                <a:solidFill>
                  <a:srgbClr val="000000"/>
                </a:solidFill>
              </a:rPr>
              <a:t>Measuring satisfaction/feelings directly</a:t>
            </a:r>
            <a:endParaRPr lang="en-US" sz="2800" dirty="0" smtClean="0"/>
          </a:p>
          <a:p>
            <a:pPr marL="770090" lvl="2" indent="-255744">
              <a:lnSpc>
                <a:spcPct val="95000"/>
              </a:lnSpc>
              <a:spcBef>
                <a:spcPct val="0"/>
              </a:spcBef>
              <a:buClr>
                <a:srgbClr val="000000"/>
              </a:buClr>
              <a:buSzPct val="80000"/>
              <a:buFont typeface="Courier New" pitchFamily="49" charset="0"/>
              <a:buChar char="o"/>
            </a:pPr>
            <a:r>
              <a:rPr lang="en-US" sz="2800" dirty="0" smtClean="0">
                <a:solidFill>
                  <a:srgbClr val="000000"/>
                </a:solidFill>
              </a:rPr>
              <a:t>there are some indirect measures (e.g., how often they return)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Experiment Analysis</a:t>
            </a:r>
          </a:p>
        </p:txBody>
      </p:sp>
      <p:sp>
        <p:nvSpPr>
          <p:cNvPr id="26627" name="Content Placeholder 2"/>
          <p:cNvSpPr>
            <a:spLocks noGrp="1"/>
          </p:cNvSpPr>
          <p:nvPr>
            <p:ph sz="quarter" idx="1"/>
          </p:nvPr>
        </p:nvSpPr>
        <p:spPr/>
        <p:txBody>
          <a:bodyPr>
            <a:normAutofit/>
          </a:bodyPr>
          <a:lstStyle/>
          <a:p>
            <a:r>
              <a:rPr lang="en-US" sz="3200" dirty="0" smtClean="0"/>
              <a:t>Common assumptions you can’t count on</a:t>
            </a:r>
          </a:p>
          <a:p>
            <a:r>
              <a:rPr lang="en-US" sz="3200" dirty="0" smtClean="0"/>
              <a:t>Confidence intervals</a:t>
            </a:r>
          </a:p>
          <a:p>
            <a:r>
              <a:rPr lang="en-US" sz="3200" dirty="0" smtClean="0"/>
              <a:t>Managing experiment-wide error</a:t>
            </a:r>
          </a:p>
          <a:p>
            <a:r>
              <a:rPr lang="en-US" sz="3200" dirty="0" smtClean="0"/>
              <a:t>Real world challenges</a:t>
            </a:r>
          </a:p>
          <a:p>
            <a:r>
              <a:rPr lang="en-US" sz="3200" dirty="0" smtClean="0"/>
              <a:t>Simpson’s Paradox</a:t>
            </a:r>
          </a:p>
          <a:p>
            <a:r>
              <a:rPr lang="en-US" sz="3200" dirty="0" smtClean="0"/>
              <a:t>Not losing track of the big picture</a:t>
            </a:r>
          </a:p>
          <a:p>
            <a:endParaRPr lang="en-US" sz="3200" dirty="0" smtClean="0"/>
          </a:p>
          <a:p>
            <a:endParaRPr lang="en-US" sz="32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222885" y="274320"/>
            <a:ext cx="8698230" cy="822960"/>
          </a:xfrm>
        </p:spPr>
        <p:txBody>
          <a:bodyPr lIns="0" tIns="0" rIns="0" bIns="0" anchor="t">
            <a:normAutofit fontScale="90000"/>
          </a:bodyPr>
          <a:lstStyle/>
          <a:p>
            <a:pPr eaLnBrk="1" hangingPunct="1">
              <a:lnSpc>
                <a:spcPct val="95000"/>
              </a:lnSpc>
            </a:pPr>
            <a:r>
              <a:rPr lang="en-US" sz="3900" dirty="0" smtClean="0">
                <a:solidFill>
                  <a:srgbClr val="000000"/>
                </a:solidFill>
              </a:rPr>
              <a:t>Experiment Analysis for large data sets </a:t>
            </a:r>
          </a:p>
        </p:txBody>
      </p:sp>
      <p:sp>
        <p:nvSpPr>
          <p:cNvPr id="27651" name="Rectangle 2"/>
          <p:cNvSpPr>
            <a:spLocks noGrp="1" noChangeArrowheads="1"/>
          </p:cNvSpPr>
          <p:nvPr>
            <p:ph sz="quarter" idx="1"/>
          </p:nvPr>
        </p:nvSpPr>
        <p:spPr>
          <a:xfrm>
            <a:off x="182880" y="1440180"/>
            <a:ext cx="5379720" cy="4937760"/>
          </a:xfrm>
        </p:spPr>
        <p:txBody>
          <a:bodyPr lIns="0" tIns="0" rIns="0" bIns="0">
            <a:noAutofit/>
          </a:bodyPr>
          <a:lstStyle/>
          <a:p>
            <a:pPr marL="410048" lvl="1" indent="-307179">
              <a:lnSpc>
                <a:spcPct val="95000"/>
              </a:lnSpc>
              <a:spcBef>
                <a:spcPct val="0"/>
              </a:spcBef>
              <a:buClr>
                <a:srgbClr val="000000"/>
              </a:buClr>
              <a:defRPr/>
            </a:pPr>
            <a:r>
              <a:rPr lang="en-US" sz="2400" dirty="0" smtClean="0">
                <a:solidFill>
                  <a:srgbClr val="000000"/>
                </a:solidFill>
              </a:rPr>
              <a:t>Different from </a:t>
            </a:r>
            <a:r>
              <a:rPr lang="en-US" sz="2400" dirty="0" err="1" smtClean="0">
                <a:solidFill>
                  <a:srgbClr val="000000"/>
                </a:solidFill>
              </a:rPr>
              <a:t>Fisherian</a:t>
            </a:r>
            <a:r>
              <a:rPr lang="en-US" sz="2400" dirty="0" smtClean="0">
                <a:solidFill>
                  <a:srgbClr val="000000"/>
                </a:solidFill>
              </a:rPr>
              <a:t> hypothesis testing</a:t>
            </a:r>
            <a:endParaRPr lang="en-US" sz="2400" dirty="0" smtClean="0"/>
          </a:p>
          <a:p>
            <a:pPr marL="770090" lvl="2" indent="-255744">
              <a:lnSpc>
                <a:spcPct val="95000"/>
              </a:lnSpc>
              <a:spcBef>
                <a:spcPct val="0"/>
              </a:spcBef>
              <a:buClr>
                <a:srgbClr val="000000"/>
              </a:buClr>
              <a:buSzPct val="80000"/>
              <a:defRPr/>
            </a:pPr>
            <a:r>
              <a:rPr lang="en-US" sz="2400" dirty="0" smtClean="0">
                <a:solidFill>
                  <a:srgbClr val="000000"/>
                </a:solidFill>
              </a:rPr>
              <a:t>Too many dependent variables</a:t>
            </a:r>
            <a:endParaRPr lang="en-US" sz="2400" dirty="0" smtClean="0"/>
          </a:p>
          <a:p>
            <a:pPr marL="1130131" lvl="3">
              <a:lnSpc>
                <a:spcPct val="95000"/>
              </a:lnSpc>
              <a:spcBef>
                <a:spcPct val="0"/>
              </a:spcBef>
              <a:buClr>
                <a:srgbClr val="000000"/>
              </a:buClr>
              <a:buNone/>
              <a:defRPr/>
            </a:pPr>
            <a:r>
              <a:rPr lang="en-US" sz="2400" dirty="0" smtClean="0">
                <a:solidFill>
                  <a:srgbClr val="000000"/>
                </a:solidFill>
              </a:rPr>
              <a:t>&gt; t-test, F-test often don't make sense</a:t>
            </a:r>
            <a:endParaRPr lang="en-US" sz="2400" dirty="0" smtClean="0"/>
          </a:p>
          <a:p>
            <a:pPr marL="855814" lvl="2">
              <a:lnSpc>
                <a:spcPct val="95000"/>
              </a:lnSpc>
              <a:spcBef>
                <a:spcPct val="0"/>
              </a:spcBef>
              <a:buClr>
                <a:srgbClr val="000000"/>
              </a:buClr>
              <a:defRPr/>
            </a:pPr>
            <a:r>
              <a:rPr lang="en-US" sz="2400" dirty="0" smtClean="0">
                <a:solidFill>
                  <a:srgbClr val="000000"/>
                </a:solidFill>
              </a:rPr>
              <a:t>don't have factorial designs</a:t>
            </a:r>
            <a:endParaRPr lang="en-US" sz="2400" dirty="0" smtClean="0"/>
          </a:p>
          <a:p>
            <a:pPr marL="770090" lvl="2" indent="-255744">
              <a:lnSpc>
                <a:spcPct val="95000"/>
              </a:lnSpc>
              <a:spcBef>
                <a:spcPct val="0"/>
              </a:spcBef>
              <a:buClr>
                <a:srgbClr val="000000"/>
              </a:buClr>
              <a:buSzPct val="80000"/>
              <a:defRPr/>
            </a:pPr>
            <a:r>
              <a:rPr lang="en-US" sz="2400" dirty="0" smtClean="0">
                <a:solidFill>
                  <a:srgbClr val="000000"/>
                </a:solidFill>
              </a:rPr>
              <a:t>Type II error is as important as Type I</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endParaRPr lang="en-US" sz="2400" dirty="0" smtClean="0">
              <a:solidFill>
                <a:srgbClr val="000000"/>
              </a:solidFill>
            </a:endParaRPr>
          </a:p>
          <a:p>
            <a:pPr marL="770090" lvl="2" indent="-255744">
              <a:lnSpc>
                <a:spcPct val="95000"/>
              </a:lnSpc>
              <a:spcBef>
                <a:spcPct val="0"/>
              </a:spcBef>
              <a:buClr>
                <a:srgbClr val="000000"/>
              </a:buClr>
              <a:buSzPct val="80000"/>
              <a:defRPr/>
            </a:pPr>
            <a:endParaRPr lang="en-US" sz="2400" dirty="0" smtClean="0">
              <a:solidFill>
                <a:srgbClr val="000000"/>
              </a:solidFill>
            </a:endParaRPr>
          </a:p>
          <a:p>
            <a:pPr marL="770090" lvl="2" indent="-255744">
              <a:lnSpc>
                <a:spcPct val="95000"/>
              </a:lnSpc>
              <a:spcBef>
                <a:spcPct val="0"/>
              </a:spcBef>
              <a:buClr>
                <a:srgbClr val="000000"/>
              </a:buClr>
              <a:buSzPct val="80000"/>
              <a:defRPr/>
            </a:pPr>
            <a:endParaRPr lang="en-US" sz="2400" dirty="0" smtClean="0">
              <a:solidFill>
                <a:srgbClr val="000000"/>
              </a:solidFill>
            </a:endParaRPr>
          </a:p>
          <a:p>
            <a:pPr marL="770090" lvl="2" indent="-255744">
              <a:lnSpc>
                <a:spcPct val="95000"/>
              </a:lnSpc>
              <a:spcBef>
                <a:spcPct val="0"/>
              </a:spcBef>
              <a:buClr>
                <a:srgbClr val="000000"/>
              </a:buClr>
              <a:buSzPct val="80000"/>
              <a:defRPr/>
            </a:pPr>
            <a:endParaRPr lang="en-US" sz="2400" dirty="0" smtClean="0">
              <a:solidFill>
                <a:srgbClr val="000000"/>
              </a:solidFill>
            </a:endParaRPr>
          </a:p>
        </p:txBody>
      </p:sp>
      <p:grpSp>
        <p:nvGrpSpPr>
          <p:cNvPr id="2" name="Group 4"/>
          <p:cNvGrpSpPr>
            <a:grpSpLocks noRot="1"/>
          </p:cNvGrpSpPr>
          <p:nvPr/>
        </p:nvGrpSpPr>
        <p:grpSpPr bwMode="auto">
          <a:xfrm>
            <a:off x="152400" y="4191000"/>
            <a:ext cx="4957763" cy="1773079"/>
            <a:chOff x="1465" y="1186"/>
            <a:chExt cx="3470" cy="1241"/>
          </a:xfrm>
        </p:grpSpPr>
        <p:sp>
          <p:nvSpPr>
            <p:cNvPr id="27653" name="Rectangle 5"/>
            <p:cNvSpPr>
              <a:spLocks noChangeArrowheads="1"/>
            </p:cNvSpPr>
            <p:nvPr/>
          </p:nvSpPr>
          <p:spPr bwMode="auto">
            <a:xfrm>
              <a:off x="1465" y="1186"/>
              <a:ext cx="1126" cy="394"/>
            </a:xfrm>
            <a:prstGeom prst="rect">
              <a:avLst/>
            </a:prstGeom>
            <a:noFill/>
            <a:ln w="9525">
              <a:noFill/>
              <a:miter lim="800000"/>
              <a:headEnd/>
              <a:tailEnd/>
            </a:ln>
          </p:spPr>
          <p:txBody>
            <a:bodyPr lIns="0" tIns="0" rIns="0" bIns="0"/>
            <a:lstStyle/>
            <a:p>
              <a:pPr algn="ctr">
                <a:lnSpc>
                  <a:spcPct val="95000"/>
                </a:lnSpc>
              </a:pPr>
              <a:endParaRPr lang="en-US" sz="1400" dirty="0">
                <a:solidFill>
                  <a:srgbClr val="000000"/>
                </a:solidFill>
                <a:latin typeface="Arial" charset="0"/>
              </a:endParaRPr>
            </a:p>
          </p:txBody>
        </p:sp>
        <p:sp>
          <p:nvSpPr>
            <p:cNvPr id="27654" name="Rectangle 6"/>
            <p:cNvSpPr>
              <a:spLocks noChangeArrowheads="1"/>
            </p:cNvSpPr>
            <p:nvPr/>
          </p:nvSpPr>
          <p:spPr bwMode="auto">
            <a:xfrm>
              <a:off x="2591" y="1186"/>
              <a:ext cx="1126" cy="394"/>
            </a:xfrm>
            <a:prstGeom prst="rect">
              <a:avLst/>
            </a:prstGeom>
            <a:noFill/>
            <a:ln w="9525">
              <a:noFill/>
              <a:miter lim="800000"/>
              <a:headEnd/>
              <a:tailEnd/>
            </a:ln>
          </p:spPr>
          <p:txBody>
            <a:bodyPr lIns="0" tIns="0" rIns="0" bIns="0"/>
            <a:lstStyle/>
            <a:p>
              <a:pPr algn="ctr">
                <a:lnSpc>
                  <a:spcPct val="95000"/>
                </a:lnSpc>
              </a:pPr>
              <a:r>
                <a:rPr lang="en-US" sz="1400" b="1" dirty="0">
                  <a:solidFill>
                    <a:srgbClr val="0070C0"/>
                  </a:solidFill>
                  <a:latin typeface="Arial" charset="0"/>
                </a:rPr>
                <a:t>True difference exists</a:t>
              </a:r>
            </a:p>
          </p:txBody>
        </p:sp>
        <p:sp>
          <p:nvSpPr>
            <p:cNvPr id="27655" name="Rectangle 7"/>
            <p:cNvSpPr>
              <a:spLocks noChangeArrowheads="1"/>
            </p:cNvSpPr>
            <p:nvPr/>
          </p:nvSpPr>
          <p:spPr bwMode="auto">
            <a:xfrm>
              <a:off x="3717" y="1186"/>
              <a:ext cx="1218" cy="394"/>
            </a:xfrm>
            <a:prstGeom prst="rect">
              <a:avLst/>
            </a:prstGeom>
            <a:noFill/>
            <a:ln w="9525">
              <a:noFill/>
              <a:miter lim="800000"/>
              <a:headEnd/>
              <a:tailEnd/>
            </a:ln>
          </p:spPr>
          <p:txBody>
            <a:bodyPr lIns="0" tIns="0" rIns="0" bIns="0"/>
            <a:lstStyle/>
            <a:p>
              <a:pPr algn="ctr">
                <a:lnSpc>
                  <a:spcPct val="95000"/>
                </a:lnSpc>
              </a:pPr>
              <a:r>
                <a:rPr lang="en-US" sz="1400" b="1" dirty="0">
                  <a:solidFill>
                    <a:srgbClr val="0070C0"/>
                  </a:solidFill>
                  <a:latin typeface="Arial" charset="0"/>
                </a:rPr>
                <a:t>True difference does not exist</a:t>
              </a:r>
            </a:p>
          </p:txBody>
        </p:sp>
        <p:sp>
          <p:nvSpPr>
            <p:cNvPr id="27656" name="Rectangle 8"/>
            <p:cNvSpPr>
              <a:spLocks noChangeArrowheads="1"/>
            </p:cNvSpPr>
            <p:nvPr/>
          </p:nvSpPr>
          <p:spPr bwMode="auto">
            <a:xfrm>
              <a:off x="1465" y="1580"/>
              <a:ext cx="1126" cy="412"/>
            </a:xfrm>
            <a:prstGeom prst="rect">
              <a:avLst/>
            </a:prstGeom>
            <a:noFill/>
            <a:ln w="9525">
              <a:noFill/>
              <a:miter lim="800000"/>
              <a:headEnd/>
              <a:tailEnd/>
            </a:ln>
          </p:spPr>
          <p:txBody>
            <a:bodyPr lIns="0" tIns="0" rIns="0" bIns="0"/>
            <a:lstStyle/>
            <a:p>
              <a:pPr algn="ctr">
                <a:lnSpc>
                  <a:spcPct val="95000"/>
                </a:lnSpc>
              </a:pPr>
              <a:r>
                <a:rPr lang="en-US" sz="1400" b="1" dirty="0">
                  <a:solidFill>
                    <a:srgbClr val="0070C0"/>
                  </a:solidFill>
                  <a:latin typeface="Arial" charset="0"/>
                </a:rPr>
                <a:t>Difference observed in </a:t>
              </a:r>
              <a:r>
                <a:rPr lang="en-US" sz="1400" b="1" dirty="0" err="1">
                  <a:solidFill>
                    <a:srgbClr val="0070C0"/>
                  </a:solidFill>
                  <a:latin typeface="Arial" charset="0"/>
                </a:rPr>
                <a:t>expt</a:t>
              </a:r>
              <a:endParaRPr lang="en-US" sz="1400" b="1" dirty="0">
                <a:solidFill>
                  <a:srgbClr val="0070C0"/>
                </a:solidFill>
                <a:latin typeface="Arial" charset="0"/>
              </a:endParaRPr>
            </a:p>
          </p:txBody>
        </p:sp>
        <p:sp>
          <p:nvSpPr>
            <p:cNvPr id="27657" name="Rectangle 9"/>
            <p:cNvSpPr>
              <a:spLocks noChangeArrowheads="1"/>
            </p:cNvSpPr>
            <p:nvPr/>
          </p:nvSpPr>
          <p:spPr bwMode="auto">
            <a:xfrm>
              <a:off x="2591" y="1580"/>
              <a:ext cx="1126" cy="412"/>
            </a:xfrm>
            <a:prstGeom prst="rect">
              <a:avLst/>
            </a:prstGeom>
            <a:noFill/>
            <a:ln w="9525">
              <a:noFill/>
              <a:miter lim="800000"/>
              <a:headEnd/>
              <a:tailEnd/>
            </a:ln>
          </p:spPr>
          <p:txBody>
            <a:bodyPr lIns="0" tIns="0" rIns="0" bIns="0"/>
            <a:lstStyle/>
            <a:p>
              <a:pPr algn="ctr">
                <a:lnSpc>
                  <a:spcPct val="95000"/>
                </a:lnSpc>
              </a:pPr>
              <a:r>
                <a:rPr lang="en-US" sz="1400" dirty="0">
                  <a:solidFill>
                    <a:srgbClr val="000000"/>
                  </a:solidFill>
                  <a:latin typeface="Arial" charset="0"/>
                </a:rPr>
                <a:t>Correct positive result</a:t>
              </a:r>
            </a:p>
          </p:txBody>
        </p:sp>
        <p:sp>
          <p:nvSpPr>
            <p:cNvPr id="27658" name="Rectangle 10"/>
            <p:cNvSpPr>
              <a:spLocks noChangeArrowheads="1"/>
            </p:cNvSpPr>
            <p:nvPr/>
          </p:nvSpPr>
          <p:spPr bwMode="auto">
            <a:xfrm>
              <a:off x="3717" y="1580"/>
              <a:ext cx="1218" cy="412"/>
            </a:xfrm>
            <a:prstGeom prst="rect">
              <a:avLst/>
            </a:prstGeom>
            <a:noFill/>
            <a:ln w="9525">
              <a:noFill/>
              <a:miter lim="800000"/>
              <a:headEnd/>
              <a:tailEnd/>
            </a:ln>
          </p:spPr>
          <p:txBody>
            <a:bodyPr lIns="0" tIns="0" rIns="0" bIns="0"/>
            <a:lstStyle/>
            <a:p>
              <a:pPr algn="ctr">
                <a:lnSpc>
                  <a:spcPct val="95000"/>
                </a:lnSpc>
              </a:pPr>
              <a:r>
                <a:rPr lang="en-US" sz="1400" dirty="0">
                  <a:solidFill>
                    <a:srgbClr val="000000"/>
                  </a:solidFill>
                  <a:latin typeface="Arial" charset="0"/>
                </a:rPr>
                <a:t>False Alarm (Type I error)</a:t>
              </a:r>
            </a:p>
          </p:txBody>
        </p:sp>
        <p:sp>
          <p:nvSpPr>
            <p:cNvPr id="27659" name="Rectangle 11"/>
            <p:cNvSpPr>
              <a:spLocks noChangeArrowheads="1"/>
            </p:cNvSpPr>
            <p:nvPr/>
          </p:nvSpPr>
          <p:spPr bwMode="auto">
            <a:xfrm>
              <a:off x="1465" y="1992"/>
              <a:ext cx="1126" cy="435"/>
            </a:xfrm>
            <a:prstGeom prst="rect">
              <a:avLst/>
            </a:prstGeom>
            <a:noFill/>
            <a:ln w="9525">
              <a:noFill/>
              <a:miter lim="800000"/>
              <a:headEnd/>
              <a:tailEnd/>
            </a:ln>
          </p:spPr>
          <p:txBody>
            <a:bodyPr lIns="0" tIns="0" rIns="0" bIns="0"/>
            <a:lstStyle/>
            <a:p>
              <a:pPr algn="ctr">
                <a:lnSpc>
                  <a:spcPct val="95000"/>
                </a:lnSpc>
              </a:pPr>
              <a:r>
                <a:rPr lang="en-US" sz="1400" b="1" dirty="0">
                  <a:solidFill>
                    <a:srgbClr val="0070C0"/>
                  </a:solidFill>
                  <a:latin typeface="Arial" charset="0"/>
                </a:rPr>
                <a:t>Difference not observed in </a:t>
              </a:r>
              <a:r>
                <a:rPr lang="en-US" sz="1400" b="1" dirty="0" err="1">
                  <a:solidFill>
                    <a:srgbClr val="0070C0"/>
                  </a:solidFill>
                  <a:latin typeface="Arial" charset="0"/>
                </a:rPr>
                <a:t>expt</a:t>
              </a:r>
              <a:endParaRPr lang="en-US" sz="1400" b="1" dirty="0">
                <a:solidFill>
                  <a:srgbClr val="0070C0"/>
                </a:solidFill>
                <a:latin typeface="Arial" charset="0"/>
              </a:endParaRPr>
            </a:p>
          </p:txBody>
        </p:sp>
        <p:sp>
          <p:nvSpPr>
            <p:cNvPr id="27660" name="Rectangle 12"/>
            <p:cNvSpPr>
              <a:spLocks noChangeArrowheads="1"/>
            </p:cNvSpPr>
            <p:nvPr/>
          </p:nvSpPr>
          <p:spPr bwMode="auto">
            <a:xfrm>
              <a:off x="2591" y="1992"/>
              <a:ext cx="1126" cy="435"/>
            </a:xfrm>
            <a:prstGeom prst="rect">
              <a:avLst/>
            </a:prstGeom>
            <a:noFill/>
            <a:ln w="9525">
              <a:noFill/>
              <a:miter lim="800000"/>
              <a:headEnd/>
              <a:tailEnd/>
            </a:ln>
          </p:spPr>
          <p:txBody>
            <a:bodyPr lIns="0" tIns="0" rIns="0" bIns="0"/>
            <a:lstStyle/>
            <a:p>
              <a:pPr algn="ctr">
                <a:lnSpc>
                  <a:spcPct val="95000"/>
                </a:lnSpc>
              </a:pPr>
              <a:r>
                <a:rPr lang="en-US" sz="1400" dirty="0">
                  <a:solidFill>
                    <a:srgbClr val="000000"/>
                  </a:solidFill>
                  <a:latin typeface="Arial" charset="0"/>
                </a:rPr>
                <a:t>Miss</a:t>
              </a:r>
              <a:endParaRPr lang="en-US" sz="2500" dirty="0"/>
            </a:p>
            <a:p>
              <a:pPr algn="ctr">
                <a:lnSpc>
                  <a:spcPct val="95000"/>
                </a:lnSpc>
              </a:pPr>
              <a:r>
                <a:rPr lang="en-US" sz="1400" dirty="0">
                  <a:solidFill>
                    <a:srgbClr val="000000"/>
                  </a:solidFill>
                  <a:latin typeface="Arial" charset="0"/>
                </a:rPr>
                <a:t>(Type II error)</a:t>
              </a:r>
            </a:p>
          </p:txBody>
        </p:sp>
        <p:sp>
          <p:nvSpPr>
            <p:cNvPr id="27661" name="Rectangle 13"/>
            <p:cNvSpPr>
              <a:spLocks noChangeArrowheads="1"/>
            </p:cNvSpPr>
            <p:nvPr/>
          </p:nvSpPr>
          <p:spPr bwMode="auto">
            <a:xfrm>
              <a:off x="3717" y="1992"/>
              <a:ext cx="1218" cy="435"/>
            </a:xfrm>
            <a:prstGeom prst="rect">
              <a:avLst/>
            </a:prstGeom>
            <a:noFill/>
            <a:ln w="9525">
              <a:noFill/>
              <a:miter lim="800000"/>
              <a:headEnd/>
              <a:tailEnd/>
            </a:ln>
          </p:spPr>
          <p:txBody>
            <a:bodyPr lIns="0" tIns="0" rIns="0" bIns="0"/>
            <a:lstStyle/>
            <a:p>
              <a:pPr algn="ctr">
                <a:lnSpc>
                  <a:spcPct val="95000"/>
                </a:lnSpc>
              </a:pPr>
              <a:r>
                <a:rPr lang="en-US" sz="1400" dirty="0">
                  <a:solidFill>
                    <a:srgbClr val="000000"/>
                  </a:solidFill>
                  <a:latin typeface="Arial" charset="0"/>
                </a:rPr>
                <a:t>Correct negative result</a:t>
              </a:r>
            </a:p>
          </p:txBody>
        </p:sp>
        <p:sp>
          <p:nvSpPr>
            <p:cNvPr id="27662" name="Line 14"/>
            <p:cNvSpPr>
              <a:spLocks noChangeShapeType="1"/>
            </p:cNvSpPr>
            <p:nvPr/>
          </p:nvSpPr>
          <p:spPr bwMode="auto">
            <a:xfrm>
              <a:off x="3717" y="1186"/>
              <a:ext cx="1218" cy="0"/>
            </a:xfrm>
            <a:prstGeom prst="line">
              <a:avLst/>
            </a:prstGeom>
            <a:noFill/>
            <a:ln w="1" cap="sq">
              <a:solidFill>
                <a:schemeClr val="tx1"/>
              </a:solidFill>
              <a:round/>
              <a:headEnd/>
              <a:tailEnd/>
            </a:ln>
          </p:spPr>
          <p:txBody>
            <a:bodyPr/>
            <a:lstStyle/>
            <a:p>
              <a:pPr algn="ctr"/>
              <a:endParaRPr lang="en-US"/>
            </a:p>
          </p:txBody>
        </p:sp>
        <p:sp>
          <p:nvSpPr>
            <p:cNvPr id="27663" name="Line 15"/>
            <p:cNvSpPr>
              <a:spLocks noChangeShapeType="1"/>
            </p:cNvSpPr>
            <p:nvPr/>
          </p:nvSpPr>
          <p:spPr bwMode="auto">
            <a:xfrm>
              <a:off x="3717" y="1580"/>
              <a:ext cx="1218" cy="0"/>
            </a:xfrm>
            <a:prstGeom prst="line">
              <a:avLst/>
            </a:prstGeom>
            <a:noFill/>
            <a:ln w="1" cap="sq">
              <a:solidFill>
                <a:schemeClr val="tx1"/>
              </a:solidFill>
              <a:round/>
              <a:headEnd/>
              <a:tailEnd/>
            </a:ln>
          </p:spPr>
          <p:txBody>
            <a:bodyPr/>
            <a:lstStyle/>
            <a:p>
              <a:pPr algn="ctr"/>
              <a:endParaRPr lang="en-US"/>
            </a:p>
          </p:txBody>
        </p:sp>
        <p:sp>
          <p:nvSpPr>
            <p:cNvPr id="27664" name="Line 16"/>
            <p:cNvSpPr>
              <a:spLocks noChangeShapeType="1"/>
            </p:cNvSpPr>
            <p:nvPr/>
          </p:nvSpPr>
          <p:spPr bwMode="auto">
            <a:xfrm>
              <a:off x="3717" y="1992"/>
              <a:ext cx="1218" cy="0"/>
            </a:xfrm>
            <a:prstGeom prst="line">
              <a:avLst/>
            </a:prstGeom>
            <a:noFill/>
            <a:ln w="1" cap="sq">
              <a:solidFill>
                <a:schemeClr val="tx1"/>
              </a:solidFill>
              <a:round/>
              <a:headEnd/>
              <a:tailEnd/>
            </a:ln>
          </p:spPr>
          <p:txBody>
            <a:bodyPr/>
            <a:lstStyle/>
            <a:p>
              <a:pPr algn="ctr"/>
              <a:endParaRPr lang="en-US"/>
            </a:p>
          </p:txBody>
        </p:sp>
        <p:sp>
          <p:nvSpPr>
            <p:cNvPr id="27665" name="Line 17"/>
            <p:cNvSpPr>
              <a:spLocks noChangeShapeType="1"/>
            </p:cNvSpPr>
            <p:nvPr/>
          </p:nvSpPr>
          <p:spPr bwMode="auto">
            <a:xfrm>
              <a:off x="3717" y="2427"/>
              <a:ext cx="1218" cy="0"/>
            </a:xfrm>
            <a:prstGeom prst="line">
              <a:avLst/>
            </a:prstGeom>
            <a:noFill/>
            <a:ln w="1" cap="sq">
              <a:solidFill>
                <a:schemeClr val="tx1"/>
              </a:solidFill>
              <a:round/>
              <a:headEnd/>
              <a:tailEnd/>
            </a:ln>
          </p:spPr>
          <p:txBody>
            <a:bodyPr/>
            <a:lstStyle/>
            <a:p>
              <a:pPr algn="ctr"/>
              <a:endParaRPr lang="en-US"/>
            </a:p>
          </p:txBody>
        </p:sp>
        <p:sp>
          <p:nvSpPr>
            <p:cNvPr id="27666" name="Line 18"/>
            <p:cNvSpPr>
              <a:spLocks noChangeShapeType="1"/>
            </p:cNvSpPr>
            <p:nvPr/>
          </p:nvSpPr>
          <p:spPr bwMode="auto">
            <a:xfrm>
              <a:off x="1465" y="1992"/>
              <a:ext cx="0" cy="435"/>
            </a:xfrm>
            <a:prstGeom prst="line">
              <a:avLst/>
            </a:prstGeom>
            <a:noFill/>
            <a:ln w="1" cap="sq">
              <a:solidFill>
                <a:schemeClr val="tx1"/>
              </a:solidFill>
              <a:round/>
              <a:headEnd/>
              <a:tailEnd/>
            </a:ln>
          </p:spPr>
          <p:txBody>
            <a:bodyPr/>
            <a:lstStyle/>
            <a:p>
              <a:pPr algn="ctr"/>
              <a:endParaRPr lang="en-US"/>
            </a:p>
          </p:txBody>
        </p:sp>
        <p:sp>
          <p:nvSpPr>
            <p:cNvPr id="27667" name="Line 19"/>
            <p:cNvSpPr>
              <a:spLocks noChangeShapeType="1"/>
            </p:cNvSpPr>
            <p:nvPr/>
          </p:nvSpPr>
          <p:spPr bwMode="auto">
            <a:xfrm>
              <a:off x="2591" y="1992"/>
              <a:ext cx="0" cy="435"/>
            </a:xfrm>
            <a:prstGeom prst="line">
              <a:avLst/>
            </a:prstGeom>
            <a:noFill/>
            <a:ln w="1" cap="sq">
              <a:solidFill>
                <a:schemeClr val="tx1"/>
              </a:solidFill>
              <a:round/>
              <a:headEnd/>
              <a:tailEnd/>
            </a:ln>
          </p:spPr>
          <p:txBody>
            <a:bodyPr/>
            <a:lstStyle/>
            <a:p>
              <a:pPr algn="ctr"/>
              <a:endParaRPr lang="en-US"/>
            </a:p>
          </p:txBody>
        </p:sp>
        <p:sp>
          <p:nvSpPr>
            <p:cNvPr id="27668" name="Line 20"/>
            <p:cNvSpPr>
              <a:spLocks noChangeShapeType="1"/>
            </p:cNvSpPr>
            <p:nvPr/>
          </p:nvSpPr>
          <p:spPr bwMode="auto">
            <a:xfrm>
              <a:off x="3717" y="1992"/>
              <a:ext cx="0" cy="435"/>
            </a:xfrm>
            <a:prstGeom prst="line">
              <a:avLst/>
            </a:prstGeom>
            <a:noFill/>
            <a:ln w="1" cap="sq">
              <a:solidFill>
                <a:schemeClr val="tx1"/>
              </a:solidFill>
              <a:round/>
              <a:headEnd/>
              <a:tailEnd/>
            </a:ln>
          </p:spPr>
          <p:txBody>
            <a:bodyPr/>
            <a:lstStyle/>
            <a:p>
              <a:pPr algn="ctr"/>
              <a:endParaRPr lang="en-US"/>
            </a:p>
          </p:txBody>
        </p:sp>
        <p:sp>
          <p:nvSpPr>
            <p:cNvPr id="27669" name="Line 21"/>
            <p:cNvSpPr>
              <a:spLocks noChangeShapeType="1"/>
            </p:cNvSpPr>
            <p:nvPr/>
          </p:nvSpPr>
          <p:spPr bwMode="auto">
            <a:xfrm>
              <a:off x="4935" y="1992"/>
              <a:ext cx="0" cy="435"/>
            </a:xfrm>
            <a:prstGeom prst="line">
              <a:avLst/>
            </a:prstGeom>
            <a:noFill/>
            <a:ln w="1" cap="sq">
              <a:solidFill>
                <a:schemeClr val="tx1"/>
              </a:solidFill>
              <a:round/>
              <a:headEnd/>
              <a:tailEnd/>
            </a:ln>
          </p:spPr>
          <p:txBody>
            <a:bodyPr/>
            <a:lstStyle/>
            <a:p>
              <a:pPr algn="ctr"/>
              <a:endParaRPr lang="en-US"/>
            </a:p>
          </p:txBody>
        </p:sp>
        <p:sp>
          <p:nvSpPr>
            <p:cNvPr id="27670" name="Line 22"/>
            <p:cNvSpPr>
              <a:spLocks noChangeShapeType="1"/>
            </p:cNvSpPr>
            <p:nvPr/>
          </p:nvSpPr>
          <p:spPr bwMode="auto">
            <a:xfrm>
              <a:off x="1465" y="1186"/>
              <a:ext cx="1126" cy="0"/>
            </a:xfrm>
            <a:prstGeom prst="line">
              <a:avLst/>
            </a:prstGeom>
            <a:noFill/>
            <a:ln w="9525">
              <a:solidFill>
                <a:schemeClr val="tx1"/>
              </a:solidFill>
              <a:round/>
              <a:headEnd/>
              <a:tailEnd/>
            </a:ln>
          </p:spPr>
          <p:txBody>
            <a:bodyPr/>
            <a:lstStyle/>
            <a:p>
              <a:pPr algn="ctr"/>
              <a:endParaRPr lang="en-US"/>
            </a:p>
          </p:txBody>
        </p:sp>
        <p:sp>
          <p:nvSpPr>
            <p:cNvPr id="27671" name="Line 23"/>
            <p:cNvSpPr>
              <a:spLocks noChangeShapeType="1"/>
            </p:cNvSpPr>
            <p:nvPr/>
          </p:nvSpPr>
          <p:spPr bwMode="auto">
            <a:xfrm>
              <a:off x="1465" y="1186"/>
              <a:ext cx="1126" cy="0"/>
            </a:xfrm>
            <a:prstGeom prst="line">
              <a:avLst/>
            </a:prstGeom>
            <a:noFill/>
            <a:ln w="9525">
              <a:solidFill>
                <a:srgbClr val="000000"/>
              </a:solidFill>
              <a:round/>
              <a:headEnd/>
              <a:tailEnd/>
            </a:ln>
          </p:spPr>
          <p:txBody>
            <a:bodyPr/>
            <a:lstStyle/>
            <a:p>
              <a:pPr algn="ctr"/>
              <a:endParaRPr lang="en-US"/>
            </a:p>
          </p:txBody>
        </p:sp>
        <p:sp>
          <p:nvSpPr>
            <p:cNvPr id="27672" name="Line 24"/>
            <p:cNvSpPr>
              <a:spLocks noChangeShapeType="1"/>
            </p:cNvSpPr>
            <p:nvPr/>
          </p:nvSpPr>
          <p:spPr bwMode="auto">
            <a:xfrm>
              <a:off x="1465" y="1186"/>
              <a:ext cx="1126" cy="0"/>
            </a:xfrm>
            <a:prstGeom prst="line">
              <a:avLst/>
            </a:prstGeom>
            <a:noFill/>
            <a:ln w="1" cap="sq">
              <a:solidFill>
                <a:schemeClr val="tx1"/>
              </a:solidFill>
              <a:round/>
              <a:headEnd/>
              <a:tailEnd/>
            </a:ln>
          </p:spPr>
          <p:txBody>
            <a:bodyPr/>
            <a:lstStyle/>
            <a:p>
              <a:pPr algn="ctr"/>
              <a:endParaRPr lang="en-US"/>
            </a:p>
          </p:txBody>
        </p:sp>
        <p:sp>
          <p:nvSpPr>
            <p:cNvPr id="27673" name="Line 25"/>
            <p:cNvSpPr>
              <a:spLocks noChangeShapeType="1"/>
            </p:cNvSpPr>
            <p:nvPr/>
          </p:nvSpPr>
          <p:spPr bwMode="auto">
            <a:xfrm>
              <a:off x="1465" y="1186"/>
              <a:ext cx="0" cy="394"/>
            </a:xfrm>
            <a:prstGeom prst="line">
              <a:avLst/>
            </a:prstGeom>
            <a:noFill/>
            <a:ln w="9525">
              <a:solidFill>
                <a:schemeClr val="tx1"/>
              </a:solidFill>
              <a:round/>
              <a:headEnd/>
              <a:tailEnd/>
            </a:ln>
          </p:spPr>
          <p:txBody>
            <a:bodyPr/>
            <a:lstStyle/>
            <a:p>
              <a:pPr algn="ctr"/>
              <a:endParaRPr lang="en-US"/>
            </a:p>
          </p:txBody>
        </p:sp>
        <p:sp>
          <p:nvSpPr>
            <p:cNvPr id="27674" name="Line 26"/>
            <p:cNvSpPr>
              <a:spLocks noChangeShapeType="1"/>
            </p:cNvSpPr>
            <p:nvPr/>
          </p:nvSpPr>
          <p:spPr bwMode="auto">
            <a:xfrm>
              <a:off x="1465" y="1186"/>
              <a:ext cx="0" cy="394"/>
            </a:xfrm>
            <a:prstGeom prst="line">
              <a:avLst/>
            </a:prstGeom>
            <a:noFill/>
            <a:ln w="9525">
              <a:solidFill>
                <a:srgbClr val="000000"/>
              </a:solidFill>
              <a:round/>
              <a:headEnd/>
              <a:tailEnd/>
            </a:ln>
          </p:spPr>
          <p:txBody>
            <a:bodyPr/>
            <a:lstStyle/>
            <a:p>
              <a:pPr algn="ctr"/>
              <a:endParaRPr lang="en-US"/>
            </a:p>
          </p:txBody>
        </p:sp>
        <p:sp>
          <p:nvSpPr>
            <p:cNvPr id="27675" name="Line 27"/>
            <p:cNvSpPr>
              <a:spLocks noChangeShapeType="1"/>
            </p:cNvSpPr>
            <p:nvPr/>
          </p:nvSpPr>
          <p:spPr bwMode="auto">
            <a:xfrm>
              <a:off x="1465" y="1186"/>
              <a:ext cx="0" cy="394"/>
            </a:xfrm>
            <a:prstGeom prst="line">
              <a:avLst/>
            </a:prstGeom>
            <a:noFill/>
            <a:ln w="1" cap="sq">
              <a:solidFill>
                <a:schemeClr val="tx1"/>
              </a:solidFill>
              <a:round/>
              <a:headEnd/>
              <a:tailEnd/>
            </a:ln>
          </p:spPr>
          <p:txBody>
            <a:bodyPr/>
            <a:lstStyle/>
            <a:p>
              <a:pPr algn="ctr"/>
              <a:endParaRPr lang="en-US"/>
            </a:p>
          </p:txBody>
        </p:sp>
        <p:sp>
          <p:nvSpPr>
            <p:cNvPr id="27676" name="Line 28"/>
            <p:cNvSpPr>
              <a:spLocks noChangeShapeType="1"/>
            </p:cNvSpPr>
            <p:nvPr/>
          </p:nvSpPr>
          <p:spPr bwMode="auto">
            <a:xfrm>
              <a:off x="2591" y="1186"/>
              <a:ext cx="0" cy="394"/>
            </a:xfrm>
            <a:prstGeom prst="line">
              <a:avLst/>
            </a:prstGeom>
            <a:noFill/>
            <a:ln w="9525">
              <a:solidFill>
                <a:schemeClr val="tx1"/>
              </a:solidFill>
              <a:round/>
              <a:headEnd/>
              <a:tailEnd/>
            </a:ln>
          </p:spPr>
          <p:txBody>
            <a:bodyPr/>
            <a:lstStyle/>
            <a:p>
              <a:pPr algn="ctr"/>
              <a:endParaRPr lang="en-US"/>
            </a:p>
          </p:txBody>
        </p:sp>
        <p:sp>
          <p:nvSpPr>
            <p:cNvPr id="27677" name="Line 29"/>
            <p:cNvSpPr>
              <a:spLocks noChangeShapeType="1"/>
            </p:cNvSpPr>
            <p:nvPr/>
          </p:nvSpPr>
          <p:spPr bwMode="auto">
            <a:xfrm>
              <a:off x="2591" y="1186"/>
              <a:ext cx="0" cy="394"/>
            </a:xfrm>
            <a:prstGeom prst="line">
              <a:avLst/>
            </a:prstGeom>
            <a:noFill/>
            <a:ln w="9525">
              <a:solidFill>
                <a:srgbClr val="000000"/>
              </a:solidFill>
              <a:round/>
              <a:headEnd/>
              <a:tailEnd/>
            </a:ln>
          </p:spPr>
          <p:txBody>
            <a:bodyPr/>
            <a:lstStyle/>
            <a:p>
              <a:pPr algn="ctr"/>
              <a:endParaRPr lang="en-US"/>
            </a:p>
          </p:txBody>
        </p:sp>
        <p:sp>
          <p:nvSpPr>
            <p:cNvPr id="27678" name="Line 30"/>
            <p:cNvSpPr>
              <a:spLocks noChangeShapeType="1"/>
            </p:cNvSpPr>
            <p:nvPr/>
          </p:nvSpPr>
          <p:spPr bwMode="auto">
            <a:xfrm>
              <a:off x="2591" y="1186"/>
              <a:ext cx="0" cy="394"/>
            </a:xfrm>
            <a:prstGeom prst="line">
              <a:avLst/>
            </a:prstGeom>
            <a:noFill/>
            <a:ln w="1" cap="sq">
              <a:solidFill>
                <a:schemeClr val="tx1"/>
              </a:solidFill>
              <a:round/>
              <a:headEnd/>
              <a:tailEnd/>
            </a:ln>
          </p:spPr>
          <p:txBody>
            <a:bodyPr/>
            <a:lstStyle/>
            <a:p>
              <a:pPr algn="ctr"/>
              <a:endParaRPr lang="en-US"/>
            </a:p>
          </p:txBody>
        </p:sp>
        <p:sp>
          <p:nvSpPr>
            <p:cNvPr id="27679" name="Line 31"/>
            <p:cNvSpPr>
              <a:spLocks noChangeShapeType="1"/>
            </p:cNvSpPr>
            <p:nvPr/>
          </p:nvSpPr>
          <p:spPr bwMode="auto">
            <a:xfrm>
              <a:off x="1465" y="1580"/>
              <a:ext cx="1126" cy="0"/>
            </a:xfrm>
            <a:prstGeom prst="line">
              <a:avLst/>
            </a:prstGeom>
            <a:noFill/>
            <a:ln w="9525">
              <a:solidFill>
                <a:schemeClr val="tx1"/>
              </a:solidFill>
              <a:round/>
              <a:headEnd/>
              <a:tailEnd/>
            </a:ln>
          </p:spPr>
          <p:txBody>
            <a:bodyPr/>
            <a:lstStyle/>
            <a:p>
              <a:pPr algn="ctr"/>
              <a:endParaRPr lang="en-US"/>
            </a:p>
          </p:txBody>
        </p:sp>
        <p:sp>
          <p:nvSpPr>
            <p:cNvPr id="27680" name="Line 32"/>
            <p:cNvSpPr>
              <a:spLocks noChangeShapeType="1"/>
            </p:cNvSpPr>
            <p:nvPr/>
          </p:nvSpPr>
          <p:spPr bwMode="auto">
            <a:xfrm>
              <a:off x="1465" y="1580"/>
              <a:ext cx="1126" cy="0"/>
            </a:xfrm>
            <a:prstGeom prst="line">
              <a:avLst/>
            </a:prstGeom>
            <a:noFill/>
            <a:ln w="9525">
              <a:solidFill>
                <a:srgbClr val="000000"/>
              </a:solidFill>
              <a:round/>
              <a:headEnd/>
              <a:tailEnd/>
            </a:ln>
          </p:spPr>
          <p:txBody>
            <a:bodyPr/>
            <a:lstStyle/>
            <a:p>
              <a:pPr algn="ctr"/>
              <a:endParaRPr lang="en-US"/>
            </a:p>
          </p:txBody>
        </p:sp>
        <p:sp>
          <p:nvSpPr>
            <p:cNvPr id="27681" name="Line 33"/>
            <p:cNvSpPr>
              <a:spLocks noChangeShapeType="1"/>
            </p:cNvSpPr>
            <p:nvPr/>
          </p:nvSpPr>
          <p:spPr bwMode="auto">
            <a:xfrm>
              <a:off x="1465" y="1580"/>
              <a:ext cx="1126" cy="0"/>
            </a:xfrm>
            <a:prstGeom prst="line">
              <a:avLst/>
            </a:prstGeom>
            <a:noFill/>
            <a:ln w="1" cap="sq">
              <a:solidFill>
                <a:schemeClr val="tx1"/>
              </a:solidFill>
              <a:round/>
              <a:headEnd/>
              <a:tailEnd/>
            </a:ln>
          </p:spPr>
          <p:txBody>
            <a:bodyPr/>
            <a:lstStyle/>
            <a:p>
              <a:pPr algn="ctr"/>
              <a:endParaRPr lang="en-US"/>
            </a:p>
          </p:txBody>
        </p:sp>
        <p:sp>
          <p:nvSpPr>
            <p:cNvPr id="27682" name="Line 34"/>
            <p:cNvSpPr>
              <a:spLocks noChangeShapeType="1"/>
            </p:cNvSpPr>
            <p:nvPr/>
          </p:nvSpPr>
          <p:spPr bwMode="auto">
            <a:xfrm>
              <a:off x="2591" y="1186"/>
              <a:ext cx="1126" cy="0"/>
            </a:xfrm>
            <a:prstGeom prst="line">
              <a:avLst/>
            </a:prstGeom>
            <a:noFill/>
            <a:ln w="9525">
              <a:solidFill>
                <a:schemeClr val="tx1"/>
              </a:solidFill>
              <a:round/>
              <a:headEnd/>
              <a:tailEnd/>
            </a:ln>
          </p:spPr>
          <p:txBody>
            <a:bodyPr/>
            <a:lstStyle/>
            <a:p>
              <a:pPr algn="ctr"/>
              <a:endParaRPr lang="en-US"/>
            </a:p>
          </p:txBody>
        </p:sp>
        <p:sp>
          <p:nvSpPr>
            <p:cNvPr id="27683" name="Line 35"/>
            <p:cNvSpPr>
              <a:spLocks noChangeShapeType="1"/>
            </p:cNvSpPr>
            <p:nvPr/>
          </p:nvSpPr>
          <p:spPr bwMode="auto">
            <a:xfrm>
              <a:off x="2591" y="1186"/>
              <a:ext cx="1126" cy="0"/>
            </a:xfrm>
            <a:prstGeom prst="line">
              <a:avLst/>
            </a:prstGeom>
            <a:noFill/>
            <a:ln w="9525">
              <a:solidFill>
                <a:srgbClr val="000000"/>
              </a:solidFill>
              <a:round/>
              <a:headEnd/>
              <a:tailEnd/>
            </a:ln>
          </p:spPr>
          <p:txBody>
            <a:bodyPr/>
            <a:lstStyle/>
            <a:p>
              <a:pPr algn="ctr"/>
              <a:endParaRPr lang="en-US"/>
            </a:p>
          </p:txBody>
        </p:sp>
        <p:sp>
          <p:nvSpPr>
            <p:cNvPr id="27684" name="Line 36"/>
            <p:cNvSpPr>
              <a:spLocks noChangeShapeType="1"/>
            </p:cNvSpPr>
            <p:nvPr/>
          </p:nvSpPr>
          <p:spPr bwMode="auto">
            <a:xfrm>
              <a:off x="2591" y="1186"/>
              <a:ext cx="1126" cy="0"/>
            </a:xfrm>
            <a:prstGeom prst="line">
              <a:avLst/>
            </a:prstGeom>
            <a:noFill/>
            <a:ln w="1" cap="sq">
              <a:solidFill>
                <a:schemeClr val="tx1"/>
              </a:solidFill>
              <a:round/>
              <a:headEnd/>
              <a:tailEnd/>
            </a:ln>
          </p:spPr>
          <p:txBody>
            <a:bodyPr/>
            <a:lstStyle/>
            <a:p>
              <a:pPr algn="ctr"/>
              <a:endParaRPr lang="en-US"/>
            </a:p>
          </p:txBody>
        </p:sp>
        <p:sp>
          <p:nvSpPr>
            <p:cNvPr id="27685" name="Line 37"/>
            <p:cNvSpPr>
              <a:spLocks noChangeShapeType="1"/>
            </p:cNvSpPr>
            <p:nvPr/>
          </p:nvSpPr>
          <p:spPr bwMode="auto">
            <a:xfrm>
              <a:off x="3717" y="1186"/>
              <a:ext cx="0" cy="394"/>
            </a:xfrm>
            <a:prstGeom prst="line">
              <a:avLst/>
            </a:prstGeom>
            <a:noFill/>
            <a:ln w="9525">
              <a:solidFill>
                <a:schemeClr val="tx1"/>
              </a:solidFill>
              <a:round/>
              <a:headEnd/>
              <a:tailEnd/>
            </a:ln>
          </p:spPr>
          <p:txBody>
            <a:bodyPr/>
            <a:lstStyle/>
            <a:p>
              <a:pPr algn="ctr"/>
              <a:endParaRPr lang="en-US"/>
            </a:p>
          </p:txBody>
        </p:sp>
        <p:sp>
          <p:nvSpPr>
            <p:cNvPr id="27686" name="Line 38"/>
            <p:cNvSpPr>
              <a:spLocks noChangeShapeType="1"/>
            </p:cNvSpPr>
            <p:nvPr/>
          </p:nvSpPr>
          <p:spPr bwMode="auto">
            <a:xfrm>
              <a:off x="3717" y="1186"/>
              <a:ext cx="0" cy="394"/>
            </a:xfrm>
            <a:prstGeom prst="line">
              <a:avLst/>
            </a:prstGeom>
            <a:noFill/>
            <a:ln w="9525">
              <a:solidFill>
                <a:srgbClr val="000000"/>
              </a:solidFill>
              <a:round/>
              <a:headEnd/>
              <a:tailEnd/>
            </a:ln>
          </p:spPr>
          <p:txBody>
            <a:bodyPr/>
            <a:lstStyle/>
            <a:p>
              <a:pPr algn="ctr"/>
              <a:endParaRPr lang="en-US"/>
            </a:p>
          </p:txBody>
        </p:sp>
        <p:sp>
          <p:nvSpPr>
            <p:cNvPr id="27687" name="Line 39"/>
            <p:cNvSpPr>
              <a:spLocks noChangeShapeType="1"/>
            </p:cNvSpPr>
            <p:nvPr/>
          </p:nvSpPr>
          <p:spPr bwMode="auto">
            <a:xfrm>
              <a:off x="3717" y="1186"/>
              <a:ext cx="0" cy="394"/>
            </a:xfrm>
            <a:prstGeom prst="line">
              <a:avLst/>
            </a:prstGeom>
            <a:noFill/>
            <a:ln w="1" cap="sq">
              <a:solidFill>
                <a:schemeClr val="tx1"/>
              </a:solidFill>
              <a:round/>
              <a:headEnd/>
              <a:tailEnd/>
            </a:ln>
          </p:spPr>
          <p:txBody>
            <a:bodyPr/>
            <a:lstStyle/>
            <a:p>
              <a:pPr algn="ctr"/>
              <a:endParaRPr lang="en-US"/>
            </a:p>
          </p:txBody>
        </p:sp>
        <p:sp>
          <p:nvSpPr>
            <p:cNvPr id="27688" name="Line 40"/>
            <p:cNvSpPr>
              <a:spLocks noChangeShapeType="1"/>
            </p:cNvSpPr>
            <p:nvPr/>
          </p:nvSpPr>
          <p:spPr bwMode="auto">
            <a:xfrm>
              <a:off x="2591" y="1580"/>
              <a:ext cx="1126" cy="0"/>
            </a:xfrm>
            <a:prstGeom prst="line">
              <a:avLst/>
            </a:prstGeom>
            <a:noFill/>
            <a:ln w="9525">
              <a:solidFill>
                <a:schemeClr val="tx1"/>
              </a:solidFill>
              <a:round/>
              <a:headEnd/>
              <a:tailEnd/>
            </a:ln>
          </p:spPr>
          <p:txBody>
            <a:bodyPr/>
            <a:lstStyle/>
            <a:p>
              <a:pPr algn="ctr"/>
              <a:endParaRPr lang="en-US"/>
            </a:p>
          </p:txBody>
        </p:sp>
        <p:sp>
          <p:nvSpPr>
            <p:cNvPr id="27689" name="Line 41"/>
            <p:cNvSpPr>
              <a:spLocks noChangeShapeType="1"/>
            </p:cNvSpPr>
            <p:nvPr/>
          </p:nvSpPr>
          <p:spPr bwMode="auto">
            <a:xfrm>
              <a:off x="2591" y="1580"/>
              <a:ext cx="1126" cy="0"/>
            </a:xfrm>
            <a:prstGeom prst="line">
              <a:avLst/>
            </a:prstGeom>
            <a:noFill/>
            <a:ln w="9525">
              <a:solidFill>
                <a:srgbClr val="000000"/>
              </a:solidFill>
              <a:round/>
              <a:headEnd/>
              <a:tailEnd/>
            </a:ln>
          </p:spPr>
          <p:txBody>
            <a:bodyPr/>
            <a:lstStyle/>
            <a:p>
              <a:pPr algn="ctr"/>
              <a:endParaRPr lang="en-US"/>
            </a:p>
          </p:txBody>
        </p:sp>
        <p:sp>
          <p:nvSpPr>
            <p:cNvPr id="27690" name="Line 42"/>
            <p:cNvSpPr>
              <a:spLocks noChangeShapeType="1"/>
            </p:cNvSpPr>
            <p:nvPr/>
          </p:nvSpPr>
          <p:spPr bwMode="auto">
            <a:xfrm>
              <a:off x="2591" y="1580"/>
              <a:ext cx="1126" cy="0"/>
            </a:xfrm>
            <a:prstGeom prst="line">
              <a:avLst/>
            </a:prstGeom>
            <a:noFill/>
            <a:ln w="1" cap="sq">
              <a:solidFill>
                <a:schemeClr val="tx1"/>
              </a:solidFill>
              <a:round/>
              <a:headEnd/>
              <a:tailEnd/>
            </a:ln>
          </p:spPr>
          <p:txBody>
            <a:bodyPr/>
            <a:lstStyle/>
            <a:p>
              <a:pPr algn="ctr"/>
              <a:endParaRPr lang="en-US"/>
            </a:p>
          </p:txBody>
        </p:sp>
        <p:sp>
          <p:nvSpPr>
            <p:cNvPr id="27691" name="Line 43"/>
            <p:cNvSpPr>
              <a:spLocks noChangeShapeType="1"/>
            </p:cNvSpPr>
            <p:nvPr/>
          </p:nvSpPr>
          <p:spPr bwMode="auto">
            <a:xfrm>
              <a:off x="3717" y="1186"/>
              <a:ext cx="1218" cy="0"/>
            </a:xfrm>
            <a:prstGeom prst="line">
              <a:avLst/>
            </a:prstGeom>
            <a:noFill/>
            <a:ln w="9525">
              <a:solidFill>
                <a:schemeClr val="tx1"/>
              </a:solidFill>
              <a:round/>
              <a:headEnd/>
              <a:tailEnd/>
            </a:ln>
          </p:spPr>
          <p:txBody>
            <a:bodyPr/>
            <a:lstStyle/>
            <a:p>
              <a:pPr algn="ctr"/>
              <a:endParaRPr lang="en-US"/>
            </a:p>
          </p:txBody>
        </p:sp>
        <p:sp>
          <p:nvSpPr>
            <p:cNvPr id="27692" name="Line 44"/>
            <p:cNvSpPr>
              <a:spLocks noChangeShapeType="1"/>
            </p:cNvSpPr>
            <p:nvPr/>
          </p:nvSpPr>
          <p:spPr bwMode="auto">
            <a:xfrm>
              <a:off x="3717" y="1186"/>
              <a:ext cx="1218" cy="0"/>
            </a:xfrm>
            <a:prstGeom prst="line">
              <a:avLst/>
            </a:prstGeom>
            <a:noFill/>
            <a:ln w="9525">
              <a:solidFill>
                <a:srgbClr val="000000"/>
              </a:solidFill>
              <a:round/>
              <a:headEnd/>
              <a:tailEnd/>
            </a:ln>
          </p:spPr>
          <p:txBody>
            <a:bodyPr/>
            <a:lstStyle/>
            <a:p>
              <a:pPr algn="ctr"/>
              <a:endParaRPr lang="en-US"/>
            </a:p>
          </p:txBody>
        </p:sp>
        <p:sp>
          <p:nvSpPr>
            <p:cNvPr id="27693" name="Line 45"/>
            <p:cNvSpPr>
              <a:spLocks noChangeShapeType="1"/>
            </p:cNvSpPr>
            <p:nvPr/>
          </p:nvSpPr>
          <p:spPr bwMode="auto">
            <a:xfrm>
              <a:off x="4935" y="1186"/>
              <a:ext cx="0" cy="394"/>
            </a:xfrm>
            <a:prstGeom prst="line">
              <a:avLst/>
            </a:prstGeom>
            <a:noFill/>
            <a:ln w="9525">
              <a:solidFill>
                <a:schemeClr val="tx1"/>
              </a:solidFill>
              <a:round/>
              <a:headEnd/>
              <a:tailEnd/>
            </a:ln>
          </p:spPr>
          <p:txBody>
            <a:bodyPr/>
            <a:lstStyle/>
            <a:p>
              <a:pPr algn="ctr"/>
              <a:endParaRPr lang="en-US"/>
            </a:p>
          </p:txBody>
        </p:sp>
        <p:sp>
          <p:nvSpPr>
            <p:cNvPr id="27694" name="Line 46"/>
            <p:cNvSpPr>
              <a:spLocks noChangeShapeType="1"/>
            </p:cNvSpPr>
            <p:nvPr/>
          </p:nvSpPr>
          <p:spPr bwMode="auto">
            <a:xfrm>
              <a:off x="4935" y="1186"/>
              <a:ext cx="0" cy="394"/>
            </a:xfrm>
            <a:prstGeom prst="line">
              <a:avLst/>
            </a:prstGeom>
            <a:noFill/>
            <a:ln w="9525">
              <a:solidFill>
                <a:srgbClr val="000000"/>
              </a:solidFill>
              <a:round/>
              <a:headEnd/>
              <a:tailEnd/>
            </a:ln>
          </p:spPr>
          <p:txBody>
            <a:bodyPr/>
            <a:lstStyle/>
            <a:p>
              <a:pPr algn="ctr"/>
              <a:endParaRPr lang="en-US"/>
            </a:p>
          </p:txBody>
        </p:sp>
        <p:sp>
          <p:nvSpPr>
            <p:cNvPr id="27695" name="Line 47"/>
            <p:cNvSpPr>
              <a:spLocks noChangeShapeType="1"/>
            </p:cNvSpPr>
            <p:nvPr/>
          </p:nvSpPr>
          <p:spPr bwMode="auto">
            <a:xfrm>
              <a:off x="4935" y="1186"/>
              <a:ext cx="0" cy="394"/>
            </a:xfrm>
            <a:prstGeom prst="line">
              <a:avLst/>
            </a:prstGeom>
            <a:noFill/>
            <a:ln w="1" cap="sq">
              <a:solidFill>
                <a:schemeClr val="tx1"/>
              </a:solidFill>
              <a:round/>
              <a:headEnd/>
              <a:tailEnd/>
            </a:ln>
          </p:spPr>
          <p:txBody>
            <a:bodyPr/>
            <a:lstStyle/>
            <a:p>
              <a:pPr algn="ctr"/>
              <a:endParaRPr lang="en-US"/>
            </a:p>
          </p:txBody>
        </p:sp>
        <p:sp>
          <p:nvSpPr>
            <p:cNvPr id="27696" name="Line 48"/>
            <p:cNvSpPr>
              <a:spLocks noChangeShapeType="1"/>
            </p:cNvSpPr>
            <p:nvPr/>
          </p:nvSpPr>
          <p:spPr bwMode="auto">
            <a:xfrm>
              <a:off x="3717" y="1580"/>
              <a:ext cx="1218" cy="0"/>
            </a:xfrm>
            <a:prstGeom prst="line">
              <a:avLst/>
            </a:prstGeom>
            <a:noFill/>
            <a:ln w="9525">
              <a:solidFill>
                <a:schemeClr val="tx1"/>
              </a:solidFill>
              <a:round/>
              <a:headEnd/>
              <a:tailEnd/>
            </a:ln>
          </p:spPr>
          <p:txBody>
            <a:bodyPr/>
            <a:lstStyle/>
            <a:p>
              <a:pPr algn="ctr"/>
              <a:endParaRPr lang="en-US"/>
            </a:p>
          </p:txBody>
        </p:sp>
        <p:sp>
          <p:nvSpPr>
            <p:cNvPr id="27697" name="Line 49"/>
            <p:cNvSpPr>
              <a:spLocks noChangeShapeType="1"/>
            </p:cNvSpPr>
            <p:nvPr/>
          </p:nvSpPr>
          <p:spPr bwMode="auto">
            <a:xfrm>
              <a:off x="3717" y="1580"/>
              <a:ext cx="1218" cy="0"/>
            </a:xfrm>
            <a:prstGeom prst="line">
              <a:avLst/>
            </a:prstGeom>
            <a:noFill/>
            <a:ln w="9525">
              <a:solidFill>
                <a:srgbClr val="000000"/>
              </a:solidFill>
              <a:round/>
              <a:headEnd/>
              <a:tailEnd/>
            </a:ln>
          </p:spPr>
          <p:txBody>
            <a:bodyPr/>
            <a:lstStyle/>
            <a:p>
              <a:pPr algn="ctr"/>
              <a:endParaRPr lang="en-US"/>
            </a:p>
          </p:txBody>
        </p:sp>
        <p:sp>
          <p:nvSpPr>
            <p:cNvPr id="27698" name="Line 50"/>
            <p:cNvSpPr>
              <a:spLocks noChangeShapeType="1"/>
            </p:cNvSpPr>
            <p:nvPr/>
          </p:nvSpPr>
          <p:spPr bwMode="auto">
            <a:xfrm>
              <a:off x="1465" y="1580"/>
              <a:ext cx="0" cy="412"/>
            </a:xfrm>
            <a:prstGeom prst="line">
              <a:avLst/>
            </a:prstGeom>
            <a:noFill/>
            <a:ln w="9525">
              <a:solidFill>
                <a:schemeClr val="tx1"/>
              </a:solidFill>
              <a:round/>
              <a:headEnd/>
              <a:tailEnd/>
            </a:ln>
          </p:spPr>
          <p:txBody>
            <a:bodyPr/>
            <a:lstStyle/>
            <a:p>
              <a:pPr algn="ctr"/>
              <a:endParaRPr lang="en-US"/>
            </a:p>
          </p:txBody>
        </p:sp>
        <p:sp>
          <p:nvSpPr>
            <p:cNvPr id="27699" name="Line 51"/>
            <p:cNvSpPr>
              <a:spLocks noChangeShapeType="1"/>
            </p:cNvSpPr>
            <p:nvPr/>
          </p:nvSpPr>
          <p:spPr bwMode="auto">
            <a:xfrm>
              <a:off x="1465" y="1580"/>
              <a:ext cx="0" cy="412"/>
            </a:xfrm>
            <a:prstGeom prst="line">
              <a:avLst/>
            </a:prstGeom>
            <a:noFill/>
            <a:ln w="9525">
              <a:solidFill>
                <a:srgbClr val="000000"/>
              </a:solidFill>
              <a:round/>
              <a:headEnd/>
              <a:tailEnd/>
            </a:ln>
          </p:spPr>
          <p:txBody>
            <a:bodyPr/>
            <a:lstStyle/>
            <a:p>
              <a:pPr algn="ctr"/>
              <a:endParaRPr lang="en-US"/>
            </a:p>
          </p:txBody>
        </p:sp>
        <p:sp>
          <p:nvSpPr>
            <p:cNvPr id="27700" name="Line 52"/>
            <p:cNvSpPr>
              <a:spLocks noChangeShapeType="1"/>
            </p:cNvSpPr>
            <p:nvPr/>
          </p:nvSpPr>
          <p:spPr bwMode="auto">
            <a:xfrm>
              <a:off x="1465" y="1580"/>
              <a:ext cx="0" cy="412"/>
            </a:xfrm>
            <a:prstGeom prst="line">
              <a:avLst/>
            </a:prstGeom>
            <a:noFill/>
            <a:ln w="1" cap="sq">
              <a:solidFill>
                <a:schemeClr val="tx1"/>
              </a:solidFill>
              <a:round/>
              <a:headEnd/>
              <a:tailEnd/>
            </a:ln>
          </p:spPr>
          <p:txBody>
            <a:bodyPr/>
            <a:lstStyle/>
            <a:p>
              <a:pPr algn="ctr"/>
              <a:endParaRPr lang="en-US"/>
            </a:p>
          </p:txBody>
        </p:sp>
        <p:sp>
          <p:nvSpPr>
            <p:cNvPr id="27701" name="Line 53"/>
            <p:cNvSpPr>
              <a:spLocks noChangeShapeType="1"/>
            </p:cNvSpPr>
            <p:nvPr/>
          </p:nvSpPr>
          <p:spPr bwMode="auto">
            <a:xfrm>
              <a:off x="2591" y="1580"/>
              <a:ext cx="0" cy="412"/>
            </a:xfrm>
            <a:prstGeom prst="line">
              <a:avLst/>
            </a:prstGeom>
            <a:noFill/>
            <a:ln w="9525">
              <a:solidFill>
                <a:schemeClr val="tx1"/>
              </a:solidFill>
              <a:round/>
              <a:headEnd/>
              <a:tailEnd/>
            </a:ln>
          </p:spPr>
          <p:txBody>
            <a:bodyPr/>
            <a:lstStyle/>
            <a:p>
              <a:pPr algn="ctr"/>
              <a:endParaRPr lang="en-US"/>
            </a:p>
          </p:txBody>
        </p:sp>
        <p:sp>
          <p:nvSpPr>
            <p:cNvPr id="27702" name="Line 54"/>
            <p:cNvSpPr>
              <a:spLocks noChangeShapeType="1"/>
            </p:cNvSpPr>
            <p:nvPr/>
          </p:nvSpPr>
          <p:spPr bwMode="auto">
            <a:xfrm>
              <a:off x="2591" y="1580"/>
              <a:ext cx="0" cy="412"/>
            </a:xfrm>
            <a:prstGeom prst="line">
              <a:avLst/>
            </a:prstGeom>
            <a:noFill/>
            <a:ln w="9525">
              <a:solidFill>
                <a:srgbClr val="000000"/>
              </a:solidFill>
              <a:round/>
              <a:headEnd/>
              <a:tailEnd/>
            </a:ln>
          </p:spPr>
          <p:txBody>
            <a:bodyPr/>
            <a:lstStyle/>
            <a:p>
              <a:pPr algn="ctr"/>
              <a:endParaRPr lang="en-US"/>
            </a:p>
          </p:txBody>
        </p:sp>
        <p:sp>
          <p:nvSpPr>
            <p:cNvPr id="27703" name="Line 55"/>
            <p:cNvSpPr>
              <a:spLocks noChangeShapeType="1"/>
            </p:cNvSpPr>
            <p:nvPr/>
          </p:nvSpPr>
          <p:spPr bwMode="auto">
            <a:xfrm>
              <a:off x="2591" y="1580"/>
              <a:ext cx="0" cy="412"/>
            </a:xfrm>
            <a:prstGeom prst="line">
              <a:avLst/>
            </a:prstGeom>
            <a:noFill/>
            <a:ln w="1" cap="sq">
              <a:solidFill>
                <a:schemeClr val="tx1"/>
              </a:solidFill>
              <a:round/>
              <a:headEnd/>
              <a:tailEnd/>
            </a:ln>
          </p:spPr>
          <p:txBody>
            <a:bodyPr/>
            <a:lstStyle/>
            <a:p>
              <a:pPr algn="ctr"/>
              <a:endParaRPr lang="en-US"/>
            </a:p>
          </p:txBody>
        </p:sp>
        <p:sp>
          <p:nvSpPr>
            <p:cNvPr id="27704" name="Line 56"/>
            <p:cNvSpPr>
              <a:spLocks noChangeShapeType="1"/>
            </p:cNvSpPr>
            <p:nvPr/>
          </p:nvSpPr>
          <p:spPr bwMode="auto">
            <a:xfrm>
              <a:off x="1465" y="1992"/>
              <a:ext cx="1126" cy="0"/>
            </a:xfrm>
            <a:prstGeom prst="line">
              <a:avLst/>
            </a:prstGeom>
            <a:noFill/>
            <a:ln w="9525">
              <a:solidFill>
                <a:schemeClr val="tx1"/>
              </a:solidFill>
              <a:round/>
              <a:headEnd/>
              <a:tailEnd/>
            </a:ln>
          </p:spPr>
          <p:txBody>
            <a:bodyPr/>
            <a:lstStyle/>
            <a:p>
              <a:pPr algn="ctr"/>
              <a:endParaRPr lang="en-US"/>
            </a:p>
          </p:txBody>
        </p:sp>
        <p:sp>
          <p:nvSpPr>
            <p:cNvPr id="27705" name="Line 57"/>
            <p:cNvSpPr>
              <a:spLocks noChangeShapeType="1"/>
            </p:cNvSpPr>
            <p:nvPr/>
          </p:nvSpPr>
          <p:spPr bwMode="auto">
            <a:xfrm>
              <a:off x="1465" y="1992"/>
              <a:ext cx="1126" cy="0"/>
            </a:xfrm>
            <a:prstGeom prst="line">
              <a:avLst/>
            </a:prstGeom>
            <a:noFill/>
            <a:ln w="9525">
              <a:solidFill>
                <a:srgbClr val="000000"/>
              </a:solidFill>
              <a:round/>
              <a:headEnd/>
              <a:tailEnd/>
            </a:ln>
          </p:spPr>
          <p:txBody>
            <a:bodyPr/>
            <a:lstStyle/>
            <a:p>
              <a:pPr algn="ctr"/>
              <a:endParaRPr lang="en-US"/>
            </a:p>
          </p:txBody>
        </p:sp>
        <p:sp>
          <p:nvSpPr>
            <p:cNvPr id="27706" name="Line 58"/>
            <p:cNvSpPr>
              <a:spLocks noChangeShapeType="1"/>
            </p:cNvSpPr>
            <p:nvPr/>
          </p:nvSpPr>
          <p:spPr bwMode="auto">
            <a:xfrm>
              <a:off x="1465" y="1992"/>
              <a:ext cx="1126" cy="0"/>
            </a:xfrm>
            <a:prstGeom prst="line">
              <a:avLst/>
            </a:prstGeom>
            <a:noFill/>
            <a:ln w="1" cap="sq">
              <a:solidFill>
                <a:schemeClr val="tx1"/>
              </a:solidFill>
              <a:round/>
              <a:headEnd/>
              <a:tailEnd/>
            </a:ln>
          </p:spPr>
          <p:txBody>
            <a:bodyPr/>
            <a:lstStyle/>
            <a:p>
              <a:pPr algn="ctr"/>
              <a:endParaRPr lang="en-US"/>
            </a:p>
          </p:txBody>
        </p:sp>
        <p:sp>
          <p:nvSpPr>
            <p:cNvPr id="27707" name="Line 59"/>
            <p:cNvSpPr>
              <a:spLocks noChangeShapeType="1"/>
            </p:cNvSpPr>
            <p:nvPr/>
          </p:nvSpPr>
          <p:spPr bwMode="auto">
            <a:xfrm>
              <a:off x="3717" y="1580"/>
              <a:ext cx="0" cy="412"/>
            </a:xfrm>
            <a:prstGeom prst="line">
              <a:avLst/>
            </a:prstGeom>
            <a:noFill/>
            <a:ln w="9525">
              <a:solidFill>
                <a:schemeClr val="tx1"/>
              </a:solidFill>
              <a:round/>
              <a:headEnd/>
              <a:tailEnd/>
            </a:ln>
          </p:spPr>
          <p:txBody>
            <a:bodyPr/>
            <a:lstStyle/>
            <a:p>
              <a:pPr algn="ctr"/>
              <a:endParaRPr lang="en-US"/>
            </a:p>
          </p:txBody>
        </p:sp>
        <p:sp>
          <p:nvSpPr>
            <p:cNvPr id="27708" name="Line 60"/>
            <p:cNvSpPr>
              <a:spLocks noChangeShapeType="1"/>
            </p:cNvSpPr>
            <p:nvPr/>
          </p:nvSpPr>
          <p:spPr bwMode="auto">
            <a:xfrm>
              <a:off x="3717" y="1580"/>
              <a:ext cx="0" cy="412"/>
            </a:xfrm>
            <a:prstGeom prst="line">
              <a:avLst/>
            </a:prstGeom>
            <a:noFill/>
            <a:ln w="9525">
              <a:solidFill>
                <a:srgbClr val="000000"/>
              </a:solidFill>
              <a:round/>
              <a:headEnd/>
              <a:tailEnd/>
            </a:ln>
          </p:spPr>
          <p:txBody>
            <a:bodyPr/>
            <a:lstStyle/>
            <a:p>
              <a:pPr algn="ctr"/>
              <a:endParaRPr lang="en-US"/>
            </a:p>
          </p:txBody>
        </p:sp>
        <p:sp>
          <p:nvSpPr>
            <p:cNvPr id="27709" name="Line 61"/>
            <p:cNvSpPr>
              <a:spLocks noChangeShapeType="1"/>
            </p:cNvSpPr>
            <p:nvPr/>
          </p:nvSpPr>
          <p:spPr bwMode="auto">
            <a:xfrm>
              <a:off x="3717" y="1580"/>
              <a:ext cx="0" cy="412"/>
            </a:xfrm>
            <a:prstGeom prst="line">
              <a:avLst/>
            </a:prstGeom>
            <a:noFill/>
            <a:ln w="1" cap="sq">
              <a:solidFill>
                <a:schemeClr val="tx1"/>
              </a:solidFill>
              <a:round/>
              <a:headEnd/>
              <a:tailEnd/>
            </a:ln>
          </p:spPr>
          <p:txBody>
            <a:bodyPr/>
            <a:lstStyle/>
            <a:p>
              <a:pPr algn="ctr"/>
              <a:endParaRPr lang="en-US"/>
            </a:p>
          </p:txBody>
        </p:sp>
        <p:sp>
          <p:nvSpPr>
            <p:cNvPr id="27710" name="Line 62"/>
            <p:cNvSpPr>
              <a:spLocks noChangeShapeType="1"/>
            </p:cNvSpPr>
            <p:nvPr/>
          </p:nvSpPr>
          <p:spPr bwMode="auto">
            <a:xfrm>
              <a:off x="2591" y="1992"/>
              <a:ext cx="1126" cy="0"/>
            </a:xfrm>
            <a:prstGeom prst="line">
              <a:avLst/>
            </a:prstGeom>
            <a:noFill/>
            <a:ln w="9525">
              <a:solidFill>
                <a:schemeClr val="tx1"/>
              </a:solidFill>
              <a:round/>
              <a:headEnd/>
              <a:tailEnd/>
            </a:ln>
          </p:spPr>
          <p:txBody>
            <a:bodyPr/>
            <a:lstStyle/>
            <a:p>
              <a:pPr algn="ctr"/>
              <a:endParaRPr lang="en-US"/>
            </a:p>
          </p:txBody>
        </p:sp>
        <p:sp>
          <p:nvSpPr>
            <p:cNvPr id="27711" name="Line 63"/>
            <p:cNvSpPr>
              <a:spLocks noChangeShapeType="1"/>
            </p:cNvSpPr>
            <p:nvPr/>
          </p:nvSpPr>
          <p:spPr bwMode="auto">
            <a:xfrm>
              <a:off x="2591" y="1992"/>
              <a:ext cx="1126" cy="0"/>
            </a:xfrm>
            <a:prstGeom prst="line">
              <a:avLst/>
            </a:prstGeom>
            <a:noFill/>
            <a:ln w="9525">
              <a:solidFill>
                <a:srgbClr val="000000"/>
              </a:solidFill>
              <a:round/>
              <a:headEnd/>
              <a:tailEnd/>
            </a:ln>
          </p:spPr>
          <p:txBody>
            <a:bodyPr/>
            <a:lstStyle/>
            <a:p>
              <a:pPr algn="ctr"/>
              <a:endParaRPr lang="en-US"/>
            </a:p>
          </p:txBody>
        </p:sp>
        <p:sp>
          <p:nvSpPr>
            <p:cNvPr id="27712" name="Line 64"/>
            <p:cNvSpPr>
              <a:spLocks noChangeShapeType="1"/>
            </p:cNvSpPr>
            <p:nvPr/>
          </p:nvSpPr>
          <p:spPr bwMode="auto">
            <a:xfrm>
              <a:off x="2591" y="1992"/>
              <a:ext cx="1126" cy="0"/>
            </a:xfrm>
            <a:prstGeom prst="line">
              <a:avLst/>
            </a:prstGeom>
            <a:noFill/>
            <a:ln w="1" cap="sq">
              <a:solidFill>
                <a:schemeClr val="tx1"/>
              </a:solidFill>
              <a:round/>
              <a:headEnd/>
              <a:tailEnd/>
            </a:ln>
          </p:spPr>
          <p:txBody>
            <a:bodyPr/>
            <a:lstStyle/>
            <a:p>
              <a:pPr algn="ctr"/>
              <a:endParaRPr lang="en-US"/>
            </a:p>
          </p:txBody>
        </p:sp>
        <p:sp>
          <p:nvSpPr>
            <p:cNvPr id="27713" name="Line 65"/>
            <p:cNvSpPr>
              <a:spLocks noChangeShapeType="1"/>
            </p:cNvSpPr>
            <p:nvPr/>
          </p:nvSpPr>
          <p:spPr bwMode="auto">
            <a:xfrm>
              <a:off x="4935" y="1580"/>
              <a:ext cx="0" cy="412"/>
            </a:xfrm>
            <a:prstGeom prst="line">
              <a:avLst/>
            </a:prstGeom>
            <a:noFill/>
            <a:ln w="9525">
              <a:solidFill>
                <a:schemeClr val="tx1"/>
              </a:solidFill>
              <a:round/>
              <a:headEnd/>
              <a:tailEnd/>
            </a:ln>
          </p:spPr>
          <p:txBody>
            <a:bodyPr/>
            <a:lstStyle/>
            <a:p>
              <a:pPr algn="ctr"/>
              <a:endParaRPr lang="en-US"/>
            </a:p>
          </p:txBody>
        </p:sp>
        <p:sp>
          <p:nvSpPr>
            <p:cNvPr id="27714" name="Line 66"/>
            <p:cNvSpPr>
              <a:spLocks noChangeShapeType="1"/>
            </p:cNvSpPr>
            <p:nvPr/>
          </p:nvSpPr>
          <p:spPr bwMode="auto">
            <a:xfrm>
              <a:off x="4935" y="1580"/>
              <a:ext cx="0" cy="412"/>
            </a:xfrm>
            <a:prstGeom prst="line">
              <a:avLst/>
            </a:prstGeom>
            <a:noFill/>
            <a:ln w="9525">
              <a:solidFill>
                <a:srgbClr val="000000"/>
              </a:solidFill>
              <a:round/>
              <a:headEnd/>
              <a:tailEnd/>
            </a:ln>
          </p:spPr>
          <p:txBody>
            <a:bodyPr/>
            <a:lstStyle/>
            <a:p>
              <a:pPr algn="ctr"/>
              <a:endParaRPr lang="en-US"/>
            </a:p>
          </p:txBody>
        </p:sp>
        <p:sp>
          <p:nvSpPr>
            <p:cNvPr id="27715" name="Line 67"/>
            <p:cNvSpPr>
              <a:spLocks noChangeShapeType="1"/>
            </p:cNvSpPr>
            <p:nvPr/>
          </p:nvSpPr>
          <p:spPr bwMode="auto">
            <a:xfrm>
              <a:off x="4935" y="1580"/>
              <a:ext cx="0" cy="412"/>
            </a:xfrm>
            <a:prstGeom prst="line">
              <a:avLst/>
            </a:prstGeom>
            <a:noFill/>
            <a:ln w="1" cap="sq">
              <a:solidFill>
                <a:schemeClr val="tx1"/>
              </a:solidFill>
              <a:round/>
              <a:headEnd/>
              <a:tailEnd/>
            </a:ln>
          </p:spPr>
          <p:txBody>
            <a:bodyPr/>
            <a:lstStyle/>
            <a:p>
              <a:pPr algn="ctr"/>
              <a:endParaRPr lang="en-US"/>
            </a:p>
          </p:txBody>
        </p:sp>
        <p:sp>
          <p:nvSpPr>
            <p:cNvPr id="27716" name="Line 68"/>
            <p:cNvSpPr>
              <a:spLocks noChangeShapeType="1"/>
            </p:cNvSpPr>
            <p:nvPr/>
          </p:nvSpPr>
          <p:spPr bwMode="auto">
            <a:xfrm>
              <a:off x="3717" y="1992"/>
              <a:ext cx="1218" cy="0"/>
            </a:xfrm>
            <a:prstGeom prst="line">
              <a:avLst/>
            </a:prstGeom>
            <a:noFill/>
            <a:ln w="9525">
              <a:solidFill>
                <a:schemeClr val="tx1"/>
              </a:solidFill>
              <a:round/>
              <a:headEnd/>
              <a:tailEnd/>
            </a:ln>
          </p:spPr>
          <p:txBody>
            <a:bodyPr/>
            <a:lstStyle/>
            <a:p>
              <a:pPr algn="ctr"/>
              <a:endParaRPr lang="en-US"/>
            </a:p>
          </p:txBody>
        </p:sp>
        <p:sp>
          <p:nvSpPr>
            <p:cNvPr id="27717" name="Line 69"/>
            <p:cNvSpPr>
              <a:spLocks noChangeShapeType="1"/>
            </p:cNvSpPr>
            <p:nvPr/>
          </p:nvSpPr>
          <p:spPr bwMode="auto">
            <a:xfrm>
              <a:off x="3717" y="1992"/>
              <a:ext cx="1218" cy="0"/>
            </a:xfrm>
            <a:prstGeom prst="line">
              <a:avLst/>
            </a:prstGeom>
            <a:noFill/>
            <a:ln w="9525">
              <a:solidFill>
                <a:srgbClr val="000000"/>
              </a:solidFill>
              <a:round/>
              <a:headEnd/>
              <a:tailEnd/>
            </a:ln>
          </p:spPr>
          <p:txBody>
            <a:bodyPr/>
            <a:lstStyle/>
            <a:p>
              <a:pPr algn="ctr"/>
              <a:endParaRPr lang="en-US"/>
            </a:p>
          </p:txBody>
        </p:sp>
        <p:sp>
          <p:nvSpPr>
            <p:cNvPr id="27718" name="Line 70"/>
            <p:cNvSpPr>
              <a:spLocks noChangeShapeType="1"/>
            </p:cNvSpPr>
            <p:nvPr/>
          </p:nvSpPr>
          <p:spPr bwMode="auto">
            <a:xfrm>
              <a:off x="1465" y="1992"/>
              <a:ext cx="0" cy="435"/>
            </a:xfrm>
            <a:prstGeom prst="line">
              <a:avLst/>
            </a:prstGeom>
            <a:noFill/>
            <a:ln w="9525">
              <a:solidFill>
                <a:schemeClr val="tx1"/>
              </a:solidFill>
              <a:round/>
              <a:headEnd/>
              <a:tailEnd/>
            </a:ln>
          </p:spPr>
          <p:txBody>
            <a:bodyPr/>
            <a:lstStyle/>
            <a:p>
              <a:pPr algn="ctr"/>
              <a:endParaRPr lang="en-US"/>
            </a:p>
          </p:txBody>
        </p:sp>
        <p:sp>
          <p:nvSpPr>
            <p:cNvPr id="27719" name="Line 71"/>
            <p:cNvSpPr>
              <a:spLocks noChangeShapeType="1"/>
            </p:cNvSpPr>
            <p:nvPr/>
          </p:nvSpPr>
          <p:spPr bwMode="auto">
            <a:xfrm>
              <a:off x="1465" y="1992"/>
              <a:ext cx="0" cy="435"/>
            </a:xfrm>
            <a:prstGeom prst="line">
              <a:avLst/>
            </a:prstGeom>
            <a:noFill/>
            <a:ln w="9525">
              <a:solidFill>
                <a:srgbClr val="000000"/>
              </a:solidFill>
              <a:round/>
              <a:headEnd/>
              <a:tailEnd/>
            </a:ln>
          </p:spPr>
          <p:txBody>
            <a:bodyPr/>
            <a:lstStyle/>
            <a:p>
              <a:pPr algn="ctr"/>
              <a:endParaRPr lang="en-US"/>
            </a:p>
          </p:txBody>
        </p:sp>
        <p:sp>
          <p:nvSpPr>
            <p:cNvPr id="27720" name="Line 72"/>
            <p:cNvSpPr>
              <a:spLocks noChangeShapeType="1"/>
            </p:cNvSpPr>
            <p:nvPr/>
          </p:nvSpPr>
          <p:spPr bwMode="auto">
            <a:xfrm>
              <a:off x="2591" y="1992"/>
              <a:ext cx="0" cy="435"/>
            </a:xfrm>
            <a:prstGeom prst="line">
              <a:avLst/>
            </a:prstGeom>
            <a:noFill/>
            <a:ln w="9525">
              <a:solidFill>
                <a:schemeClr val="tx1"/>
              </a:solidFill>
              <a:round/>
              <a:headEnd/>
              <a:tailEnd/>
            </a:ln>
          </p:spPr>
          <p:txBody>
            <a:bodyPr/>
            <a:lstStyle/>
            <a:p>
              <a:pPr algn="ctr"/>
              <a:endParaRPr lang="en-US"/>
            </a:p>
          </p:txBody>
        </p:sp>
        <p:sp>
          <p:nvSpPr>
            <p:cNvPr id="27721" name="Line 73"/>
            <p:cNvSpPr>
              <a:spLocks noChangeShapeType="1"/>
            </p:cNvSpPr>
            <p:nvPr/>
          </p:nvSpPr>
          <p:spPr bwMode="auto">
            <a:xfrm>
              <a:off x="2591" y="1992"/>
              <a:ext cx="0" cy="435"/>
            </a:xfrm>
            <a:prstGeom prst="line">
              <a:avLst/>
            </a:prstGeom>
            <a:noFill/>
            <a:ln w="9525">
              <a:solidFill>
                <a:srgbClr val="000000"/>
              </a:solidFill>
              <a:round/>
              <a:headEnd/>
              <a:tailEnd/>
            </a:ln>
          </p:spPr>
          <p:txBody>
            <a:bodyPr/>
            <a:lstStyle/>
            <a:p>
              <a:pPr algn="ctr"/>
              <a:endParaRPr lang="en-US"/>
            </a:p>
          </p:txBody>
        </p:sp>
        <p:sp>
          <p:nvSpPr>
            <p:cNvPr id="27722" name="Line 74"/>
            <p:cNvSpPr>
              <a:spLocks noChangeShapeType="1"/>
            </p:cNvSpPr>
            <p:nvPr/>
          </p:nvSpPr>
          <p:spPr bwMode="auto">
            <a:xfrm>
              <a:off x="1465" y="2427"/>
              <a:ext cx="1126" cy="0"/>
            </a:xfrm>
            <a:prstGeom prst="line">
              <a:avLst/>
            </a:prstGeom>
            <a:noFill/>
            <a:ln w="9525">
              <a:solidFill>
                <a:schemeClr val="tx1"/>
              </a:solidFill>
              <a:round/>
              <a:headEnd/>
              <a:tailEnd/>
            </a:ln>
          </p:spPr>
          <p:txBody>
            <a:bodyPr/>
            <a:lstStyle/>
            <a:p>
              <a:pPr algn="ctr"/>
              <a:endParaRPr lang="en-US"/>
            </a:p>
          </p:txBody>
        </p:sp>
        <p:sp>
          <p:nvSpPr>
            <p:cNvPr id="27723" name="Line 75"/>
            <p:cNvSpPr>
              <a:spLocks noChangeShapeType="1"/>
            </p:cNvSpPr>
            <p:nvPr/>
          </p:nvSpPr>
          <p:spPr bwMode="auto">
            <a:xfrm>
              <a:off x="1465" y="2427"/>
              <a:ext cx="1126" cy="0"/>
            </a:xfrm>
            <a:prstGeom prst="line">
              <a:avLst/>
            </a:prstGeom>
            <a:noFill/>
            <a:ln w="9525">
              <a:solidFill>
                <a:srgbClr val="000000"/>
              </a:solidFill>
              <a:round/>
              <a:headEnd/>
              <a:tailEnd/>
            </a:ln>
          </p:spPr>
          <p:txBody>
            <a:bodyPr/>
            <a:lstStyle/>
            <a:p>
              <a:pPr algn="ctr"/>
              <a:endParaRPr lang="en-US"/>
            </a:p>
          </p:txBody>
        </p:sp>
        <p:sp>
          <p:nvSpPr>
            <p:cNvPr id="27724" name="Line 76"/>
            <p:cNvSpPr>
              <a:spLocks noChangeShapeType="1"/>
            </p:cNvSpPr>
            <p:nvPr/>
          </p:nvSpPr>
          <p:spPr bwMode="auto">
            <a:xfrm>
              <a:off x="1465" y="2427"/>
              <a:ext cx="1126" cy="0"/>
            </a:xfrm>
            <a:prstGeom prst="line">
              <a:avLst/>
            </a:prstGeom>
            <a:noFill/>
            <a:ln w="1" cap="sq">
              <a:solidFill>
                <a:schemeClr val="tx1"/>
              </a:solidFill>
              <a:round/>
              <a:headEnd/>
              <a:tailEnd/>
            </a:ln>
          </p:spPr>
          <p:txBody>
            <a:bodyPr/>
            <a:lstStyle/>
            <a:p>
              <a:pPr algn="ctr"/>
              <a:endParaRPr lang="en-US"/>
            </a:p>
          </p:txBody>
        </p:sp>
        <p:sp>
          <p:nvSpPr>
            <p:cNvPr id="27725" name="Line 77"/>
            <p:cNvSpPr>
              <a:spLocks noChangeShapeType="1"/>
            </p:cNvSpPr>
            <p:nvPr/>
          </p:nvSpPr>
          <p:spPr bwMode="auto">
            <a:xfrm>
              <a:off x="3717" y="1992"/>
              <a:ext cx="0" cy="435"/>
            </a:xfrm>
            <a:prstGeom prst="line">
              <a:avLst/>
            </a:prstGeom>
            <a:noFill/>
            <a:ln w="9525">
              <a:solidFill>
                <a:schemeClr val="tx1"/>
              </a:solidFill>
              <a:round/>
              <a:headEnd/>
              <a:tailEnd/>
            </a:ln>
          </p:spPr>
          <p:txBody>
            <a:bodyPr/>
            <a:lstStyle/>
            <a:p>
              <a:pPr algn="ctr"/>
              <a:endParaRPr lang="en-US"/>
            </a:p>
          </p:txBody>
        </p:sp>
        <p:sp>
          <p:nvSpPr>
            <p:cNvPr id="27726" name="Line 78"/>
            <p:cNvSpPr>
              <a:spLocks noChangeShapeType="1"/>
            </p:cNvSpPr>
            <p:nvPr/>
          </p:nvSpPr>
          <p:spPr bwMode="auto">
            <a:xfrm>
              <a:off x="3717" y="1992"/>
              <a:ext cx="0" cy="435"/>
            </a:xfrm>
            <a:prstGeom prst="line">
              <a:avLst/>
            </a:prstGeom>
            <a:noFill/>
            <a:ln w="9525">
              <a:solidFill>
                <a:srgbClr val="000000"/>
              </a:solidFill>
              <a:round/>
              <a:headEnd/>
              <a:tailEnd/>
            </a:ln>
          </p:spPr>
          <p:txBody>
            <a:bodyPr/>
            <a:lstStyle/>
            <a:p>
              <a:pPr algn="ctr"/>
              <a:endParaRPr lang="en-US"/>
            </a:p>
          </p:txBody>
        </p:sp>
        <p:sp>
          <p:nvSpPr>
            <p:cNvPr id="27727" name="Line 79"/>
            <p:cNvSpPr>
              <a:spLocks noChangeShapeType="1"/>
            </p:cNvSpPr>
            <p:nvPr/>
          </p:nvSpPr>
          <p:spPr bwMode="auto">
            <a:xfrm>
              <a:off x="2591" y="2427"/>
              <a:ext cx="1126" cy="0"/>
            </a:xfrm>
            <a:prstGeom prst="line">
              <a:avLst/>
            </a:prstGeom>
            <a:noFill/>
            <a:ln w="9525">
              <a:solidFill>
                <a:schemeClr val="tx1"/>
              </a:solidFill>
              <a:round/>
              <a:headEnd/>
              <a:tailEnd/>
            </a:ln>
          </p:spPr>
          <p:txBody>
            <a:bodyPr/>
            <a:lstStyle/>
            <a:p>
              <a:pPr algn="ctr"/>
              <a:endParaRPr lang="en-US"/>
            </a:p>
          </p:txBody>
        </p:sp>
        <p:sp>
          <p:nvSpPr>
            <p:cNvPr id="27728" name="Line 80"/>
            <p:cNvSpPr>
              <a:spLocks noChangeShapeType="1"/>
            </p:cNvSpPr>
            <p:nvPr/>
          </p:nvSpPr>
          <p:spPr bwMode="auto">
            <a:xfrm>
              <a:off x="2591" y="2427"/>
              <a:ext cx="1126" cy="0"/>
            </a:xfrm>
            <a:prstGeom prst="line">
              <a:avLst/>
            </a:prstGeom>
            <a:noFill/>
            <a:ln w="9525">
              <a:solidFill>
                <a:srgbClr val="000000"/>
              </a:solidFill>
              <a:round/>
              <a:headEnd/>
              <a:tailEnd/>
            </a:ln>
          </p:spPr>
          <p:txBody>
            <a:bodyPr/>
            <a:lstStyle/>
            <a:p>
              <a:pPr algn="ctr"/>
              <a:endParaRPr lang="en-US"/>
            </a:p>
          </p:txBody>
        </p:sp>
        <p:sp>
          <p:nvSpPr>
            <p:cNvPr id="27729" name="Line 81"/>
            <p:cNvSpPr>
              <a:spLocks noChangeShapeType="1"/>
            </p:cNvSpPr>
            <p:nvPr/>
          </p:nvSpPr>
          <p:spPr bwMode="auto">
            <a:xfrm>
              <a:off x="2591" y="2427"/>
              <a:ext cx="1126" cy="0"/>
            </a:xfrm>
            <a:prstGeom prst="line">
              <a:avLst/>
            </a:prstGeom>
            <a:noFill/>
            <a:ln w="1" cap="sq">
              <a:solidFill>
                <a:schemeClr val="tx1"/>
              </a:solidFill>
              <a:round/>
              <a:headEnd/>
              <a:tailEnd/>
            </a:ln>
          </p:spPr>
          <p:txBody>
            <a:bodyPr/>
            <a:lstStyle/>
            <a:p>
              <a:pPr algn="ctr"/>
              <a:endParaRPr lang="en-US"/>
            </a:p>
          </p:txBody>
        </p:sp>
        <p:sp>
          <p:nvSpPr>
            <p:cNvPr id="27730" name="Line 82"/>
            <p:cNvSpPr>
              <a:spLocks noChangeShapeType="1"/>
            </p:cNvSpPr>
            <p:nvPr/>
          </p:nvSpPr>
          <p:spPr bwMode="auto">
            <a:xfrm>
              <a:off x="4935" y="1992"/>
              <a:ext cx="0" cy="435"/>
            </a:xfrm>
            <a:prstGeom prst="line">
              <a:avLst/>
            </a:prstGeom>
            <a:noFill/>
            <a:ln w="9525">
              <a:solidFill>
                <a:schemeClr val="tx1"/>
              </a:solidFill>
              <a:round/>
              <a:headEnd/>
              <a:tailEnd/>
            </a:ln>
          </p:spPr>
          <p:txBody>
            <a:bodyPr/>
            <a:lstStyle/>
            <a:p>
              <a:pPr algn="ctr"/>
              <a:endParaRPr lang="en-US"/>
            </a:p>
          </p:txBody>
        </p:sp>
        <p:sp>
          <p:nvSpPr>
            <p:cNvPr id="27731" name="Line 83"/>
            <p:cNvSpPr>
              <a:spLocks noChangeShapeType="1"/>
            </p:cNvSpPr>
            <p:nvPr/>
          </p:nvSpPr>
          <p:spPr bwMode="auto">
            <a:xfrm>
              <a:off x="4935" y="1992"/>
              <a:ext cx="0" cy="435"/>
            </a:xfrm>
            <a:prstGeom prst="line">
              <a:avLst/>
            </a:prstGeom>
            <a:noFill/>
            <a:ln w="9525">
              <a:solidFill>
                <a:srgbClr val="000000"/>
              </a:solidFill>
              <a:round/>
              <a:headEnd/>
              <a:tailEnd/>
            </a:ln>
          </p:spPr>
          <p:txBody>
            <a:bodyPr/>
            <a:lstStyle/>
            <a:p>
              <a:pPr algn="ctr"/>
              <a:endParaRPr lang="en-US"/>
            </a:p>
          </p:txBody>
        </p:sp>
        <p:sp>
          <p:nvSpPr>
            <p:cNvPr id="27732" name="Line 84"/>
            <p:cNvSpPr>
              <a:spLocks noChangeShapeType="1"/>
            </p:cNvSpPr>
            <p:nvPr/>
          </p:nvSpPr>
          <p:spPr bwMode="auto">
            <a:xfrm>
              <a:off x="3717" y="2427"/>
              <a:ext cx="1218" cy="0"/>
            </a:xfrm>
            <a:prstGeom prst="line">
              <a:avLst/>
            </a:prstGeom>
            <a:noFill/>
            <a:ln w="9525">
              <a:solidFill>
                <a:schemeClr val="tx1"/>
              </a:solidFill>
              <a:round/>
              <a:headEnd/>
              <a:tailEnd/>
            </a:ln>
          </p:spPr>
          <p:txBody>
            <a:bodyPr/>
            <a:lstStyle/>
            <a:p>
              <a:pPr algn="ctr"/>
              <a:endParaRPr lang="en-US"/>
            </a:p>
          </p:txBody>
        </p:sp>
        <p:sp>
          <p:nvSpPr>
            <p:cNvPr id="27733" name="Line 85"/>
            <p:cNvSpPr>
              <a:spLocks noChangeShapeType="1"/>
            </p:cNvSpPr>
            <p:nvPr/>
          </p:nvSpPr>
          <p:spPr bwMode="auto">
            <a:xfrm>
              <a:off x="3717" y="2427"/>
              <a:ext cx="1218" cy="0"/>
            </a:xfrm>
            <a:prstGeom prst="line">
              <a:avLst/>
            </a:prstGeom>
            <a:noFill/>
            <a:ln w="9525">
              <a:solidFill>
                <a:srgbClr val="000000"/>
              </a:solidFill>
              <a:round/>
              <a:headEnd/>
              <a:tailEnd/>
            </a:ln>
          </p:spPr>
          <p:txBody>
            <a:bodyPr/>
            <a:lstStyle/>
            <a:p>
              <a:pPr algn="ctr"/>
              <a:endParaRPr lang="en-US"/>
            </a:p>
          </p:txBody>
        </p:sp>
      </p:grpSp>
      <p:sp>
        <p:nvSpPr>
          <p:cNvPr id="86" name="TextBox 85"/>
          <p:cNvSpPr txBox="1"/>
          <p:nvPr/>
        </p:nvSpPr>
        <p:spPr>
          <a:xfrm>
            <a:off x="5334000" y="4114801"/>
            <a:ext cx="3581400" cy="2240613"/>
          </a:xfrm>
          <a:prstGeom prst="rect">
            <a:avLst/>
          </a:prstGeom>
          <a:solidFill>
            <a:schemeClr val="bg2">
              <a:lumMod val="90000"/>
            </a:schemeClr>
          </a:solidFill>
        </p:spPr>
        <p:txBody>
          <a:bodyPr wrap="square" rtlCol="0">
            <a:spAutoFit/>
          </a:bodyPr>
          <a:lstStyle/>
          <a:p>
            <a:pPr marL="770090" lvl="2" indent="-255744">
              <a:lnSpc>
                <a:spcPct val="95000"/>
              </a:lnSpc>
              <a:spcBef>
                <a:spcPct val="0"/>
              </a:spcBef>
              <a:buClr>
                <a:srgbClr val="000000"/>
              </a:buClr>
              <a:buSzPct val="80000"/>
              <a:defRPr/>
            </a:pPr>
            <a:r>
              <a:rPr lang="en-US" sz="1600" b="1" dirty="0" smtClean="0">
                <a:solidFill>
                  <a:srgbClr val="000000"/>
                </a:solidFill>
              </a:rPr>
              <a:t/>
            </a:r>
            <a:br>
              <a:rPr lang="en-US" sz="1600" b="1" dirty="0" smtClean="0">
                <a:solidFill>
                  <a:srgbClr val="000000"/>
                </a:solidFill>
              </a:rPr>
            </a:br>
            <a:r>
              <a:rPr lang="en-US" sz="2400" b="1" dirty="0" smtClean="0">
                <a:solidFill>
                  <a:srgbClr val="000000"/>
                </a:solidFill>
              </a:rPr>
              <a:t>Many assumptions don't hold:</a:t>
            </a:r>
            <a:endParaRPr lang="en-US" sz="1600" b="1" dirty="0" smtClean="0"/>
          </a:p>
          <a:p>
            <a:pPr marL="1130131" lvl="3">
              <a:lnSpc>
                <a:spcPct val="95000"/>
              </a:lnSpc>
              <a:spcBef>
                <a:spcPct val="0"/>
              </a:spcBef>
              <a:buClr>
                <a:srgbClr val="000000"/>
              </a:buClr>
              <a:defRPr/>
            </a:pPr>
            <a:r>
              <a:rPr lang="en-US" sz="1600" dirty="0" smtClean="0">
                <a:solidFill>
                  <a:srgbClr val="000000"/>
                </a:solidFill>
              </a:rPr>
              <a:t>&gt; independence of observations</a:t>
            </a:r>
            <a:endParaRPr lang="en-US" sz="1600" dirty="0" smtClean="0"/>
          </a:p>
          <a:p>
            <a:pPr marL="1130131" lvl="3">
              <a:lnSpc>
                <a:spcPct val="95000"/>
              </a:lnSpc>
              <a:spcBef>
                <a:spcPct val="0"/>
              </a:spcBef>
              <a:buClr>
                <a:srgbClr val="000000"/>
              </a:buClr>
              <a:defRPr/>
            </a:pPr>
            <a:r>
              <a:rPr lang="en-US" sz="1600" dirty="0" smtClean="0">
                <a:solidFill>
                  <a:srgbClr val="000000"/>
                </a:solidFill>
              </a:rPr>
              <a:t>&gt; normal distributions</a:t>
            </a:r>
            <a:endParaRPr lang="en-US" sz="1600" dirty="0" smtClean="0"/>
          </a:p>
          <a:p>
            <a:pPr marL="1130131" lvl="3">
              <a:lnSpc>
                <a:spcPct val="95000"/>
              </a:lnSpc>
              <a:spcBef>
                <a:spcPct val="0"/>
              </a:spcBef>
              <a:buClr>
                <a:srgbClr val="000000"/>
              </a:buClr>
              <a:defRPr/>
            </a:pPr>
            <a:r>
              <a:rPr lang="en-US" sz="1600" dirty="0" smtClean="0">
                <a:solidFill>
                  <a:srgbClr val="000000"/>
                </a:solidFill>
              </a:rPr>
              <a:t>&gt; </a:t>
            </a:r>
            <a:r>
              <a:rPr lang="en-US" sz="1600" dirty="0" err="1" smtClean="0">
                <a:solidFill>
                  <a:srgbClr val="000000"/>
                </a:solidFill>
              </a:rPr>
              <a:t>homoscedasticity</a:t>
            </a:r>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215743" y="267177"/>
            <a:ext cx="8696801" cy="1135856"/>
          </a:xfrm>
        </p:spPr>
        <p:txBody>
          <a:bodyPr lIns="0" tIns="0" rIns="0" bIns="0" anchor="t">
            <a:normAutofit/>
          </a:bodyPr>
          <a:lstStyle/>
          <a:p>
            <a:pPr eaLnBrk="1" hangingPunct="1">
              <a:lnSpc>
                <a:spcPct val="95000"/>
              </a:lnSpc>
            </a:pPr>
            <a:r>
              <a:rPr lang="en-US" sz="2900" dirty="0" smtClean="0">
                <a:solidFill>
                  <a:srgbClr val="000000"/>
                </a:solidFill>
              </a:rPr>
              <a:t>Invalid assumptions: independent observations</a:t>
            </a:r>
          </a:p>
        </p:txBody>
      </p:sp>
      <p:sp>
        <p:nvSpPr>
          <p:cNvPr id="28675" name="Rectangle 2"/>
          <p:cNvSpPr>
            <a:spLocks noGrp="1" noChangeArrowheads="1"/>
          </p:cNvSpPr>
          <p:nvPr>
            <p:ph sz="quarter" idx="1"/>
          </p:nvPr>
        </p:nvSpPr>
        <p:spPr>
          <a:xfrm>
            <a:off x="222885" y="1645920"/>
            <a:ext cx="8698230" cy="4937760"/>
          </a:xfrm>
        </p:spPr>
        <p:txBody>
          <a:bodyPr lIns="0" tIns="0" rIns="0" bIns="0">
            <a:normAutofit/>
          </a:bodyPr>
          <a:lstStyle/>
          <a:p>
            <a:pPr marL="410048" lvl="1" indent="-307179">
              <a:lnSpc>
                <a:spcPct val="95000"/>
              </a:lnSpc>
              <a:spcBef>
                <a:spcPct val="0"/>
              </a:spcBef>
              <a:buClr>
                <a:srgbClr val="000000"/>
              </a:buClr>
            </a:pPr>
            <a:r>
              <a:rPr lang="en-US" sz="2900" dirty="0" smtClean="0">
                <a:solidFill>
                  <a:srgbClr val="000000"/>
                </a:solidFill>
              </a:rPr>
              <a:t>if I clicked on a "show more" link before, I'm more likely to do it again</a:t>
            </a:r>
            <a:endParaRPr lang="en-US" sz="2900" dirty="0" smtClean="0"/>
          </a:p>
          <a:p>
            <a:pPr marL="410048" lvl="1" indent="-307179">
              <a:lnSpc>
                <a:spcPct val="95000"/>
              </a:lnSpc>
              <a:spcBef>
                <a:spcPct val="0"/>
              </a:spcBef>
              <a:buClr>
                <a:srgbClr val="000000"/>
              </a:buClr>
            </a:pPr>
            <a:r>
              <a:rPr lang="en-US" sz="2900" dirty="0" smtClean="0">
                <a:solidFill>
                  <a:srgbClr val="000000"/>
                </a:solidFill>
              </a:rPr>
              <a:t>if I queried for a topic before, I'm more likely to query for that topic again</a:t>
            </a:r>
            <a:endParaRPr lang="en-US" sz="2900" dirty="0" smtClean="0"/>
          </a:p>
          <a:p>
            <a:pPr marL="410048" lvl="1" indent="-307179">
              <a:lnSpc>
                <a:spcPct val="95000"/>
              </a:lnSpc>
              <a:spcBef>
                <a:spcPct val="0"/>
              </a:spcBef>
              <a:buClr>
                <a:srgbClr val="000000"/>
              </a:buClr>
            </a:pPr>
            <a:r>
              <a:rPr lang="en-US" sz="2900" dirty="0" smtClean="0">
                <a:solidFill>
                  <a:srgbClr val="000000"/>
                </a:solidFill>
              </a:rPr>
              <a:t>if I search a lot today, I'm more likely to search a lot tomorrow</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2885" y="274320"/>
            <a:ext cx="8698230" cy="822960"/>
          </a:xfrm>
        </p:spPr>
        <p:txBody>
          <a:bodyPr lIns="0" tIns="0" rIns="0" bIns="0" anchor="t">
            <a:normAutofit fontScale="90000"/>
          </a:bodyPr>
          <a:lstStyle/>
          <a:p>
            <a:pPr eaLnBrk="1" hangingPunct="1">
              <a:lnSpc>
                <a:spcPct val="95000"/>
              </a:lnSpc>
            </a:pPr>
            <a:r>
              <a:rPr lang="en-US" sz="3900" dirty="0" smtClean="0">
                <a:solidFill>
                  <a:srgbClr val="000000"/>
                </a:solidFill>
              </a:rPr>
              <a:t>Invalid assumptions: Data is Gaussian</a:t>
            </a:r>
          </a:p>
        </p:txBody>
      </p:sp>
      <p:sp>
        <p:nvSpPr>
          <p:cNvPr id="29699" name="Rectangle 2"/>
          <p:cNvSpPr>
            <a:spLocks noGrp="1" noChangeArrowheads="1"/>
          </p:cNvSpPr>
          <p:nvPr>
            <p:ph sz="quarter" idx="1"/>
          </p:nvPr>
        </p:nvSpPr>
        <p:spPr>
          <a:xfrm>
            <a:off x="222885" y="1645920"/>
            <a:ext cx="8698230" cy="4937760"/>
          </a:xfrm>
        </p:spPr>
        <p:txBody>
          <a:bodyPr lIns="0" tIns="0" rIns="0" bIns="0">
            <a:normAutofit/>
          </a:bodyPr>
          <a:lstStyle/>
          <a:p>
            <a:pPr marL="410048" lvl="1" indent="-307179">
              <a:lnSpc>
                <a:spcPct val="95000"/>
              </a:lnSpc>
              <a:spcBef>
                <a:spcPct val="0"/>
              </a:spcBef>
              <a:buClr>
                <a:srgbClr val="000000"/>
              </a:buClr>
              <a:buFontTx/>
              <a:buChar char="•"/>
            </a:pPr>
            <a:r>
              <a:rPr lang="en-US" sz="2200" dirty="0" smtClean="0">
                <a:solidFill>
                  <a:srgbClr val="000000"/>
                </a:solidFill>
              </a:rPr>
              <a:t>Doesn't the law of large numbers apply?  </a:t>
            </a:r>
            <a:endParaRPr lang="en-US" sz="2200" dirty="0" smtClean="0"/>
          </a:p>
          <a:p>
            <a:pPr marL="770090" lvl="2" indent="-255744">
              <a:lnSpc>
                <a:spcPct val="95000"/>
              </a:lnSpc>
              <a:spcBef>
                <a:spcPct val="0"/>
              </a:spcBef>
              <a:buClr>
                <a:srgbClr val="000000"/>
              </a:buClr>
              <a:buSzPct val="80000"/>
              <a:buFont typeface="Courier New" pitchFamily="49" charset="0"/>
              <a:buChar char="o"/>
            </a:pPr>
            <a:r>
              <a:rPr lang="en-US" sz="2200" dirty="0" smtClean="0">
                <a:solidFill>
                  <a:srgbClr val="000000"/>
                </a:solidFill>
              </a:rPr>
              <a:t>Apparently not</a:t>
            </a:r>
            <a:endParaRPr lang="en-US" sz="2200" dirty="0" smtClean="0"/>
          </a:p>
          <a:p>
            <a:pPr marL="410048" lvl="1" indent="-307179">
              <a:lnSpc>
                <a:spcPct val="95000"/>
              </a:lnSpc>
              <a:spcBef>
                <a:spcPct val="0"/>
              </a:spcBef>
              <a:buClr>
                <a:srgbClr val="000000"/>
              </a:buClr>
              <a:buFontTx/>
              <a:buChar char="•"/>
            </a:pPr>
            <a:r>
              <a:rPr lang="en-US" sz="2200" dirty="0" smtClean="0">
                <a:solidFill>
                  <a:srgbClr val="000000"/>
                </a:solidFill>
              </a:rPr>
              <a:t>What to do: transform the data if you can</a:t>
            </a:r>
            <a:endParaRPr lang="en-US" sz="2200" dirty="0" smtClean="0"/>
          </a:p>
          <a:p>
            <a:pPr marL="410048" lvl="1" indent="-307179">
              <a:lnSpc>
                <a:spcPct val="95000"/>
              </a:lnSpc>
              <a:spcBef>
                <a:spcPct val="0"/>
              </a:spcBef>
              <a:buClr>
                <a:srgbClr val="000000"/>
              </a:buClr>
              <a:buFontTx/>
              <a:buChar char="•"/>
            </a:pPr>
            <a:r>
              <a:rPr lang="en-US" sz="2200" dirty="0" smtClean="0">
                <a:solidFill>
                  <a:srgbClr val="000000"/>
                </a:solidFill>
              </a:rPr>
              <a:t>Most common for time-based measures (e.g., time to result)</a:t>
            </a:r>
            <a:endParaRPr lang="en-US" sz="2200" dirty="0" smtClean="0"/>
          </a:p>
          <a:p>
            <a:pPr marL="770090" lvl="2" indent="-255744">
              <a:lnSpc>
                <a:spcPct val="95000"/>
              </a:lnSpc>
              <a:spcBef>
                <a:spcPct val="0"/>
              </a:spcBef>
              <a:buClr>
                <a:srgbClr val="000000"/>
              </a:buClr>
              <a:buSzPct val="80000"/>
              <a:buFont typeface="Courier New" pitchFamily="49" charset="0"/>
              <a:buChar char="o"/>
            </a:pPr>
            <a:r>
              <a:rPr lang="en-US" sz="2200" dirty="0" smtClean="0">
                <a:solidFill>
                  <a:srgbClr val="000000"/>
                </a:solidFill>
              </a:rPr>
              <a:t>log transform can be useful</a:t>
            </a:r>
            <a:endParaRPr lang="en-US" sz="2200" dirty="0" smtClean="0"/>
          </a:p>
          <a:p>
            <a:pPr marL="770090" lvl="2" indent="-255744">
              <a:lnSpc>
                <a:spcPct val="95000"/>
              </a:lnSpc>
              <a:spcBef>
                <a:spcPct val="0"/>
              </a:spcBef>
              <a:buClr>
                <a:srgbClr val="000000"/>
              </a:buClr>
              <a:buSzPct val="80000"/>
              <a:buFont typeface="Courier New" pitchFamily="49" charset="0"/>
              <a:buChar char="o"/>
            </a:pPr>
            <a:r>
              <a:rPr lang="en-US" sz="2200" dirty="0" smtClean="0">
                <a:solidFill>
                  <a:srgbClr val="000000"/>
                </a:solidFill>
              </a:rPr>
              <a:t>geo-metric mean (multiplicative mean) is an alternative transformation</a:t>
            </a:r>
          </a:p>
        </p:txBody>
      </p:sp>
      <p:pic>
        <p:nvPicPr>
          <p:cNvPr id="29700" name="Picture 4"/>
          <p:cNvPicPr>
            <a:picLocks noChangeAspect="1" noChangeArrowheads="1"/>
          </p:cNvPicPr>
          <p:nvPr/>
        </p:nvPicPr>
        <p:blipFill>
          <a:blip r:embed="rId3" cstate="print"/>
          <a:srcRect/>
          <a:stretch>
            <a:fillRect/>
          </a:stretch>
        </p:blipFill>
        <p:spPr bwMode="auto">
          <a:xfrm>
            <a:off x="1371600" y="4206241"/>
            <a:ext cx="2891790" cy="2588895"/>
          </a:xfrm>
          <a:prstGeom prst="rect">
            <a:avLst/>
          </a:prstGeom>
          <a:noFill/>
          <a:ln w="9525">
            <a:noFill/>
            <a:miter lim="800000"/>
            <a:headEnd/>
            <a:tailEnd/>
          </a:ln>
        </p:spPr>
      </p:pic>
      <p:pic>
        <p:nvPicPr>
          <p:cNvPr id="29701" name="Picture 5"/>
          <p:cNvPicPr>
            <a:picLocks noChangeAspect="1" noChangeArrowheads="1"/>
          </p:cNvPicPr>
          <p:nvPr/>
        </p:nvPicPr>
        <p:blipFill>
          <a:blip r:embed="rId4" cstate="print"/>
          <a:srcRect/>
          <a:stretch>
            <a:fillRect/>
          </a:stretch>
        </p:blipFill>
        <p:spPr bwMode="auto">
          <a:xfrm>
            <a:off x="4663440" y="4206241"/>
            <a:ext cx="3300413" cy="2634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222885" y="274320"/>
            <a:ext cx="8698230" cy="822960"/>
          </a:xfrm>
        </p:spPr>
        <p:txBody>
          <a:bodyPr lIns="0" tIns="0" rIns="0" bIns="0" anchor="t">
            <a:normAutofit fontScale="90000"/>
          </a:bodyPr>
          <a:lstStyle/>
          <a:p>
            <a:pPr eaLnBrk="1" hangingPunct="1">
              <a:lnSpc>
                <a:spcPct val="95000"/>
              </a:lnSpc>
            </a:pPr>
            <a:r>
              <a:rPr lang="en-US" sz="3900" dirty="0" smtClean="0">
                <a:solidFill>
                  <a:srgbClr val="000000"/>
                </a:solidFill>
              </a:rPr>
              <a:t>Invalid assumptions: </a:t>
            </a:r>
            <a:r>
              <a:rPr lang="en-US" sz="3900" dirty="0" err="1" smtClean="0">
                <a:solidFill>
                  <a:srgbClr val="000000"/>
                </a:solidFill>
              </a:rPr>
              <a:t>Homoscedasticity</a:t>
            </a:r>
            <a:endParaRPr lang="en-US" sz="3900" dirty="0" smtClean="0">
              <a:solidFill>
                <a:srgbClr val="000000"/>
              </a:solidFill>
            </a:endParaRPr>
          </a:p>
        </p:txBody>
      </p:sp>
      <p:sp>
        <p:nvSpPr>
          <p:cNvPr id="30723" name="Rectangle 2"/>
          <p:cNvSpPr>
            <a:spLocks noGrp="1" noChangeArrowheads="1"/>
          </p:cNvSpPr>
          <p:nvPr>
            <p:ph sz="quarter" idx="1"/>
          </p:nvPr>
        </p:nvSpPr>
        <p:spPr>
          <a:xfrm>
            <a:off x="222885" y="1645920"/>
            <a:ext cx="8698230" cy="4937760"/>
          </a:xfrm>
        </p:spPr>
        <p:txBody>
          <a:bodyPr lIns="0" tIns="0" rIns="0" bIns="0"/>
          <a:lstStyle/>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r>
              <a:rPr lang="en-US" sz="2400" dirty="0" smtClean="0">
                <a:solidFill>
                  <a:srgbClr val="000000"/>
                </a:solidFill>
              </a:rPr>
              <a:t>Variability (deviation from line of fit) is not uniform</a:t>
            </a:r>
          </a:p>
        </p:txBody>
      </p:sp>
      <p:pic>
        <p:nvPicPr>
          <p:cNvPr id="30724" name="Picture 4"/>
          <p:cNvPicPr>
            <a:picLocks noChangeAspect="1" noChangeArrowheads="1"/>
          </p:cNvPicPr>
          <p:nvPr/>
        </p:nvPicPr>
        <p:blipFill>
          <a:blip r:embed="rId3" cstate="print"/>
          <a:srcRect/>
          <a:stretch>
            <a:fillRect/>
          </a:stretch>
        </p:blipFill>
        <p:spPr bwMode="auto">
          <a:xfrm>
            <a:off x="1097280" y="1097280"/>
            <a:ext cx="6536532" cy="4947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Confidence intervals</a:t>
            </a:r>
          </a:p>
        </p:txBody>
      </p:sp>
      <p:sp>
        <p:nvSpPr>
          <p:cNvPr id="31747" name="Rectangle 2"/>
          <p:cNvSpPr>
            <a:spLocks noGrp="1" noChangeArrowheads="1"/>
          </p:cNvSpPr>
          <p:nvPr>
            <p:ph sz="quarter" idx="1"/>
          </p:nvPr>
        </p:nvSpPr>
        <p:spPr>
          <a:xfrm>
            <a:off x="218599" y="1644493"/>
            <a:ext cx="8692515" cy="4936331"/>
          </a:xfrm>
        </p:spPr>
        <p:txBody>
          <a:bodyPr lIns="0" tIns="0" rIns="0" bIns="0">
            <a:noAutofit/>
          </a:bodyPr>
          <a:lstStyle/>
          <a:p>
            <a:pPr marL="410048" lvl="1" indent="-307179">
              <a:lnSpc>
                <a:spcPct val="95000"/>
              </a:lnSpc>
              <a:spcBef>
                <a:spcPct val="0"/>
              </a:spcBef>
              <a:buClr>
                <a:srgbClr val="000000"/>
              </a:buClr>
              <a:buFontTx/>
              <a:buChar char="•"/>
            </a:pPr>
            <a:r>
              <a:rPr lang="en-US" sz="3200" b="1" dirty="0" smtClean="0">
                <a:solidFill>
                  <a:srgbClr val="000000"/>
                </a:solidFill>
              </a:rPr>
              <a:t>confidence interval </a:t>
            </a:r>
            <a:r>
              <a:rPr lang="en-US" sz="3200" dirty="0" smtClean="0">
                <a:solidFill>
                  <a:srgbClr val="000000"/>
                </a:solidFill>
              </a:rPr>
              <a:t>(C.I.): interval around the treatment mean that contains the true value of the mean x% (typically 95%) of the time</a:t>
            </a:r>
            <a:endParaRPr lang="en-US" sz="2800" dirty="0" smtClean="0"/>
          </a:p>
          <a:p>
            <a:pPr marL="410048" lvl="1" indent="-307179">
              <a:lnSpc>
                <a:spcPct val="95000"/>
              </a:lnSpc>
              <a:spcBef>
                <a:spcPct val="0"/>
              </a:spcBef>
              <a:buClr>
                <a:srgbClr val="000000"/>
              </a:buClr>
              <a:buFontTx/>
              <a:buChar char="•"/>
            </a:pPr>
            <a:r>
              <a:rPr lang="en-US" sz="3200" dirty="0" smtClean="0">
                <a:solidFill>
                  <a:srgbClr val="000000"/>
                </a:solidFill>
              </a:rPr>
              <a:t>C.I.s that do not contain the control mean are statistically significant</a:t>
            </a:r>
            <a:endParaRPr lang="en-US" sz="2800" dirty="0" smtClean="0"/>
          </a:p>
          <a:p>
            <a:pPr marL="410048" lvl="1" indent="-307179">
              <a:lnSpc>
                <a:spcPct val="95000"/>
              </a:lnSpc>
              <a:spcBef>
                <a:spcPct val="0"/>
              </a:spcBef>
              <a:buClr>
                <a:srgbClr val="000000"/>
              </a:buClr>
              <a:buFontTx/>
              <a:buChar char="•"/>
            </a:pPr>
            <a:r>
              <a:rPr lang="en-US" sz="3200" dirty="0" smtClean="0">
                <a:solidFill>
                  <a:srgbClr val="000000"/>
                </a:solidFill>
              </a:rPr>
              <a:t>this is an independent test for each metric</a:t>
            </a:r>
            <a:endParaRPr lang="en-US" sz="2800" dirty="0" smtClean="0"/>
          </a:p>
          <a:p>
            <a:pPr marL="770090" lvl="2" indent="-255744">
              <a:lnSpc>
                <a:spcPct val="95000"/>
              </a:lnSpc>
              <a:spcBef>
                <a:spcPct val="0"/>
              </a:spcBef>
              <a:buClr>
                <a:srgbClr val="000000"/>
              </a:buClr>
              <a:buSzPct val="80000"/>
              <a:buFont typeface="Courier New" pitchFamily="49" charset="0"/>
              <a:buChar char="o"/>
            </a:pPr>
            <a:r>
              <a:rPr lang="en-US" sz="2800" dirty="0" smtClean="0">
                <a:solidFill>
                  <a:srgbClr val="000000"/>
                </a:solidFill>
              </a:rPr>
              <a:t>thus, you will get 1 in 20 results (for 95% C.I.s) that are spurious -- you just don't know which ones</a:t>
            </a:r>
            <a:endParaRPr lang="en-US" sz="2800" dirty="0" smtClean="0"/>
          </a:p>
          <a:p>
            <a:pPr marL="410048" lvl="1" indent="-307179">
              <a:lnSpc>
                <a:spcPct val="95000"/>
              </a:lnSpc>
              <a:spcBef>
                <a:spcPct val="0"/>
              </a:spcBef>
              <a:buClr>
                <a:srgbClr val="000000"/>
              </a:buClr>
              <a:buFontTx/>
              <a:buChar char="•"/>
            </a:pPr>
            <a:r>
              <a:rPr lang="en-US" sz="3200" dirty="0" smtClean="0">
                <a:solidFill>
                  <a:srgbClr val="000000"/>
                </a:solidFill>
              </a:rPr>
              <a:t> C.I.s are not necessarily straightforward to compute.</a:t>
            </a:r>
            <a:endParaRPr lang="en-US" sz="2800" dirty="0" smtClean="0"/>
          </a:p>
          <a:p>
            <a:pPr marL="0" indent="0">
              <a:lnSpc>
                <a:spcPct val="95000"/>
              </a:lnSpc>
              <a:spcBef>
                <a:spcPct val="0"/>
              </a:spcBef>
              <a:buNone/>
            </a:pPr>
            <a:endParaRPr lang="en-US" sz="3200" dirty="0" smtClean="0">
              <a:solidFill>
                <a:srgbClr val="000000"/>
              </a:solidFill>
            </a:endParaRPr>
          </a:p>
          <a:p>
            <a:pPr marL="0" indent="0">
              <a:lnSpc>
                <a:spcPct val="95000"/>
              </a:lnSpc>
              <a:spcBef>
                <a:spcPct val="0"/>
              </a:spcBef>
              <a:buNone/>
            </a:pPr>
            <a:endParaRPr lang="en-US" sz="3200" dirty="0" smtClean="0">
              <a:solidFill>
                <a:srgbClr val="000000"/>
              </a:solidFill>
            </a:endParaRPr>
          </a:p>
          <a:p>
            <a:pPr marL="0" indent="0">
              <a:lnSpc>
                <a:spcPct val="95000"/>
              </a:lnSpc>
              <a:spcBef>
                <a:spcPct val="0"/>
              </a:spcBef>
              <a:buNone/>
            </a:pPr>
            <a:endParaRPr lang="en-US" sz="3200" dirty="0" smtClean="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kinds of large log data sets</a:t>
            </a:r>
            <a:endParaRPr lang="en-US" dirty="0"/>
          </a:p>
        </p:txBody>
      </p:sp>
      <p:sp>
        <p:nvSpPr>
          <p:cNvPr id="3" name="Content Placeholder 2"/>
          <p:cNvSpPr>
            <a:spLocks noGrp="1"/>
          </p:cNvSpPr>
          <p:nvPr>
            <p:ph sz="quarter" idx="1"/>
          </p:nvPr>
        </p:nvSpPr>
        <p:spPr/>
        <p:txBody>
          <a:bodyPr/>
          <a:lstStyle/>
          <a:p>
            <a:r>
              <a:rPr lang="en-US" dirty="0" smtClean="0"/>
              <a:t>Mechanical Turk (may / may not be truly log-like)</a:t>
            </a:r>
          </a:p>
          <a:p>
            <a:r>
              <a:rPr lang="en-US" dirty="0" smtClean="0"/>
              <a:t>Medical data sets</a:t>
            </a:r>
          </a:p>
          <a:p>
            <a:r>
              <a:rPr lang="en-US" dirty="0" smtClean="0"/>
              <a:t>Temporal records of many kinds… </a:t>
            </a:r>
          </a:p>
          <a:p>
            <a:pPr lvl="1"/>
            <a:r>
              <a:rPr lang="en-US" dirty="0" smtClean="0"/>
              <a:t> </a:t>
            </a:r>
          </a:p>
          <a:p>
            <a:endParaRPr lang="en-US"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Managing experiment wide error</a:t>
            </a:r>
          </a:p>
        </p:txBody>
      </p:sp>
      <p:sp>
        <p:nvSpPr>
          <p:cNvPr id="33795" name="Rectangle 2"/>
          <p:cNvSpPr>
            <a:spLocks noGrp="1" noChangeArrowheads="1"/>
          </p:cNvSpPr>
          <p:nvPr>
            <p:ph sz="quarter" idx="1"/>
          </p:nvPr>
        </p:nvSpPr>
        <p:spPr>
          <a:xfrm>
            <a:off x="218599" y="1644493"/>
            <a:ext cx="8692515" cy="4936331"/>
          </a:xfrm>
        </p:spPr>
        <p:txBody>
          <a:bodyPr lIns="0" tIns="0" rIns="0" bIns="0">
            <a:noAutofit/>
          </a:bodyPr>
          <a:lstStyle/>
          <a:p>
            <a:pPr marL="410048" lvl="1" indent="-307179">
              <a:lnSpc>
                <a:spcPct val="95000"/>
              </a:lnSpc>
              <a:spcBef>
                <a:spcPct val="0"/>
              </a:spcBef>
              <a:buClr>
                <a:srgbClr val="000000"/>
              </a:buClr>
              <a:tabLst>
                <a:tab pos="6294438" algn="l"/>
              </a:tabLst>
              <a:defRPr/>
            </a:pPr>
            <a:r>
              <a:rPr lang="en-US" sz="2600" b="1" dirty="0" smtClean="0">
                <a:solidFill>
                  <a:srgbClr val="000000"/>
                </a:solidFill>
              </a:rPr>
              <a:t>Experiment wide error: </a:t>
            </a:r>
            <a:r>
              <a:rPr lang="en-US" sz="2600" dirty="0" smtClean="0">
                <a:solidFill>
                  <a:srgbClr val="000000"/>
                </a:solidFill>
              </a:rPr>
              <a:t>overall probability of Type I error.</a:t>
            </a:r>
            <a:endParaRPr lang="en-US" sz="2600" dirty="0" smtClean="0"/>
          </a:p>
          <a:p>
            <a:pPr marL="770090" lvl="2" indent="-255744">
              <a:lnSpc>
                <a:spcPct val="95000"/>
              </a:lnSpc>
              <a:spcBef>
                <a:spcPct val="0"/>
              </a:spcBef>
              <a:buClr>
                <a:srgbClr val="000000"/>
              </a:buClr>
              <a:buSzPct val="80000"/>
              <a:tabLst>
                <a:tab pos="6294438" algn="l"/>
              </a:tabLst>
              <a:defRPr/>
            </a:pPr>
            <a:r>
              <a:rPr lang="en-US" sz="2600" dirty="0" smtClean="0">
                <a:solidFill>
                  <a:srgbClr val="000000"/>
                </a:solidFill>
              </a:rPr>
              <a:t>Each individual result has a 5% chance of being spuriously significant (Type I error)</a:t>
            </a:r>
            <a:endParaRPr lang="en-US" sz="2600" dirty="0" smtClean="0"/>
          </a:p>
          <a:p>
            <a:pPr marL="770090" lvl="2" indent="-255744">
              <a:lnSpc>
                <a:spcPct val="95000"/>
              </a:lnSpc>
              <a:spcBef>
                <a:spcPct val="0"/>
              </a:spcBef>
              <a:buClr>
                <a:srgbClr val="000000"/>
              </a:buClr>
              <a:buSzPct val="80000"/>
              <a:tabLst>
                <a:tab pos="6294438" algn="l"/>
              </a:tabLst>
              <a:defRPr/>
            </a:pPr>
            <a:r>
              <a:rPr lang="en-US" sz="2600" dirty="0" smtClean="0">
                <a:solidFill>
                  <a:srgbClr val="000000"/>
                </a:solidFill>
              </a:rPr>
              <a:t>Close to 1.0 that at least one item is spuriously significant.</a:t>
            </a:r>
            <a:endParaRPr lang="en-US" sz="2600" dirty="0" smtClean="0"/>
          </a:p>
          <a:p>
            <a:pPr marL="410048" lvl="1" indent="-307179">
              <a:lnSpc>
                <a:spcPct val="95000"/>
              </a:lnSpc>
              <a:spcBef>
                <a:spcPct val="0"/>
              </a:spcBef>
              <a:buClr>
                <a:srgbClr val="000000"/>
              </a:buClr>
              <a:tabLst>
                <a:tab pos="6294438" algn="l"/>
              </a:tabLst>
              <a:defRPr/>
            </a:pPr>
            <a:r>
              <a:rPr lang="en-US" sz="2600" dirty="0" smtClean="0">
                <a:solidFill>
                  <a:srgbClr val="000000"/>
                </a:solidFill>
              </a:rPr>
              <a:t>If you have a set of </a:t>
            </a:r>
            <a:r>
              <a:rPr lang="en-US" sz="2600" i="1" dirty="0" smtClean="0">
                <a:solidFill>
                  <a:srgbClr val="000000"/>
                </a:solidFill>
              </a:rPr>
              <a:t>a priori</a:t>
            </a:r>
            <a:r>
              <a:rPr lang="en-US" sz="2600" dirty="0" smtClean="0">
                <a:solidFill>
                  <a:srgbClr val="000000"/>
                </a:solidFill>
              </a:rPr>
              <a:t> metrics of interest, you can modify the confidence interval size to take into account the number of metrics</a:t>
            </a:r>
            <a:endParaRPr lang="en-US" sz="2600" dirty="0" smtClean="0"/>
          </a:p>
          <a:p>
            <a:pPr marL="410048" lvl="1" indent="-307179">
              <a:lnSpc>
                <a:spcPct val="95000"/>
              </a:lnSpc>
              <a:spcBef>
                <a:spcPct val="0"/>
              </a:spcBef>
              <a:buClr>
                <a:srgbClr val="000000"/>
              </a:buClr>
              <a:tabLst>
                <a:tab pos="6294438" algn="l"/>
              </a:tabLst>
              <a:defRPr/>
            </a:pPr>
            <a:r>
              <a:rPr lang="en-US" sz="2600" dirty="0" smtClean="0">
                <a:solidFill>
                  <a:srgbClr val="000000"/>
                </a:solidFill>
              </a:rPr>
              <a:t>Instead, you may have many metrics, and not know all of the interesting ones until after you do the analysis.</a:t>
            </a:r>
            <a:endParaRPr lang="en-US" sz="2600" dirty="0" smtClean="0"/>
          </a:p>
          <a:p>
            <a:pPr marL="410048" lvl="1" indent="-307179">
              <a:lnSpc>
                <a:spcPct val="95000"/>
              </a:lnSpc>
              <a:spcBef>
                <a:spcPct val="0"/>
              </a:spcBef>
              <a:buClr>
                <a:srgbClr val="000000"/>
              </a:buClr>
              <a:tabLst>
                <a:tab pos="6294438" algn="l"/>
              </a:tabLst>
              <a:defRPr/>
            </a:pPr>
            <a:r>
              <a:rPr lang="en-US" sz="2600" dirty="0" smtClean="0">
                <a:solidFill>
                  <a:srgbClr val="000000"/>
                </a:solidFill>
              </a:rPr>
              <a:t>Many of your metrics may be correlated</a:t>
            </a:r>
          </a:p>
          <a:p>
            <a:pPr marL="684365" lvl="2" indent="-307179">
              <a:lnSpc>
                <a:spcPct val="95000"/>
              </a:lnSpc>
              <a:spcBef>
                <a:spcPct val="0"/>
              </a:spcBef>
              <a:buClr>
                <a:srgbClr val="000000"/>
              </a:buClr>
              <a:tabLst>
                <a:tab pos="6294438" algn="l"/>
              </a:tabLst>
              <a:defRPr/>
            </a:pPr>
            <a:r>
              <a:rPr lang="en-US" sz="2600" dirty="0" smtClean="0">
                <a:solidFill>
                  <a:srgbClr val="000000"/>
                </a:solidFill>
              </a:rPr>
              <a:t>Lack of a correlation when you expect one is a clue</a:t>
            </a:r>
            <a:endParaRPr lang="en-US" sz="26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Managing real world challenges</a:t>
            </a:r>
          </a:p>
        </p:txBody>
      </p:sp>
      <p:sp>
        <p:nvSpPr>
          <p:cNvPr id="33795" name="Rectangle 2"/>
          <p:cNvSpPr>
            <a:spLocks noGrp="1" noChangeArrowheads="1"/>
          </p:cNvSpPr>
          <p:nvPr>
            <p:ph sz="quarter" idx="1"/>
          </p:nvPr>
        </p:nvSpPr>
        <p:spPr>
          <a:xfrm>
            <a:off x="222885" y="1645920"/>
            <a:ext cx="8698230" cy="4937760"/>
          </a:xfrm>
        </p:spPr>
        <p:txBody>
          <a:bodyPr lIns="0" tIns="0" rIns="0" bIns="0">
            <a:normAutofit/>
          </a:bodyPr>
          <a:lstStyle/>
          <a:p>
            <a:pPr marL="410048" lvl="1" indent="-307179">
              <a:lnSpc>
                <a:spcPct val="95000"/>
              </a:lnSpc>
              <a:spcBef>
                <a:spcPct val="0"/>
              </a:spcBef>
              <a:buClr>
                <a:srgbClr val="000000"/>
              </a:buClr>
              <a:buFontTx/>
              <a:buChar char="•"/>
            </a:pPr>
            <a:r>
              <a:rPr lang="en-US" sz="2800" dirty="0" smtClean="0">
                <a:solidFill>
                  <a:srgbClr val="000000"/>
                </a:solidFill>
              </a:rPr>
              <a:t>Data from all around the world</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err="1" smtClean="0">
                <a:solidFill>
                  <a:srgbClr val="000000"/>
                </a:solidFill>
              </a:rPr>
              <a:t>eg</a:t>
            </a:r>
            <a:r>
              <a:rPr lang="en-US" sz="2400" dirty="0" smtClean="0">
                <a:solidFill>
                  <a:srgbClr val="000000"/>
                </a:solidFill>
              </a:rPr>
              <a:t>: collecting data for a given day (start/end times differ), collecting "daytime" data</a:t>
            </a:r>
            <a:endParaRPr lang="en-US" sz="2400" dirty="0" smtClean="0"/>
          </a:p>
          <a:p>
            <a:pPr marL="410048" lvl="1" indent="-307179">
              <a:lnSpc>
                <a:spcPct val="95000"/>
              </a:lnSpc>
              <a:spcBef>
                <a:spcPct val="0"/>
              </a:spcBef>
              <a:buClr>
                <a:srgbClr val="000000"/>
              </a:buClr>
              <a:buFontTx/>
              <a:buChar char="•"/>
            </a:pPr>
            <a:r>
              <a:rPr lang="en-US" sz="2800" dirty="0" smtClean="0">
                <a:solidFill>
                  <a:srgbClr val="000000"/>
                </a:solidFill>
              </a:rPr>
              <a:t>One-of-a-kind events </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death of Michael Jackson/Anna Nicole Smith</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problems with data collection server</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data schema changes</a:t>
            </a:r>
            <a:endParaRPr lang="en-US" sz="2400" dirty="0" smtClean="0"/>
          </a:p>
          <a:p>
            <a:pPr marL="410048" lvl="1" indent="-307179">
              <a:lnSpc>
                <a:spcPct val="95000"/>
              </a:lnSpc>
              <a:spcBef>
                <a:spcPct val="0"/>
              </a:spcBef>
              <a:buClr>
                <a:srgbClr val="000000"/>
              </a:buClr>
              <a:buFontTx/>
              <a:buChar char="•"/>
            </a:pPr>
            <a:r>
              <a:rPr lang="en-US" sz="2800" dirty="0" smtClean="0">
                <a:solidFill>
                  <a:srgbClr val="000000"/>
                </a:solidFill>
              </a:rPr>
              <a:t>Multiple languages</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practical issues in processing many orthographies</a:t>
            </a:r>
            <a:endParaRPr lang="en-US" sz="2400" dirty="0" smtClean="0"/>
          </a:p>
          <a:p>
            <a:pPr marL="1130131" lvl="3">
              <a:lnSpc>
                <a:spcPct val="95000"/>
              </a:lnSpc>
              <a:spcBef>
                <a:spcPct val="0"/>
              </a:spcBef>
              <a:buClr>
                <a:srgbClr val="000000"/>
              </a:buClr>
              <a:buFont typeface="Wingdings" pitchFamily="2" charset="2"/>
              <a:buChar char="§"/>
            </a:pPr>
            <a:r>
              <a:rPr lang="en-US" sz="2800" dirty="0" smtClean="0">
                <a:solidFill>
                  <a:srgbClr val="000000"/>
                </a:solidFill>
              </a:rPr>
              <a:t>ex: dividing into words to compare query overlap</a:t>
            </a:r>
            <a:endParaRPr lang="en-US" sz="20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restricting language: </a:t>
            </a:r>
            <a:endParaRPr lang="en-US" sz="2400" dirty="0" smtClean="0"/>
          </a:p>
          <a:p>
            <a:pPr marL="1130131" lvl="3">
              <a:lnSpc>
                <a:spcPct val="95000"/>
              </a:lnSpc>
              <a:spcBef>
                <a:spcPct val="0"/>
              </a:spcBef>
              <a:buClr>
                <a:srgbClr val="000000"/>
              </a:buClr>
              <a:buFont typeface="Wingdings" pitchFamily="2" charset="2"/>
              <a:buChar char="§"/>
            </a:pPr>
            <a:r>
              <a:rPr lang="en-US" sz="2400" dirty="0" smtClean="0">
                <a:solidFill>
                  <a:srgbClr val="000000"/>
                </a:solidFill>
              </a:rPr>
              <a:t>language ≠ country</a:t>
            </a:r>
            <a:endParaRPr lang="en-US" dirty="0" smtClean="0"/>
          </a:p>
          <a:p>
            <a:pPr marL="1130131" lvl="3">
              <a:lnSpc>
                <a:spcPct val="95000"/>
              </a:lnSpc>
              <a:spcBef>
                <a:spcPct val="0"/>
              </a:spcBef>
              <a:buClr>
                <a:srgbClr val="000000"/>
              </a:buClr>
              <a:buFont typeface="Wingdings" pitchFamily="2" charset="2"/>
              <a:buChar char="§"/>
            </a:pPr>
            <a:r>
              <a:rPr lang="en-US" sz="2400" dirty="0" smtClean="0">
                <a:solidFill>
                  <a:srgbClr val="000000"/>
                </a:solidFill>
              </a:rPr>
              <a:t>query language ≠ UI language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Analysis challenges</a:t>
            </a:r>
          </a:p>
        </p:txBody>
      </p:sp>
      <p:sp>
        <p:nvSpPr>
          <p:cNvPr id="34819" name="Rectangle 2"/>
          <p:cNvSpPr>
            <a:spLocks noGrp="1" noChangeArrowheads="1"/>
          </p:cNvSpPr>
          <p:nvPr>
            <p:ph sz="quarter" idx="1"/>
          </p:nvPr>
        </p:nvSpPr>
        <p:spPr>
          <a:xfrm>
            <a:off x="222885" y="1645920"/>
            <a:ext cx="8698230" cy="4937760"/>
          </a:xfrm>
        </p:spPr>
        <p:txBody>
          <a:bodyPr lIns="0" tIns="0" rIns="0" bIns="0"/>
          <a:lstStyle/>
          <a:p>
            <a:pPr marL="410048" lvl="1" indent="-307179">
              <a:lnSpc>
                <a:spcPct val="95000"/>
              </a:lnSpc>
              <a:spcBef>
                <a:spcPct val="0"/>
              </a:spcBef>
              <a:buClr>
                <a:srgbClr val="000000"/>
              </a:buClr>
              <a:buFontTx/>
              <a:buChar char="•"/>
            </a:pPr>
            <a:r>
              <a:rPr lang="en-US" sz="2400" b="1" dirty="0" smtClean="0">
                <a:solidFill>
                  <a:srgbClr val="000000"/>
                </a:solidFill>
              </a:rPr>
              <a:t>Simpson's paradox: </a:t>
            </a:r>
            <a:r>
              <a:rPr lang="en-US" sz="2400" dirty="0" smtClean="0">
                <a:solidFill>
                  <a:srgbClr val="000000"/>
                </a:solidFill>
              </a:rPr>
              <a:t>simultaneous mix and metric changes</a:t>
            </a:r>
            <a:endParaRPr lang="en-US" dirty="0" smtClean="0"/>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0" indent="0">
              <a:lnSpc>
                <a:spcPct val="95000"/>
              </a:lnSpc>
              <a:spcBef>
                <a:spcPct val="0"/>
              </a:spcBef>
              <a:buNone/>
            </a:pPr>
            <a:endParaRPr lang="en-US" sz="2400" dirty="0" smtClean="0">
              <a:solidFill>
                <a:srgbClr val="000000"/>
              </a:solidFill>
            </a:endParaRPr>
          </a:p>
          <a:p>
            <a:pPr marL="770090" lvl="2" indent="-255744">
              <a:lnSpc>
                <a:spcPct val="95000"/>
              </a:lnSpc>
              <a:spcBef>
                <a:spcPct val="0"/>
              </a:spcBef>
              <a:buClr>
                <a:srgbClr val="000000"/>
              </a:buClr>
              <a:buSzPct val="80000"/>
              <a:buFont typeface="Courier New" pitchFamily="49" charset="0"/>
              <a:buChar char="o"/>
            </a:pPr>
            <a:endParaRPr lang="en-US" dirty="0" smtClean="0">
              <a:solidFill>
                <a:srgbClr val="000000"/>
              </a:solidFill>
            </a:endParaRPr>
          </a:p>
          <a:p>
            <a:pPr marL="770090" lvl="2" indent="-255744">
              <a:lnSpc>
                <a:spcPct val="95000"/>
              </a:lnSpc>
              <a:spcBef>
                <a:spcPct val="0"/>
              </a:spcBef>
              <a:buClr>
                <a:srgbClr val="000000"/>
              </a:buClr>
              <a:buSzPct val="80000"/>
              <a:buFont typeface="Courier New" pitchFamily="49" charset="0"/>
              <a:buChar char="o"/>
            </a:pPr>
            <a:endParaRPr lang="en-US" dirty="0" smtClean="0">
              <a:solidFill>
                <a:srgbClr val="000000"/>
              </a:solidFill>
            </a:endParaRPr>
          </a:p>
          <a:p>
            <a:pPr marL="770090" lvl="2" indent="-255744">
              <a:lnSpc>
                <a:spcPct val="95000"/>
              </a:lnSpc>
              <a:spcBef>
                <a:spcPct val="0"/>
              </a:spcBef>
              <a:buClr>
                <a:srgbClr val="000000"/>
              </a:buClr>
              <a:buSzPct val="80000"/>
              <a:buFont typeface="Courier New" pitchFamily="49" charset="0"/>
              <a:buChar char="o"/>
            </a:pPr>
            <a:r>
              <a:rPr lang="en-US" dirty="0" smtClean="0">
                <a:solidFill>
                  <a:srgbClr val="000000"/>
                </a:solidFill>
              </a:rPr>
              <a:t>changes in mix (denominators) make combined metrics (ratios) inconsistent with yearly metrics</a:t>
            </a:r>
          </a:p>
        </p:txBody>
      </p:sp>
      <p:grpSp>
        <p:nvGrpSpPr>
          <p:cNvPr id="2" name="Group 4"/>
          <p:cNvGrpSpPr>
            <a:grpSpLocks noRot="1"/>
          </p:cNvGrpSpPr>
          <p:nvPr/>
        </p:nvGrpSpPr>
        <p:grpSpPr bwMode="auto">
          <a:xfrm>
            <a:off x="914400" y="2560320"/>
            <a:ext cx="6597968" cy="2087404"/>
            <a:chOff x="891" y="784"/>
            <a:chExt cx="4618" cy="1461"/>
          </a:xfrm>
        </p:grpSpPr>
        <p:sp>
          <p:nvSpPr>
            <p:cNvPr id="34821" name="Rectangle 5"/>
            <p:cNvSpPr>
              <a:spLocks noChangeArrowheads="1"/>
            </p:cNvSpPr>
            <p:nvPr/>
          </p:nvSpPr>
          <p:spPr bwMode="auto">
            <a:xfrm>
              <a:off x="891" y="784"/>
              <a:ext cx="1357" cy="335"/>
            </a:xfrm>
            <a:prstGeom prst="rect">
              <a:avLst/>
            </a:prstGeom>
            <a:noFill/>
            <a:ln w="9525">
              <a:noFill/>
              <a:miter lim="800000"/>
              <a:headEnd/>
              <a:tailEnd/>
            </a:ln>
          </p:spPr>
          <p:txBody>
            <a:bodyPr lIns="0" tIns="0" rIns="0" bIns="0"/>
            <a:lstStyle/>
            <a:p>
              <a:pPr>
                <a:lnSpc>
                  <a:spcPct val="95000"/>
                </a:lnSpc>
              </a:pPr>
              <a:endParaRPr lang="en-US" sz="2400" dirty="0">
                <a:solidFill>
                  <a:srgbClr val="000000"/>
                </a:solidFill>
                <a:latin typeface="Arial" charset="0"/>
              </a:endParaRPr>
            </a:p>
          </p:txBody>
        </p:sp>
        <p:sp>
          <p:nvSpPr>
            <p:cNvPr id="34822" name="Rectangle 6"/>
            <p:cNvSpPr>
              <a:spLocks noChangeArrowheads="1"/>
            </p:cNvSpPr>
            <p:nvPr/>
          </p:nvSpPr>
          <p:spPr bwMode="auto">
            <a:xfrm>
              <a:off x="2248" y="784"/>
              <a:ext cx="1059" cy="335"/>
            </a:xfrm>
            <a:prstGeom prst="rect">
              <a:avLst/>
            </a:prstGeom>
            <a:noFill/>
            <a:ln w="9525">
              <a:noFill/>
              <a:miter lim="800000"/>
              <a:headEnd/>
              <a:tailEnd/>
            </a:ln>
          </p:spPr>
          <p:txBody>
            <a:bodyPr lIns="0" tIns="0" rIns="0" bIns="0"/>
            <a:lstStyle/>
            <a:p>
              <a:pPr>
                <a:lnSpc>
                  <a:spcPct val="95000"/>
                </a:lnSpc>
              </a:pPr>
              <a:r>
                <a:rPr lang="en-US" sz="2400" b="1" dirty="0" smtClean="0">
                  <a:solidFill>
                    <a:srgbClr val="000000"/>
                  </a:solidFill>
                  <a:latin typeface="Arial" charset="0"/>
                </a:rPr>
                <a:t>    1995</a:t>
              </a:r>
              <a:endParaRPr lang="en-US" sz="2400" b="1" dirty="0">
                <a:solidFill>
                  <a:srgbClr val="000000"/>
                </a:solidFill>
                <a:latin typeface="Arial" charset="0"/>
              </a:endParaRPr>
            </a:p>
          </p:txBody>
        </p:sp>
        <p:sp>
          <p:nvSpPr>
            <p:cNvPr id="34823" name="Rectangle 7"/>
            <p:cNvSpPr>
              <a:spLocks noChangeArrowheads="1"/>
            </p:cNvSpPr>
            <p:nvPr/>
          </p:nvSpPr>
          <p:spPr bwMode="auto">
            <a:xfrm>
              <a:off x="3307" y="784"/>
              <a:ext cx="1053" cy="335"/>
            </a:xfrm>
            <a:prstGeom prst="rect">
              <a:avLst/>
            </a:prstGeom>
            <a:noFill/>
            <a:ln w="9525">
              <a:noFill/>
              <a:miter lim="800000"/>
              <a:headEnd/>
              <a:tailEnd/>
            </a:ln>
          </p:spPr>
          <p:txBody>
            <a:bodyPr lIns="0" tIns="0" rIns="0" bIns="0"/>
            <a:lstStyle/>
            <a:p>
              <a:pPr>
                <a:lnSpc>
                  <a:spcPct val="95000"/>
                </a:lnSpc>
              </a:pPr>
              <a:r>
                <a:rPr lang="en-US" sz="2400" b="1" dirty="0" smtClean="0">
                  <a:solidFill>
                    <a:srgbClr val="000000"/>
                  </a:solidFill>
                  <a:latin typeface="Arial" charset="0"/>
                </a:rPr>
                <a:t>   1996</a:t>
              </a:r>
              <a:endParaRPr lang="en-US" sz="2400" b="1" dirty="0">
                <a:solidFill>
                  <a:srgbClr val="000000"/>
                </a:solidFill>
                <a:latin typeface="Arial" charset="0"/>
              </a:endParaRPr>
            </a:p>
          </p:txBody>
        </p:sp>
        <p:sp>
          <p:nvSpPr>
            <p:cNvPr id="34824" name="Rectangle 8"/>
            <p:cNvSpPr>
              <a:spLocks noChangeArrowheads="1"/>
            </p:cNvSpPr>
            <p:nvPr/>
          </p:nvSpPr>
          <p:spPr bwMode="auto">
            <a:xfrm>
              <a:off x="4360" y="784"/>
              <a:ext cx="1149" cy="335"/>
            </a:xfrm>
            <a:prstGeom prst="rect">
              <a:avLst/>
            </a:prstGeom>
            <a:noFill/>
            <a:ln w="9525">
              <a:noFill/>
              <a:miter lim="800000"/>
              <a:headEnd/>
              <a:tailEnd/>
            </a:ln>
          </p:spPr>
          <p:txBody>
            <a:bodyPr lIns="0" tIns="0" rIns="0" bIns="0"/>
            <a:lstStyle/>
            <a:p>
              <a:pPr>
                <a:lnSpc>
                  <a:spcPct val="95000"/>
                </a:lnSpc>
              </a:pPr>
              <a:r>
                <a:rPr lang="en-US" sz="2400" b="1" dirty="0">
                  <a:solidFill>
                    <a:srgbClr val="000000"/>
                  </a:solidFill>
                  <a:latin typeface="Arial" charset="0"/>
                </a:rPr>
                <a:t>Combined</a:t>
              </a:r>
            </a:p>
          </p:txBody>
        </p:sp>
        <p:sp>
          <p:nvSpPr>
            <p:cNvPr id="34825" name="Rectangle 9"/>
            <p:cNvSpPr>
              <a:spLocks noChangeArrowheads="1"/>
            </p:cNvSpPr>
            <p:nvPr/>
          </p:nvSpPr>
          <p:spPr bwMode="auto">
            <a:xfrm>
              <a:off x="891" y="1119"/>
              <a:ext cx="1357" cy="536"/>
            </a:xfrm>
            <a:prstGeom prst="rect">
              <a:avLst/>
            </a:prstGeom>
            <a:noFill/>
            <a:ln w="9525">
              <a:noFill/>
              <a:miter lim="800000"/>
              <a:headEnd/>
              <a:tailEnd/>
            </a:ln>
          </p:spPr>
          <p:txBody>
            <a:bodyPr lIns="0" tIns="0" rIns="0" bIns="0"/>
            <a:lstStyle/>
            <a:p>
              <a:pPr>
                <a:lnSpc>
                  <a:spcPct val="95000"/>
                </a:lnSpc>
              </a:pPr>
              <a:r>
                <a:rPr lang="en-US" sz="2400" dirty="0">
                  <a:solidFill>
                    <a:srgbClr val="000000"/>
                  </a:solidFill>
                  <a:latin typeface="Arial" charset="0"/>
                </a:rPr>
                <a:t>Derek Jeter</a:t>
              </a:r>
            </a:p>
          </p:txBody>
        </p:sp>
        <p:sp>
          <p:nvSpPr>
            <p:cNvPr id="34826" name="Rectangle 10"/>
            <p:cNvSpPr>
              <a:spLocks noChangeArrowheads="1"/>
            </p:cNvSpPr>
            <p:nvPr/>
          </p:nvSpPr>
          <p:spPr bwMode="auto">
            <a:xfrm>
              <a:off x="2248" y="1119"/>
              <a:ext cx="1059" cy="536"/>
            </a:xfrm>
            <a:prstGeom prst="rect">
              <a:avLst/>
            </a:prstGeom>
            <a:noFill/>
            <a:ln w="9525">
              <a:noFill/>
              <a:miter lim="800000"/>
              <a:headEnd/>
              <a:tailEnd/>
            </a:ln>
          </p:spPr>
          <p:txBody>
            <a:bodyPr lIns="0" tIns="0" rIns="0" bIns="0"/>
            <a:lstStyle/>
            <a:p>
              <a:pPr algn="ctr">
                <a:lnSpc>
                  <a:spcPct val="95000"/>
                </a:lnSpc>
              </a:pPr>
              <a:r>
                <a:rPr lang="en-US" sz="2400" dirty="0">
                  <a:solidFill>
                    <a:srgbClr val="000000"/>
                  </a:solidFill>
                  <a:latin typeface="Arial" charset="0"/>
                </a:rPr>
                <a:t>12/48</a:t>
              </a:r>
              <a:endParaRPr lang="en-US" sz="2500" dirty="0"/>
            </a:p>
            <a:p>
              <a:pPr algn="ctr">
                <a:lnSpc>
                  <a:spcPct val="95000"/>
                </a:lnSpc>
              </a:pPr>
              <a:r>
                <a:rPr lang="en-US" sz="2400" dirty="0">
                  <a:solidFill>
                    <a:srgbClr val="000000"/>
                  </a:solidFill>
                  <a:latin typeface="Arial" charset="0"/>
                </a:rPr>
                <a:t>.250</a:t>
              </a:r>
            </a:p>
          </p:txBody>
        </p:sp>
        <p:sp>
          <p:nvSpPr>
            <p:cNvPr id="34827" name="Rectangle 11"/>
            <p:cNvSpPr>
              <a:spLocks noChangeArrowheads="1"/>
            </p:cNvSpPr>
            <p:nvPr/>
          </p:nvSpPr>
          <p:spPr bwMode="auto">
            <a:xfrm>
              <a:off x="3307" y="1119"/>
              <a:ext cx="1053" cy="536"/>
            </a:xfrm>
            <a:prstGeom prst="rect">
              <a:avLst/>
            </a:prstGeom>
            <a:noFill/>
            <a:ln w="9525">
              <a:noFill/>
              <a:miter lim="800000"/>
              <a:headEnd/>
              <a:tailEnd/>
            </a:ln>
          </p:spPr>
          <p:txBody>
            <a:bodyPr lIns="0" tIns="0" rIns="0" bIns="0"/>
            <a:lstStyle/>
            <a:p>
              <a:pPr algn="ctr">
                <a:lnSpc>
                  <a:spcPct val="95000"/>
                </a:lnSpc>
              </a:pPr>
              <a:r>
                <a:rPr lang="en-US" sz="2400" dirty="0">
                  <a:solidFill>
                    <a:srgbClr val="000000"/>
                  </a:solidFill>
                  <a:latin typeface="Arial" charset="0"/>
                </a:rPr>
                <a:t>183/582</a:t>
              </a:r>
              <a:endParaRPr lang="en-US" sz="2500" dirty="0"/>
            </a:p>
            <a:p>
              <a:pPr algn="ctr">
                <a:lnSpc>
                  <a:spcPct val="95000"/>
                </a:lnSpc>
              </a:pPr>
              <a:r>
                <a:rPr lang="en-US" sz="2400" dirty="0">
                  <a:solidFill>
                    <a:srgbClr val="000000"/>
                  </a:solidFill>
                  <a:latin typeface="Arial" charset="0"/>
                </a:rPr>
                <a:t>.314</a:t>
              </a:r>
            </a:p>
          </p:txBody>
        </p:sp>
        <p:sp>
          <p:nvSpPr>
            <p:cNvPr id="34828" name="Rectangle 12"/>
            <p:cNvSpPr>
              <a:spLocks noChangeArrowheads="1"/>
            </p:cNvSpPr>
            <p:nvPr/>
          </p:nvSpPr>
          <p:spPr bwMode="auto">
            <a:xfrm>
              <a:off x="4360" y="1119"/>
              <a:ext cx="1149" cy="536"/>
            </a:xfrm>
            <a:prstGeom prst="rect">
              <a:avLst/>
            </a:prstGeom>
            <a:noFill/>
            <a:ln w="9525">
              <a:noFill/>
              <a:miter lim="800000"/>
              <a:headEnd/>
              <a:tailEnd/>
            </a:ln>
          </p:spPr>
          <p:txBody>
            <a:bodyPr lIns="0" tIns="0" rIns="0" bIns="0"/>
            <a:lstStyle/>
            <a:p>
              <a:pPr algn="ctr">
                <a:lnSpc>
                  <a:spcPct val="95000"/>
                </a:lnSpc>
              </a:pPr>
              <a:r>
                <a:rPr lang="en-US" sz="2400" dirty="0">
                  <a:solidFill>
                    <a:srgbClr val="000000"/>
                  </a:solidFill>
                  <a:latin typeface="Arial" charset="0"/>
                </a:rPr>
                <a:t>195/630</a:t>
              </a:r>
              <a:endParaRPr lang="en-US" sz="2500" dirty="0"/>
            </a:p>
            <a:p>
              <a:pPr algn="ctr">
                <a:lnSpc>
                  <a:spcPct val="95000"/>
                </a:lnSpc>
              </a:pPr>
              <a:r>
                <a:rPr lang="en-US" sz="2400" b="1" dirty="0">
                  <a:solidFill>
                    <a:srgbClr val="000000"/>
                  </a:solidFill>
                  <a:latin typeface="Arial" charset="0"/>
                </a:rPr>
                <a:t>.310</a:t>
              </a:r>
            </a:p>
          </p:txBody>
        </p:sp>
        <p:sp>
          <p:nvSpPr>
            <p:cNvPr id="34829" name="Rectangle 13"/>
            <p:cNvSpPr>
              <a:spLocks noChangeArrowheads="1"/>
            </p:cNvSpPr>
            <p:nvPr/>
          </p:nvSpPr>
          <p:spPr bwMode="auto">
            <a:xfrm>
              <a:off x="891" y="1655"/>
              <a:ext cx="1357" cy="590"/>
            </a:xfrm>
            <a:prstGeom prst="rect">
              <a:avLst/>
            </a:prstGeom>
            <a:noFill/>
            <a:ln w="9525">
              <a:noFill/>
              <a:miter lim="800000"/>
              <a:headEnd/>
              <a:tailEnd/>
            </a:ln>
          </p:spPr>
          <p:txBody>
            <a:bodyPr lIns="0" tIns="0" rIns="0" bIns="0"/>
            <a:lstStyle/>
            <a:p>
              <a:pPr>
                <a:lnSpc>
                  <a:spcPct val="95000"/>
                </a:lnSpc>
              </a:pPr>
              <a:r>
                <a:rPr lang="en-US" sz="2400" dirty="0">
                  <a:solidFill>
                    <a:srgbClr val="000000"/>
                  </a:solidFill>
                  <a:latin typeface="Arial" charset="0"/>
                </a:rPr>
                <a:t>David Justice</a:t>
              </a:r>
            </a:p>
          </p:txBody>
        </p:sp>
        <p:sp>
          <p:nvSpPr>
            <p:cNvPr id="34830" name="Rectangle 14"/>
            <p:cNvSpPr>
              <a:spLocks noChangeArrowheads="1"/>
            </p:cNvSpPr>
            <p:nvPr/>
          </p:nvSpPr>
          <p:spPr bwMode="auto">
            <a:xfrm>
              <a:off x="2248" y="1655"/>
              <a:ext cx="1059" cy="590"/>
            </a:xfrm>
            <a:prstGeom prst="rect">
              <a:avLst/>
            </a:prstGeom>
            <a:noFill/>
            <a:ln w="9525">
              <a:noFill/>
              <a:miter lim="800000"/>
              <a:headEnd/>
              <a:tailEnd/>
            </a:ln>
          </p:spPr>
          <p:txBody>
            <a:bodyPr lIns="0" tIns="0" rIns="0" bIns="0"/>
            <a:lstStyle/>
            <a:p>
              <a:pPr algn="ctr">
                <a:lnSpc>
                  <a:spcPct val="95000"/>
                </a:lnSpc>
              </a:pPr>
              <a:r>
                <a:rPr lang="en-US" sz="2400" dirty="0">
                  <a:solidFill>
                    <a:srgbClr val="000000"/>
                  </a:solidFill>
                  <a:latin typeface="Arial" charset="0"/>
                </a:rPr>
                <a:t>104/411</a:t>
              </a:r>
              <a:endParaRPr lang="en-US" sz="2500" dirty="0"/>
            </a:p>
            <a:p>
              <a:pPr algn="ctr">
                <a:lnSpc>
                  <a:spcPct val="95000"/>
                </a:lnSpc>
              </a:pPr>
              <a:r>
                <a:rPr lang="en-US" sz="2400" b="1" dirty="0">
                  <a:solidFill>
                    <a:srgbClr val="000000"/>
                  </a:solidFill>
                  <a:latin typeface="Arial" charset="0"/>
                </a:rPr>
                <a:t>.253</a:t>
              </a:r>
            </a:p>
          </p:txBody>
        </p:sp>
        <p:sp>
          <p:nvSpPr>
            <p:cNvPr id="34831" name="Rectangle 15"/>
            <p:cNvSpPr>
              <a:spLocks noChangeArrowheads="1"/>
            </p:cNvSpPr>
            <p:nvPr/>
          </p:nvSpPr>
          <p:spPr bwMode="auto">
            <a:xfrm>
              <a:off x="3307" y="1655"/>
              <a:ext cx="1053" cy="590"/>
            </a:xfrm>
            <a:prstGeom prst="rect">
              <a:avLst/>
            </a:prstGeom>
            <a:noFill/>
            <a:ln w="9525">
              <a:noFill/>
              <a:miter lim="800000"/>
              <a:headEnd/>
              <a:tailEnd/>
            </a:ln>
          </p:spPr>
          <p:txBody>
            <a:bodyPr lIns="0" tIns="0" rIns="0" bIns="0"/>
            <a:lstStyle/>
            <a:p>
              <a:pPr algn="ctr">
                <a:lnSpc>
                  <a:spcPct val="95000"/>
                </a:lnSpc>
              </a:pPr>
              <a:r>
                <a:rPr lang="en-US" sz="2400" dirty="0">
                  <a:solidFill>
                    <a:srgbClr val="000000"/>
                  </a:solidFill>
                  <a:latin typeface="Arial" charset="0"/>
                </a:rPr>
                <a:t>45/140</a:t>
              </a:r>
              <a:endParaRPr lang="en-US" sz="2500" dirty="0"/>
            </a:p>
            <a:p>
              <a:pPr algn="ctr">
                <a:lnSpc>
                  <a:spcPct val="95000"/>
                </a:lnSpc>
              </a:pPr>
              <a:r>
                <a:rPr lang="en-US" sz="2400" b="1" dirty="0">
                  <a:solidFill>
                    <a:srgbClr val="000000"/>
                  </a:solidFill>
                  <a:latin typeface="Arial" charset="0"/>
                </a:rPr>
                <a:t>.321</a:t>
              </a:r>
            </a:p>
          </p:txBody>
        </p:sp>
        <p:sp>
          <p:nvSpPr>
            <p:cNvPr id="34832" name="Rectangle 16"/>
            <p:cNvSpPr>
              <a:spLocks noChangeArrowheads="1"/>
            </p:cNvSpPr>
            <p:nvPr/>
          </p:nvSpPr>
          <p:spPr bwMode="auto">
            <a:xfrm>
              <a:off x="4360" y="1655"/>
              <a:ext cx="1149" cy="590"/>
            </a:xfrm>
            <a:prstGeom prst="rect">
              <a:avLst/>
            </a:prstGeom>
            <a:noFill/>
            <a:ln w="9525">
              <a:noFill/>
              <a:miter lim="800000"/>
              <a:headEnd/>
              <a:tailEnd/>
            </a:ln>
          </p:spPr>
          <p:txBody>
            <a:bodyPr lIns="0" tIns="0" rIns="0" bIns="0"/>
            <a:lstStyle/>
            <a:p>
              <a:pPr algn="ctr">
                <a:lnSpc>
                  <a:spcPct val="95000"/>
                </a:lnSpc>
              </a:pPr>
              <a:r>
                <a:rPr lang="en-US" sz="2400" dirty="0">
                  <a:solidFill>
                    <a:srgbClr val="000000"/>
                  </a:solidFill>
                  <a:latin typeface="Arial" charset="0"/>
                </a:rPr>
                <a:t>149/551</a:t>
              </a:r>
              <a:endParaRPr lang="en-US" sz="2500" dirty="0"/>
            </a:p>
            <a:p>
              <a:pPr algn="ctr">
                <a:lnSpc>
                  <a:spcPct val="95000"/>
                </a:lnSpc>
              </a:pPr>
              <a:r>
                <a:rPr lang="en-US" sz="2400" dirty="0">
                  <a:solidFill>
                    <a:srgbClr val="000000"/>
                  </a:solidFill>
                  <a:latin typeface="Arial" charset="0"/>
                </a:rPr>
                <a:t>.270</a:t>
              </a:r>
            </a:p>
          </p:txBody>
        </p:sp>
        <p:sp>
          <p:nvSpPr>
            <p:cNvPr id="34833" name="Line 17"/>
            <p:cNvSpPr>
              <a:spLocks noChangeShapeType="1"/>
            </p:cNvSpPr>
            <p:nvPr/>
          </p:nvSpPr>
          <p:spPr bwMode="auto">
            <a:xfrm>
              <a:off x="4360" y="784"/>
              <a:ext cx="1149" cy="0"/>
            </a:xfrm>
            <a:prstGeom prst="line">
              <a:avLst/>
            </a:prstGeom>
            <a:noFill/>
            <a:ln w="1" cap="sq">
              <a:solidFill>
                <a:schemeClr val="tx1"/>
              </a:solidFill>
              <a:round/>
              <a:headEnd/>
              <a:tailEnd/>
            </a:ln>
          </p:spPr>
          <p:txBody>
            <a:bodyPr/>
            <a:lstStyle/>
            <a:p>
              <a:endParaRPr lang="en-US"/>
            </a:p>
          </p:txBody>
        </p:sp>
        <p:sp>
          <p:nvSpPr>
            <p:cNvPr id="34834" name="Line 18"/>
            <p:cNvSpPr>
              <a:spLocks noChangeShapeType="1"/>
            </p:cNvSpPr>
            <p:nvPr/>
          </p:nvSpPr>
          <p:spPr bwMode="auto">
            <a:xfrm>
              <a:off x="4360" y="1119"/>
              <a:ext cx="1149" cy="0"/>
            </a:xfrm>
            <a:prstGeom prst="line">
              <a:avLst/>
            </a:prstGeom>
            <a:noFill/>
            <a:ln w="1" cap="sq">
              <a:solidFill>
                <a:schemeClr val="tx1"/>
              </a:solidFill>
              <a:round/>
              <a:headEnd/>
              <a:tailEnd/>
            </a:ln>
          </p:spPr>
          <p:txBody>
            <a:bodyPr/>
            <a:lstStyle/>
            <a:p>
              <a:endParaRPr lang="en-US"/>
            </a:p>
          </p:txBody>
        </p:sp>
        <p:sp>
          <p:nvSpPr>
            <p:cNvPr id="34835" name="Line 19"/>
            <p:cNvSpPr>
              <a:spLocks noChangeShapeType="1"/>
            </p:cNvSpPr>
            <p:nvPr/>
          </p:nvSpPr>
          <p:spPr bwMode="auto">
            <a:xfrm>
              <a:off x="4360" y="1655"/>
              <a:ext cx="1149" cy="0"/>
            </a:xfrm>
            <a:prstGeom prst="line">
              <a:avLst/>
            </a:prstGeom>
            <a:noFill/>
            <a:ln w="1" cap="sq">
              <a:solidFill>
                <a:schemeClr val="tx1"/>
              </a:solidFill>
              <a:round/>
              <a:headEnd/>
              <a:tailEnd/>
            </a:ln>
          </p:spPr>
          <p:txBody>
            <a:bodyPr/>
            <a:lstStyle/>
            <a:p>
              <a:endParaRPr lang="en-US"/>
            </a:p>
          </p:txBody>
        </p:sp>
        <p:sp>
          <p:nvSpPr>
            <p:cNvPr id="34836" name="Line 20"/>
            <p:cNvSpPr>
              <a:spLocks noChangeShapeType="1"/>
            </p:cNvSpPr>
            <p:nvPr/>
          </p:nvSpPr>
          <p:spPr bwMode="auto">
            <a:xfrm>
              <a:off x="4360" y="2245"/>
              <a:ext cx="1149" cy="0"/>
            </a:xfrm>
            <a:prstGeom prst="line">
              <a:avLst/>
            </a:prstGeom>
            <a:noFill/>
            <a:ln w="1" cap="sq">
              <a:solidFill>
                <a:schemeClr val="tx1"/>
              </a:solidFill>
              <a:round/>
              <a:headEnd/>
              <a:tailEnd/>
            </a:ln>
          </p:spPr>
          <p:txBody>
            <a:bodyPr/>
            <a:lstStyle/>
            <a:p>
              <a:endParaRPr lang="en-US"/>
            </a:p>
          </p:txBody>
        </p:sp>
        <p:sp>
          <p:nvSpPr>
            <p:cNvPr id="34837" name="Line 21"/>
            <p:cNvSpPr>
              <a:spLocks noChangeShapeType="1"/>
            </p:cNvSpPr>
            <p:nvPr/>
          </p:nvSpPr>
          <p:spPr bwMode="auto">
            <a:xfrm>
              <a:off x="891" y="1655"/>
              <a:ext cx="0" cy="590"/>
            </a:xfrm>
            <a:prstGeom prst="line">
              <a:avLst/>
            </a:prstGeom>
            <a:noFill/>
            <a:ln w="1" cap="sq">
              <a:solidFill>
                <a:schemeClr val="tx1"/>
              </a:solidFill>
              <a:round/>
              <a:headEnd/>
              <a:tailEnd/>
            </a:ln>
          </p:spPr>
          <p:txBody>
            <a:bodyPr/>
            <a:lstStyle/>
            <a:p>
              <a:endParaRPr lang="en-US"/>
            </a:p>
          </p:txBody>
        </p:sp>
        <p:sp>
          <p:nvSpPr>
            <p:cNvPr id="34838" name="Line 22"/>
            <p:cNvSpPr>
              <a:spLocks noChangeShapeType="1"/>
            </p:cNvSpPr>
            <p:nvPr/>
          </p:nvSpPr>
          <p:spPr bwMode="auto">
            <a:xfrm>
              <a:off x="2248" y="1655"/>
              <a:ext cx="0" cy="590"/>
            </a:xfrm>
            <a:prstGeom prst="line">
              <a:avLst/>
            </a:prstGeom>
            <a:noFill/>
            <a:ln w="1" cap="sq">
              <a:solidFill>
                <a:schemeClr val="tx1"/>
              </a:solidFill>
              <a:round/>
              <a:headEnd/>
              <a:tailEnd/>
            </a:ln>
          </p:spPr>
          <p:txBody>
            <a:bodyPr/>
            <a:lstStyle/>
            <a:p>
              <a:endParaRPr lang="en-US"/>
            </a:p>
          </p:txBody>
        </p:sp>
        <p:sp>
          <p:nvSpPr>
            <p:cNvPr id="34839" name="Line 23"/>
            <p:cNvSpPr>
              <a:spLocks noChangeShapeType="1"/>
            </p:cNvSpPr>
            <p:nvPr/>
          </p:nvSpPr>
          <p:spPr bwMode="auto">
            <a:xfrm>
              <a:off x="3307" y="1655"/>
              <a:ext cx="0" cy="590"/>
            </a:xfrm>
            <a:prstGeom prst="line">
              <a:avLst/>
            </a:prstGeom>
            <a:noFill/>
            <a:ln w="1" cap="sq">
              <a:solidFill>
                <a:schemeClr val="tx1"/>
              </a:solidFill>
              <a:round/>
              <a:headEnd/>
              <a:tailEnd/>
            </a:ln>
          </p:spPr>
          <p:txBody>
            <a:bodyPr/>
            <a:lstStyle/>
            <a:p>
              <a:endParaRPr lang="en-US"/>
            </a:p>
          </p:txBody>
        </p:sp>
        <p:sp>
          <p:nvSpPr>
            <p:cNvPr id="34840" name="Line 24"/>
            <p:cNvSpPr>
              <a:spLocks noChangeShapeType="1"/>
            </p:cNvSpPr>
            <p:nvPr/>
          </p:nvSpPr>
          <p:spPr bwMode="auto">
            <a:xfrm>
              <a:off x="4360" y="1655"/>
              <a:ext cx="0" cy="590"/>
            </a:xfrm>
            <a:prstGeom prst="line">
              <a:avLst/>
            </a:prstGeom>
            <a:noFill/>
            <a:ln w="1" cap="sq">
              <a:solidFill>
                <a:schemeClr val="tx1"/>
              </a:solidFill>
              <a:round/>
              <a:headEnd/>
              <a:tailEnd/>
            </a:ln>
          </p:spPr>
          <p:txBody>
            <a:bodyPr/>
            <a:lstStyle/>
            <a:p>
              <a:endParaRPr lang="en-US"/>
            </a:p>
          </p:txBody>
        </p:sp>
        <p:sp>
          <p:nvSpPr>
            <p:cNvPr id="34841" name="Line 25"/>
            <p:cNvSpPr>
              <a:spLocks noChangeShapeType="1"/>
            </p:cNvSpPr>
            <p:nvPr/>
          </p:nvSpPr>
          <p:spPr bwMode="auto">
            <a:xfrm>
              <a:off x="5509" y="1655"/>
              <a:ext cx="0" cy="590"/>
            </a:xfrm>
            <a:prstGeom prst="line">
              <a:avLst/>
            </a:prstGeom>
            <a:noFill/>
            <a:ln w="1" cap="sq">
              <a:solidFill>
                <a:schemeClr val="tx1"/>
              </a:solidFill>
              <a:round/>
              <a:headEnd/>
              <a:tailEnd/>
            </a:ln>
          </p:spPr>
          <p:txBody>
            <a:bodyPr/>
            <a:lstStyle/>
            <a:p>
              <a:endParaRPr lang="en-US"/>
            </a:p>
          </p:txBody>
        </p:sp>
        <p:sp>
          <p:nvSpPr>
            <p:cNvPr id="34842" name="Line 26"/>
            <p:cNvSpPr>
              <a:spLocks noChangeShapeType="1"/>
            </p:cNvSpPr>
            <p:nvPr/>
          </p:nvSpPr>
          <p:spPr bwMode="auto">
            <a:xfrm>
              <a:off x="891" y="784"/>
              <a:ext cx="1357" cy="0"/>
            </a:xfrm>
            <a:prstGeom prst="line">
              <a:avLst/>
            </a:prstGeom>
            <a:noFill/>
            <a:ln w="9525">
              <a:solidFill>
                <a:schemeClr val="tx1"/>
              </a:solidFill>
              <a:round/>
              <a:headEnd/>
              <a:tailEnd/>
            </a:ln>
          </p:spPr>
          <p:txBody>
            <a:bodyPr/>
            <a:lstStyle/>
            <a:p>
              <a:endParaRPr lang="en-US"/>
            </a:p>
          </p:txBody>
        </p:sp>
        <p:sp>
          <p:nvSpPr>
            <p:cNvPr id="34843" name="Line 27"/>
            <p:cNvSpPr>
              <a:spLocks noChangeShapeType="1"/>
            </p:cNvSpPr>
            <p:nvPr/>
          </p:nvSpPr>
          <p:spPr bwMode="auto">
            <a:xfrm>
              <a:off x="891" y="784"/>
              <a:ext cx="1357" cy="0"/>
            </a:xfrm>
            <a:prstGeom prst="line">
              <a:avLst/>
            </a:prstGeom>
            <a:noFill/>
            <a:ln w="9525">
              <a:solidFill>
                <a:srgbClr val="000000"/>
              </a:solidFill>
              <a:round/>
              <a:headEnd/>
              <a:tailEnd/>
            </a:ln>
          </p:spPr>
          <p:txBody>
            <a:bodyPr/>
            <a:lstStyle/>
            <a:p>
              <a:endParaRPr lang="en-US"/>
            </a:p>
          </p:txBody>
        </p:sp>
        <p:sp>
          <p:nvSpPr>
            <p:cNvPr id="34844" name="Line 28"/>
            <p:cNvSpPr>
              <a:spLocks noChangeShapeType="1"/>
            </p:cNvSpPr>
            <p:nvPr/>
          </p:nvSpPr>
          <p:spPr bwMode="auto">
            <a:xfrm>
              <a:off x="891" y="784"/>
              <a:ext cx="1357" cy="0"/>
            </a:xfrm>
            <a:prstGeom prst="line">
              <a:avLst/>
            </a:prstGeom>
            <a:noFill/>
            <a:ln w="1" cap="sq">
              <a:solidFill>
                <a:schemeClr val="tx1"/>
              </a:solidFill>
              <a:round/>
              <a:headEnd/>
              <a:tailEnd/>
            </a:ln>
          </p:spPr>
          <p:txBody>
            <a:bodyPr/>
            <a:lstStyle/>
            <a:p>
              <a:endParaRPr lang="en-US"/>
            </a:p>
          </p:txBody>
        </p:sp>
        <p:sp>
          <p:nvSpPr>
            <p:cNvPr id="34845" name="Line 29"/>
            <p:cNvSpPr>
              <a:spLocks noChangeShapeType="1"/>
            </p:cNvSpPr>
            <p:nvPr/>
          </p:nvSpPr>
          <p:spPr bwMode="auto">
            <a:xfrm>
              <a:off x="891" y="784"/>
              <a:ext cx="0" cy="335"/>
            </a:xfrm>
            <a:prstGeom prst="line">
              <a:avLst/>
            </a:prstGeom>
            <a:noFill/>
            <a:ln w="9525">
              <a:solidFill>
                <a:schemeClr val="tx1"/>
              </a:solidFill>
              <a:round/>
              <a:headEnd/>
              <a:tailEnd/>
            </a:ln>
          </p:spPr>
          <p:txBody>
            <a:bodyPr/>
            <a:lstStyle/>
            <a:p>
              <a:endParaRPr lang="en-US"/>
            </a:p>
          </p:txBody>
        </p:sp>
        <p:sp>
          <p:nvSpPr>
            <p:cNvPr id="34846" name="Line 30"/>
            <p:cNvSpPr>
              <a:spLocks noChangeShapeType="1"/>
            </p:cNvSpPr>
            <p:nvPr/>
          </p:nvSpPr>
          <p:spPr bwMode="auto">
            <a:xfrm>
              <a:off x="891" y="784"/>
              <a:ext cx="0" cy="335"/>
            </a:xfrm>
            <a:prstGeom prst="line">
              <a:avLst/>
            </a:prstGeom>
            <a:noFill/>
            <a:ln w="9525">
              <a:solidFill>
                <a:srgbClr val="000000"/>
              </a:solidFill>
              <a:round/>
              <a:headEnd/>
              <a:tailEnd/>
            </a:ln>
          </p:spPr>
          <p:txBody>
            <a:bodyPr/>
            <a:lstStyle/>
            <a:p>
              <a:endParaRPr lang="en-US"/>
            </a:p>
          </p:txBody>
        </p:sp>
        <p:sp>
          <p:nvSpPr>
            <p:cNvPr id="34847" name="Line 31"/>
            <p:cNvSpPr>
              <a:spLocks noChangeShapeType="1"/>
            </p:cNvSpPr>
            <p:nvPr/>
          </p:nvSpPr>
          <p:spPr bwMode="auto">
            <a:xfrm>
              <a:off x="891" y="784"/>
              <a:ext cx="0" cy="335"/>
            </a:xfrm>
            <a:prstGeom prst="line">
              <a:avLst/>
            </a:prstGeom>
            <a:noFill/>
            <a:ln w="1" cap="sq">
              <a:solidFill>
                <a:schemeClr val="tx1"/>
              </a:solidFill>
              <a:round/>
              <a:headEnd/>
              <a:tailEnd/>
            </a:ln>
          </p:spPr>
          <p:txBody>
            <a:bodyPr/>
            <a:lstStyle/>
            <a:p>
              <a:endParaRPr lang="en-US"/>
            </a:p>
          </p:txBody>
        </p:sp>
        <p:sp>
          <p:nvSpPr>
            <p:cNvPr id="34848" name="Line 32"/>
            <p:cNvSpPr>
              <a:spLocks noChangeShapeType="1"/>
            </p:cNvSpPr>
            <p:nvPr/>
          </p:nvSpPr>
          <p:spPr bwMode="auto">
            <a:xfrm>
              <a:off x="2248" y="784"/>
              <a:ext cx="0" cy="335"/>
            </a:xfrm>
            <a:prstGeom prst="line">
              <a:avLst/>
            </a:prstGeom>
            <a:noFill/>
            <a:ln w="9525">
              <a:solidFill>
                <a:schemeClr val="tx1"/>
              </a:solidFill>
              <a:round/>
              <a:headEnd/>
              <a:tailEnd/>
            </a:ln>
          </p:spPr>
          <p:txBody>
            <a:bodyPr/>
            <a:lstStyle/>
            <a:p>
              <a:endParaRPr lang="en-US"/>
            </a:p>
          </p:txBody>
        </p:sp>
        <p:sp>
          <p:nvSpPr>
            <p:cNvPr id="34849" name="Line 33"/>
            <p:cNvSpPr>
              <a:spLocks noChangeShapeType="1"/>
            </p:cNvSpPr>
            <p:nvPr/>
          </p:nvSpPr>
          <p:spPr bwMode="auto">
            <a:xfrm>
              <a:off x="2248" y="784"/>
              <a:ext cx="0" cy="335"/>
            </a:xfrm>
            <a:prstGeom prst="line">
              <a:avLst/>
            </a:prstGeom>
            <a:noFill/>
            <a:ln w="9525">
              <a:solidFill>
                <a:srgbClr val="000000"/>
              </a:solidFill>
              <a:round/>
              <a:headEnd/>
              <a:tailEnd/>
            </a:ln>
          </p:spPr>
          <p:txBody>
            <a:bodyPr/>
            <a:lstStyle/>
            <a:p>
              <a:endParaRPr lang="en-US"/>
            </a:p>
          </p:txBody>
        </p:sp>
        <p:sp>
          <p:nvSpPr>
            <p:cNvPr id="34850" name="Line 34"/>
            <p:cNvSpPr>
              <a:spLocks noChangeShapeType="1"/>
            </p:cNvSpPr>
            <p:nvPr/>
          </p:nvSpPr>
          <p:spPr bwMode="auto">
            <a:xfrm>
              <a:off x="2248" y="784"/>
              <a:ext cx="0" cy="335"/>
            </a:xfrm>
            <a:prstGeom prst="line">
              <a:avLst/>
            </a:prstGeom>
            <a:noFill/>
            <a:ln w="1" cap="sq">
              <a:solidFill>
                <a:schemeClr val="tx1"/>
              </a:solidFill>
              <a:round/>
              <a:headEnd/>
              <a:tailEnd/>
            </a:ln>
          </p:spPr>
          <p:txBody>
            <a:bodyPr/>
            <a:lstStyle/>
            <a:p>
              <a:endParaRPr lang="en-US"/>
            </a:p>
          </p:txBody>
        </p:sp>
        <p:sp>
          <p:nvSpPr>
            <p:cNvPr id="34851" name="Line 35"/>
            <p:cNvSpPr>
              <a:spLocks noChangeShapeType="1"/>
            </p:cNvSpPr>
            <p:nvPr/>
          </p:nvSpPr>
          <p:spPr bwMode="auto">
            <a:xfrm>
              <a:off x="891" y="1119"/>
              <a:ext cx="1357" cy="0"/>
            </a:xfrm>
            <a:prstGeom prst="line">
              <a:avLst/>
            </a:prstGeom>
            <a:noFill/>
            <a:ln w="9525">
              <a:solidFill>
                <a:schemeClr val="tx1"/>
              </a:solidFill>
              <a:round/>
              <a:headEnd/>
              <a:tailEnd/>
            </a:ln>
          </p:spPr>
          <p:txBody>
            <a:bodyPr/>
            <a:lstStyle/>
            <a:p>
              <a:endParaRPr lang="en-US"/>
            </a:p>
          </p:txBody>
        </p:sp>
        <p:sp>
          <p:nvSpPr>
            <p:cNvPr id="34852" name="Line 36"/>
            <p:cNvSpPr>
              <a:spLocks noChangeShapeType="1"/>
            </p:cNvSpPr>
            <p:nvPr/>
          </p:nvSpPr>
          <p:spPr bwMode="auto">
            <a:xfrm>
              <a:off x="891" y="1119"/>
              <a:ext cx="1357" cy="0"/>
            </a:xfrm>
            <a:prstGeom prst="line">
              <a:avLst/>
            </a:prstGeom>
            <a:noFill/>
            <a:ln w="9525">
              <a:solidFill>
                <a:srgbClr val="000000"/>
              </a:solidFill>
              <a:round/>
              <a:headEnd/>
              <a:tailEnd/>
            </a:ln>
          </p:spPr>
          <p:txBody>
            <a:bodyPr/>
            <a:lstStyle/>
            <a:p>
              <a:endParaRPr lang="en-US"/>
            </a:p>
          </p:txBody>
        </p:sp>
        <p:sp>
          <p:nvSpPr>
            <p:cNvPr id="34853" name="Line 37"/>
            <p:cNvSpPr>
              <a:spLocks noChangeShapeType="1"/>
            </p:cNvSpPr>
            <p:nvPr/>
          </p:nvSpPr>
          <p:spPr bwMode="auto">
            <a:xfrm>
              <a:off x="891" y="1119"/>
              <a:ext cx="1357" cy="0"/>
            </a:xfrm>
            <a:prstGeom prst="line">
              <a:avLst/>
            </a:prstGeom>
            <a:noFill/>
            <a:ln w="1" cap="sq">
              <a:solidFill>
                <a:schemeClr val="tx1"/>
              </a:solidFill>
              <a:round/>
              <a:headEnd/>
              <a:tailEnd/>
            </a:ln>
          </p:spPr>
          <p:txBody>
            <a:bodyPr/>
            <a:lstStyle/>
            <a:p>
              <a:endParaRPr lang="en-US"/>
            </a:p>
          </p:txBody>
        </p:sp>
        <p:sp>
          <p:nvSpPr>
            <p:cNvPr id="34854" name="Line 38"/>
            <p:cNvSpPr>
              <a:spLocks noChangeShapeType="1"/>
            </p:cNvSpPr>
            <p:nvPr/>
          </p:nvSpPr>
          <p:spPr bwMode="auto">
            <a:xfrm>
              <a:off x="2248" y="784"/>
              <a:ext cx="1059" cy="0"/>
            </a:xfrm>
            <a:prstGeom prst="line">
              <a:avLst/>
            </a:prstGeom>
            <a:noFill/>
            <a:ln w="9525">
              <a:solidFill>
                <a:schemeClr val="tx1"/>
              </a:solidFill>
              <a:round/>
              <a:headEnd/>
              <a:tailEnd/>
            </a:ln>
          </p:spPr>
          <p:txBody>
            <a:bodyPr/>
            <a:lstStyle/>
            <a:p>
              <a:endParaRPr lang="en-US"/>
            </a:p>
          </p:txBody>
        </p:sp>
        <p:sp>
          <p:nvSpPr>
            <p:cNvPr id="34855" name="Line 39"/>
            <p:cNvSpPr>
              <a:spLocks noChangeShapeType="1"/>
            </p:cNvSpPr>
            <p:nvPr/>
          </p:nvSpPr>
          <p:spPr bwMode="auto">
            <a:xfrm>
              <a:off x="2248" y="784"/>
              <a:ext cx="1059" cy="0"/>
            </a:xfrm>
            <a:prstGeom prst="line">
              <a:avLst/>
            </a:prstGeom>
            <a:noFill/>
            <a:ln w="9525">
              <a:solidFill>
                <a:srgbClr val="000000"/>
              </a:solidFill>
              <a:round/>
              <a:headEnd/>
              <a:tailEnd/>
            </a:ln>
          </p:spPr>
          <p:txBody>
            <a:bodyPr/>
            <a:lstStyle/>
            <a:p>
              <a:endParaRPr lang="en-US"/>
            </a:p>
          </p:txBody>
        </p:sp>
        <p:sp>
          <p:nvSpPr>
            <p:cNvPr id="34856" name="Line 40"/>
            <p:cNvSpPr>
              <a:spLocks noChangeShapeType="1"/>
            </p:cNvSpPr>
            <p:nvPr/>
          </p:nvSpPr>
          <p:spPr bwMode="auto">
            <a:xfrm>
              <a:off x="2248" y="784"/>
              <a:ext cx="1059" cy="0"/>
            </a:xfrm>
            <a:prstGeom prst="line">
              <a:avLst/>
            </a:prstGeom>
            <a:noFill/>
            <a:ln w="1" cap="sq">
              <a:solidFill>
                <a:schemeClr val="tx1"/>
              </a:solidFill>
              <a:round/>
              <a:headEnd/>
              <a:tailEnd/>
            </a:ln>
          </p:spPr>
          <p:txBody>
            <a:bodyPr/>
            <a:lstStyle/>
            <a:p>
              <a:endParaRPr lang="en-US"/>
            </a:p>
          </p:txBody>
        </p:sp>
        <p:sp>
          <p:nvSpPr>
            <p:cNvPr id="34857" name="Line 41"/>
            <p:cNvSpPr>
              <a:spLocks noChangeShapeType="1"/>
            </p:cNvSpPr>
            <p:nvPr/>
          </p:nvSpPr>
          <p:spPr bwMode="auto">
            <a:xfrm>
              <a:off x="3307" y="784"/>
              <a:ext cx="0" cy="335"/>
            </a:xfrm>
            <a:prstGeom prst="line">
              <a:avLst/>
            </a:prstGeom>
            <a:noFill/>
            <a:ln w="9525">
              <a:solidFill>
                <a:schemeClr val="tx1"/>
              </a:solidFill>
              <a:round/>
              <a:headEnd/>
              <a:tailEnd/>
            </a:ln>
          </p:spPr>
          <p:txBody>
            <a:bodyPr/>
            <a:lstStyle/>
            <a:p>
              <a:endParaRPr lang="en-US"/>
            </a:p>
          </p:txBody>
        </p:sp>
        <p:sp>
          <p:nvSpPr>
            <p:cNvPr id="34858" name="Line 42"/>
            <p:cNvSpPr>
              <a:spLocks noChangeShapeType="1"/>
            </p:cNvSpPr>
            <p:nvPr/>
          </p:nvSpPr>
          <p:spPr bwMode="auto">
            <a:xfrm>
              <a:off x="3307" y="784"/>
              <a:ext cx="0" cy="335"/>
            </a:xfrm>
            <a:prstGeom prst="line">
              <a:avLst/>
            </a:prstGeom>
            <a:noFill/>
            <a:ln w="9525">
              <a:solidFill>
                <a:srgbClr val="000000"/>
              </a:solidFill>
              <a:round/>
              <a:headEnd/>
              <a:tailEnd/>
            </a:ln>
          </p:spPr>
          <p:txBody>
            <a:bodyPr/>
            <a:lstStyle/>
            <a:p>
              <a:endParaRPr lang="en-US"/>
            </a:p>
          </p:txBody>
        </p:sp>
        <p:sp>
          <p:nvSpPr>
            <p:cNvPr id="34859" name="Line 43"/>
            <p:cNvSpPr>
              <a:spLocks noChangeShapeType="1"/>
            </p:cNvSpPr>
            <p:nvPr/>
          </p:nvSpPr>
          <p:spPr bwMode="auto">
            <a:xfrm>
              <a:off x="3307" y="784"/>
              <a:ext cx="0" cy="335"/>
            </a:xfrm>
            <a:prstGeom prst="line">
              <a:avLst/>
            </a:prstGeom>
            <a:noFill/>
            <a:ln w="1" cap="sq">
              <a:solidFill>
                <a:schemeClr val="tx1"/>
              </a:solidFill>
              <a:round/>
              <a:headEnd/>
              <a:tailEnd/>
            </a:ln>
          </p:spPr>
          <p:txBody>
            <a:bodyPr/>
            <a:lstStyle/>
            <a:p>
              <a:endParaRPr lang="en-US"/>
            </a:p>
          </p:txBody>
        </p:sp>
        <p:sp>
          <p:nvSpPr>
            <p:cNvPr id="34860" name="Line 44"/>
            <p:cNvSpPr>
              <a:spLocks noChangeShapeType="1"/>
            </p:cNvSpPr>
            <p:nvPr/>
          </p:nvSpPr>
          <p:spPr bwMode="auto">
            <a:xfrm>
              <a:off x="2248" y="1119"/>
              <a:ext cx="1059" cy="0"/>
            </a:xfrm>
            <a:prstGeom prst="line">
              <a:avLst/>
            </a:prstGeom>
            <a:noFill/>
            <a:ln w="9525">
              <a:solidFill>
                <a:schemeClr val="tx1"/>
              </a:solidFill>
              <a:round/>
              <a:headEnd/>
              <a:tailEnd/>
            </a:ln>
          </p:spPr>
          <p:txBody>
            <a:bodyPr/>
            <a:lstStyle/>
            <a:p>
              <a:endParaRPr lang="en-US"/>
            </a:p>
          </p:txBody>
        </p:sp>
        <p:sp>
          <p:nvSpPr>
            <p:cNvPr id="34861" name="Line 45"/>
            <p:cNvSpPr>
              <a:spLocks noChangeShapeType="1"/>
            </p:cNvSpPr>
            <p:nvPr/>
          </p:nvSpPr>
          <p:spPr bwMode="auto">
            <a:xfrm>
              <a:off x="2248" y="1119"/>
              <a:ext cx="1059" cy="0"/>
            </a:xfrm>
            <a:prstGeom prst="line">
              <a:avLst/>
            </a:prstGeom>
            <a:noFill/>
            <a:ln w="9525">
              <a:solidFill>
                <a:srgbClr val="000000"/>
              </a:solidFill>
              <a:round/>
              <a:headEnd/>
              <a:tailEnd/>
            </a:ln>
          </p:spPr>
          <p:txBody>
            <a:bodyPr/>
            <a:lstStyle/>
            <a:p>
              <a:endParaRPr lang="en-US"/>
            </a:p>
          </p:txBody>
        </p:sp>
        <p:sp>
          <p:nvSpPr>
            <p:cNvPr id="34862" name="Line 46"/>
            <p:cNvSpPr>
              <a:spLocks noChangeShapeType="1"/>
            </p:cNvSpPr>
            <p:nvPr/>
          </p:nvSpPr>
          <p:spPr bwMode="auto">
            <a:xfrm>
              <a:off x="2248" y="1119"/>
              <a:ext cx="1059" cy="0"/>
            </a:xfrm>
            <a:prstGeom prst="line">
              <a:avLst/>
            </a:prstGeom>
            <a:noFill/>
            <a:ln w="1" cap="sq">
              <a:solidFill>
                <a:schemeClr val="tx1"/>
              </a:solidFill>
              <a:round/>
              <a:headEnd/>
              <a:tailEnd/>
            </a:ln>
          </p:spPr>
          <p:txBody>
            <a:bodyPr/>
            <a:lstStyle/>
            <a:p>
              <a:endParaRPr lang="en-US"/>
            </a:p>
          </p:txBody>
        </p:sp>
        <p:sp>
          <p:nvSpPr>
            <p:cNvPr id="34863" name="Line 47"/>
            <p:cNvSpPr>
              <a:spLocks noChangeShapeType="1"/>
            </p:cNvSpPr>
            <p:nvPr/>
          </p:nvSpPr>
          <p:spPr bwMode="auto">
            <a:xfrm>
              <a:off x="3307" y="784"/>
              <a:ext cx="1053" cy="0"/>
            </a:xfrm>
            <a:prstGeom prst="line">
              <a:avLst/>
            </a:prstGeom>
            <a:noFill/>
            <a:ln w="9525">
              <a:solidFill>
                <a:schemeClr val="tx1"/>
              </a:solidFill>
              <a:round/>
              <a:headEnd/>
              <a:tailEnd/>
            </a:ln>
          </p:spPr>
          <p:txBody>
            <a:bodyPr/>
            <a:lstStyle/>
            <a:p>
              <a:endParaRPr lang="en-US"/>
            </a:p>
          </p:txBody>
        </p:sp>
        <p:sp>
          <p:nvSpPr>
            <p:cNvPr id="34864" name="Line 48"/>
            <p:cNvSpPr>
              <a:spLocks noChangeShapeType="1"/>
            </p:cNvSpPr>
            <p:nvPr/>
          </p:nvSpPr>
          <p:spPr bwMode="auto">
            <a:xfrm>
              <a:off x="3307" y="784"/>
              <a:ext cx="1053" cy="0"/>
            </a:xfrm>
            <a:prstGeom prst="line">
              <a:avLst/>
            </a:prstGeom>
            <a:noFill/>
            <a:ln w="9525">
              <a:solidFill>
                <a:srgbClr val="000000"/>
              </a:solidFill>
              <a:round/>
              <a:headEnd/>
              <a:tailEnd/>
            </a:ln>
          </p:spPr>
          <p:txBody>
            <a:bodyPr/>
            <a:lstStyle/>
            <a:p>
              <a:endParaRPr lang="en-US"/>
            </a:p>
          </p:txBody>
        </p:sp>
        <p:sp>
          <p:nvSpPr>
            <p:cNvPr id="34865" name="Line 49"/>
            <p:cNvSpPr>
              <a:spLocks noChangeShapeType="1"/>
            </p:cNvSpPr>
            <p:nvPr/>
          </p:nvSpPr>
          <p:spPr bwMode="auto">
            <a:xfrm>
              <a:off x="3307" y="784"/>
              <a:ext cx="1053" cy="0"/>
            </a:xfrm>
            <a:prstGeom prst="line">
              <a:avLst/>
            </a:prstGeom>
            <a:noFill/>
            <a:ln w="1" cap="sq">
              <a:solidFill>
                <a:schemeClr val="tx1"/>
              </a:solidFill>
              <a:round/>
              <a:headEnd/>
              <a:tailEnd/>
            </a:ln>
          </p:spPr>
          <p:txBody>
            <a:bodyPr/>
            <a:lstStyle/>
            <a:p>
              <a:endParaRPr lang="en-US"/>
            </a:p>
          </p:txBody>
        </p:sp>
        <p:sp>
          <p:nvSpPr>
            <p:cNvPr id="34866" name="Line 50"/>
            <p:cNvSpPr>
              <a:spLocks noChangeShapeType="1"/>
            </p:cNvSpPr>
            <p:nvPr/>
          </p:nvSpPr>
          <p:spPr bwMode="auto">
            <a:xfrm>
              <a:off x="4360" y="784"/>
              <a:ext cx="0" cy="335"/>
            </a:xfrm>
            <a:prstGeom prst="line">
              <a:avLst/>
            </a:prstGeom>
            <a:noFill/>
            <a:ln w="9525">
              <a:solidFill>
                <a:schemeClr val="tx1"/>
              </a:solidFill>
              <a:round/>
              <a:headEnd/>
              <a:tailEnd/>
            </a:ln>
          </p:spPr>
          <p:txBody>
            <a:bodyPr/>
            <a:lstStyle/>
            <a:p>
              <a:endParaRPr lang="en-US"/>
            </a:p>
          </p:txBody>
        </p:sp>
        <p:sp>
          <p:nvSpPr>
            <p:cNvPr id="34867" name="Line 51"/>
            <p:cNvSpPr>
              <a:spLocks noChangeShapeType="1"/>
            </p:cNvSpPr>
            <p:nvPr/>
          </p:nvSpPr>
          <p:spPr bwMode="auto">
            <a:xfrm>
              <a:off x="4360" y="784"/>
              <a:ext cx="0" cy="335"/>
            </a:xfrm>
            <a:prstGeom prst="line">
              <a:avLst/>
            </a:prstGeom>
            <a:noFill/>
            <a:ln w="9525">
              <a:solidFill>
                <a:srgbClr val="000000"/>
              </a:solidFill>
              <a:round/>
              <a:headEnd/>
              <a:tailEnd/>
            </a:ln>
          </p:spPr>
          <p:txBody>
            <a:bodyPr/>
            <a:lstStyle/>
            <a:p>
              <a:endParaRPr lang="en-US"/>
            </a:p>
          </p:txBody>
        </p:sp>
        <p:sp>
          <p:nvSpPr>
            <p:cNvPr id="34868" name="Line 52"/>
            <p:cNvSpPr>
              <a:spLocks noChangeShapeType="1"/>
            </p:cNvSpPr>
            <p:nvPr/>
          </p:nvSpPr>
          <p:spPr bwMode="auto">
            <a:xfrm>
              <a:off x="4360" y="784"/>
              <a:ext cx="0" cy="335"/>
            </a:xfrm>
            <a:prstGeom prst="line">
              <a:avLst/>
            </a:prstGeom>
            <a:noFill/>
            <a:ln w="1" cap="sq">
              <a:solidFill>
                <a:schemeClr val="tx1"/>
              </a:solidFill>
              <a:round/>
              <a:headEnd/>
              <a:tailEnd/>
            </a:ln>
          </p:spPr>
          <p:txBody>
            <a:bodyPr/>
            <a:lstStyle/>
            <a:p>
              <a:endParaRPr lang="en-US"/>
            </a:p>
          </p:txBody>
        </p:sp>
        <p:sp>
          <p:nvSpPr>
            <p:cNvPr id="34869" name="Line 53"/>
            <p:cNvSpPr>
              <a:spLocks noChangeShapeType="1"/>
            </p:cNvSpPr>
            <p:nvPr/>
          </p:nvSpPr>
          <p:spPr bwMode="auto">
            <a:xfrm>
              <a:off x="3307" y="1119"/>
              <a:ext cx="1053" cy="0"/>
            </a:xfrm>
            <a:prstGeom prst="line">
              <a:avLst/>
            </a:prstGeom>
            <a:noFill/>
            <a:ln w="9525">
              <a:solidFill>
                <a:schemeClr val="tx1"/>
              </a:solidFill>
              <a:round/>
              <a:headEnd/>
              <a:tailEnd/>
            </a:ln>
          </p:spPr>
          <p:txBody>
            <a:bodyPr/>
            <a:lstStyle/>
            <a:p>
              <a:endParaRPr lang="en-US"/>
            </a:p>
          </p:txBody>
        </p:sp>
        <p:sp>
          <p:nvSpPr>
            <p:cNvPr id="34870" name="Line 54"/>
            <p:cNvSpPr>
              <a:spLocks noChangeShapeType="1"/>
            </p:cNvSpPr>
            <p:nvPr/>
          </p:nvSpPr>
          <p:spPr bwMode="auto">
            <a:xfrm>
              <a:off x="3307" y="1119"/>
              <a:ext cx="1053" cy="0"/>
            </a:xfrm>
            <a:prstGeom prst="line">
              <a:avLst/>
            </a:prstGeom>
            <a:noFill/>
            <a:ln w="9525">
              <a:solidFill>
                <a:srgbClr val="000000"/>
              </a:solidFill>
              <a:round/>
              <a:headEnd/>
              <a:tailEnd/>
            </a:ln>
          </p:spPr>
          <p:txBody>
            <a:bodyPr/>
            <a:lstStyle/>
            <a:p>
              <a:endParaRPr lang="en-US"/>
            </a:p>
          </p:txBody>
        </p:sp>
        <p:sp>
          <p:nvSpPr>
            <p:cNvPr id="34871" name="Line 55"/>
            <p:cNvSpPr>
              <a:spLocks noChangeShapeType="1"/>
            </p:cNvSpPr>
            <p:nvPr/>
          </p:nvSpPr>
          <p:spPr bwMode="auto">
            <a:xfrm>
              <a:off x="3307" y="1119"/>
              <a:ext cx="1053" cy="0"/>
            </a:xfrm>
            <a:prstGeom prst="line">
              <a:avLst/>
            </a:prstGeom>
            <a:noFill/>
            <a:ln w="1" cap="sq">
              <a:solidFill>
                <a:schemeClr val="tx1"/>
              </a:solidFill>
              <a:round/>
              <a:headEnd/>
              <a:tailEnd/>
            </a:ln>
          </p:spPr>
          <p:txBody>
            <a:bodyPr/>
            <a:lstStyle/>
            <a:p>
              <a:endParaRPr lang="en-US"/>
            </a:p>
          </p:txBody>
        </p:sp>
        <p:sp>
          <p:nvSpPr>
            <p:cNvPr id="34872" name="Line 56"/>
            <p:cNvSpPr>
              <a:spLocks noChangeShapeType="1"/>
            </p:cNvSpPr>
            <p:nvPr/>
          </p:nvSpPr>
          <p:spPr bwMode="auto">
            <a:xfrm>
              <a:off x="4360" y="784"/>
              <a:ext cx="1149" cy="0"/>
            </a:xfrm>
            <a:prstGeom prst="line">
              <a:avLst/>
            </a:prstGeom>
            <a:noFill/>
            <a:ln w="9525">
              <a:solidFill>
                <a:schemeClr val="tx1"/>
              </a:solidFill>
              <a:round/>
              <a:headEnd/>
              <a:tailEnd/>
            </a:ln>
          </p:spPr>
          <p:txBody>
            <a:bodyPr/>
            <a:lstStyle/>
            <a:p>
              <a:endParaRPr lang="en-US"/>
            </a:p>
          </p:txBody>
        </p:sp>
        <p:sp>
          <p:nvSpPr>
            <p:cNvPr id="34873" name="Line 57"/>
            <p:cNvSpPr>
              <a:spLocks noChangeShapeType="1"/>
            </p:cNvSpPr>
            <p:nvPr/>
          </p:nvSpPr>
          <p:spPr bwMode="auto">
            <a:xfrm>
              <a:off x="4360" y="784"/>
              <a:ext cx="1149" cy="0"/>
            </a:xfrm>
            <a:prstGeom prst="line">
              <a:avLst/>
            </a:prstGeom>
            <a:noFill/>
            <a:ln w="9525">
              <a:solidFill>
                <a:srgbClr val="000000"/>
              </a:solidFill>
              <a:round/>
              <a:headEnd/>
              <a:tailEnd/>
            </a:ln>
          </p:spPr>
          <p:txBody>
            <a:bodyPr/>
            <a:lstStyle/>
            <a:p>
              <a:endParaRPr lang="en-US"/>
            </a:p>
          </p:txBody>
        </p:sp>
        <p:sp>
          <p:nvSpPr>
            <p:cNvPr id="34874" name="Line 58"/>
            <p:cNvSpPr>
              <a:spLocks noChangeShapeType="1"/>
            </p:cNvSpPr>
            <p:nvPr/>
          </p:nvSpPr>
          <p:spPr bwMode="auto">
            <a:xfrm>
              <a:off x="5509" y="784"/>
              <a:ext cx="0" cy="335"/>
            </a:xfrm>
            <a:prstGeom prst="line">
              <a:avLst/>
            </a:prstGeom>
            <a:noFill/>
            <a:ln w="9525">
              <a:solidFill>
                <a:schemeClr val="tx1"/>
              </a:solidFill>
              <a:round/>
              <a:headEnd/>
              <a:tailEnd/>
            </a:ln>
          </p:spPr>
          <p:txBody>
            <a:bodyPr/>
            <a:lstStyle/>
            <a:p>
              <a:endParaRPr lang="en-US"/>
            </a:p>
          </p:txBody>
        </p:sp>
        <p:sp>
          <p:nvSpPr>
            <p:cNvPr id="34875" name="Line 59"/>
            <p:cNvSpPr>
              <a:spLocks noChangeShapeType="1"/>
            </p:cNvSpPr>
            <p:nvPr/>
          </p:nvSpPr>
          <p:spPr bwMode="auto">
            <a:xfrm>
              <a:off x="5509" y="784"/>
              <a:ext cx="0" cy="335"/>
            </a:xfrm>
            <a:prstGeom prst="line">
              <a:avLst/>
            </a:prstGeom>
            <a:noFill/>
            <a:ln w="9525">
              <a:solidFill>
                <a:srgbClr val="000000"/>
              </a:solidFill>
              <a:round/>
              <a:headEnd/>
              <a:tailEnd/>
            </a:ln>
          </p:spPr>
          <p:txBody>
            <a:bodyPr/>
            <a:lstStyle/>
            <a:p>
              <a:endParaRPr lang="en-US"/>
            </a:p>
          </p:txBody>
        </p:sp>
        <p:sp>
          <p:nvSpPr>
            <p:cNvPr id="34876" name="Line 60"/>
            <p:cNvSpPr>
              <a:spLocks noChangeShapeType="1"/>
            </p:cNvSpPr>
            <p:nvPr/>
          </p:nvSpPr>
          <p:spPr bwMode="auto">
            <a:xfrm>
              <a:off x="5509" y="784"/>
              <a:ext cx="0" cy="335"/>
            </a:xfrm>
            <a:prstGeom prst="line">
              <a:avLst/>
            </a:prstGeom>
            <a:noFill/>
            <a:ln w="1" cap="sq">
              <a:solidFill>
                <a:schemeClr val="tx1"/>
              </a:solidFill>
              <a:round/>
              <a:headEnd/>
              <a:tailEnd/>
            </a:ln>
          </p:spPr>
          <p:txBody>
            <a:bodyPr/>
            <a:lstStyle/>
            <a:p>
              <a:endParaRPr lang="en-US"/>
            </a:p>
          </p:txBody>
        </p:sp>
        <p:sp>
          <p:nvSpPr>
            <p:cNvPr id="34877" name="Line 61"/>
            <p:cNvSpPr>
              <a:spLocks noChangeShapeType="1"/>
            </p:cNvSpPr>
            <p:nvPr/>
          </p:nvSpPr>
          <p:spPr bwMode="auto">
            <a:xfrm>
              <a:off x="4360" y="1119"/>
              <a:ext cx="1149" cy="0"/>
            </a:xfrm>
            <a:prstGeom prst="line">
              <a:avLst/>
            </a:prstGeom>
            <a:noFill/>
            <a:ln w="9525">
              <a:solidFill>
                <a:schemeClr val="tx1"/>
              </a:solidFill>
              <a:round/>
              <a:headEnd/>
              <a:tailEnd/>
            </a:ln>
          </p:spPr>
          <p:txBody>
            <a:bodyPr/>
            <a:lstStyle/>
            <a:p>
              <a:endParaRPr lang="en-US"/>
            </a:p>
          </p:txBody>
        </p:sp>
        <p:sp>
          <p:nvSpPr>
            <p:cNvPr id="34878" name="Line 62"/>
            <p:cNvSpPr>
              <a:spLocks noChangeShapeType="1"/>
            </p:cNvSpPr>
            <p:nvPr/>
          </p:nvSpPr>
          <p:spPr bwMode="auto">
            <a:xfrm>
              <a:off x="4360" y="1119"/>
              <a:ext cx="1149" cy="0"/>
            </a:xfrm>
            <a:prstGeom prst="line">
              <a:avLst/>
            </a:prstGeom>
            <a:noFill/>
            <a:ln w="9525">
              <a:solidFill>
                <a:srgbClr val="000000"/>
              </a:solidFill>
              <a:round/>
              <a:headEnd/>
              <a:tailEnd/>
            </a:ln>
          </p:spPr>
          <p:txBody>
            <a:bodyPr/>
            <a:lstStyle/>
            <a:p>
              <a:endParaRPr lang="en-US"/>
            </a:p>
          </p:txBody>
        </p:sp>
        <p:sp>
          <p:nvSpPr>
            <p:cNvPr id="34879" name="Line 63"/>
            <p:cNvSpPr>
              <a:spLocks noChangeShapeType="1"/>
            </p:cNvSpPr>
            <p:nvPr/>
          </p:nvSpPr>
          <p:spPr bwMode="auto">
            <a:xfrm>
              <a:off x="891" y="1119"/>
              <a:ext cx="0" cy="536"/>
            </a:xfrm>
            <a:prstGeom prst="line">
              <a:avLst/>
            </a:prstGeom>
            <a:noFill/>
            <a:ln w="9525">
              <a:solidFill>
                <a:schemeClr val="tx1"/>
              </a:solidFill>
              <a:round/>
              <a:headEnd/>
              <a:tailEnd/>
            </a:ln>
          </p:spPr>
          <p:txBody>
            <a:bodyPr/>
            <a:lstStyle/>
            <a:p>
              <a:endParaRPr lang="en-US"/>
            </a:p>
          </p:txBody>
        </p:sp>
        <p:sp>
          <p:nvSpPr>
            <p:cNvPr id="34880" name="Line 64"/>
            <p:cNvSpPr>
              <a:spLocks noChangeShapeType="1"/>
            </p:cNvSpPr>
            <p:nvPr/>
          </p:nvSpPr>
          <p:spPr bwMode="auto">
            <a:xfrm>
              <a:off x="891" y="1119"/>
              <a:ext cx="0" cy="536"/>
            </a:xfrm>
            <a:prstGeom prst="line">
              <a:avLst/>
            </a:prstGeom>
            <a:noFill/>
            <a:ln w="9525">
              <a:solidFill>
                <a:srgbClr val="000000"/>
              </a:solidFill>
              <a:round/>
              <a:headEnd/>
              <a:tailEnd/>
            </a:ln>
          </p:spPr>
          <p:txBody>
            <a:bodyPr/>
            <a:lstStyle/>
            <a:p>
              <a:endParaRPr lang="en-US"/>
            </a:p>
          </p:txBody>
        </p:sp>
        <p:sp>
          <p:nvSpPr>
            <p:cNvPr id="34881" name="Line 65"/>
            <p:cNvSpPr>
              <a:spLocks noChangeShapeType="1"/>
            </p:cNvSpPr>
            <p:nvPr/>
          </p:nvSpPr>
          <p:spPr bwMode="auto">
            <a:xfrm>
              <a:off x="891" y="1119"/>
              <a:ext cx="0" cy="536"/>
            </a:xfrm>
            <a:prstGeom prst="line">
              <a:avLst/>
            </a:prstGeom>
            <a:noFill/>
            <a:ln w="1" cap="sq">
              <a:solidFill>
                <a:schemeClr val="tx1"/>
              </a:solidFill>
              <a:round/>
              <a:headEnd/>
              <a:tailEnd/>
            </a:ln>
          </p:spPr>
          <p:txBody>
            <a:bodyPr/>
            <a:lstStyle/>
            <a:p>
              <a:endParaRPr lang="en-US"/>
            </a:p>
          </p:txBody>
        </p:sp>
        <p:sp>
          <p:nvSpPr>
            <p:cNvPr id="34882" name="Line 66"/>
            <p:cNvSpPr>
              <a:spLocks noChangeShapeType="1"/>
            </p:cNvSpPr>
            <p:nvPr/>
          </p:nvSpPr>
          <p:spPr bwMode="auto">
            <a:xfrm>
              <a:off x="2248" y="1119"/>
              <a:ext cx="0" cy="536"/>
            </a:xfrm>
            <a:prstGeom prst="line">
              <a:avLst/>
            </a:prstGeom>
            <a:noFill/>
            <a:ln w="9525">
              <a:solidFill>
                <a:schemeClr val="tx1"/>
              </a:solidFill>
              <a:round/>
              <a:headEnd/>
              <a:tailEnd/>
            </a:ln>
          </p:spPr>
          <p:txBody>
            <a:bodyPr/>
            <a:lstStyle/>
            <a:p>
              <a:endParaRPr lang="en-US"/>
            </a:p>
          </p:txBody>
        </p:sp>
        <p:sp>
          <p:nvSpPr>
            <p:cNvPr id="34883" name="Line 67"/>
            <p:cNvSpPr>
              <a:spLocks noChangeShapeType="1"/>
            </p:cNvSpPr>
            <p:nvPr/>
          </p:nvSpPr>
          <p:spPr bwMode="auto">
            <a:xfrm>
              <a:off x="2248" y="1119"/>
              <a:ext cx="0" cy="536"/>
            </a:xfrm>
            <a:prstGeom prst="line">
              <a:avLst/>
            </a:prstGeom>
            <a:noFill/>
            <a:ln w="9525">
              <a:solidFill>
                <a:srgbClr val="000000"/>
              </a:solidFill>
              <a:round/>
              <a:headEnd/>
              <a:tailEnd/>
            </a:ln>
          </p:spPr>
          <p:txBody>
            <a:bodyPr/>
            <a:lstStyle/>
            <a:p>
              <a:endParaRPr lang="en-US"/>
            </a:p>
          </p:txBody>
        </p:sp>
        <p:sp>
          <p:nvSpPr>
            <p:cNvPr id="34884" name="Line 68"/>
            <p:cNvSpPr>
              <a:spLocks noChangeShapeType="1"/>
            </p:cNvSpPr>
            <p:nvPr/>
          </p:nvSpPr>
          <p:spPr bwMode="auto">
            <a:xfrm>
              <a:off x="2248" y="1119"/>
              <a:ext cx="0" cy="536"/>
            </a:xfrm>
            <a:prstGeom prst="line">
              <a:avLst/>
            </a:prstGeom>
            <a:noFill/>
            <a:ln w="1" cap="sq">
              <a:solidFill>
                <a:schemeClr val="tx1"/>
              </a:solidFill>
              <a:round/>
              <a:headEnd/>
              <a:tailEnd/>
            </a:ln>
          </p:spPr>
          <p:txBody>
            <a:bodyPr/>
            <a:lstStyle/>
            <a:p>
              <a:endParaRPr lang="en-US"/>
            </a:p>
          </p:txBody>
        </p:sp>
        <p:sp>
          <p:nvSpPr>
            <p:cNvPr id="34885" name="Line 69"/>
            <p:cNvSpPr>
              <a:spLocks noChangeShapeType="1"/>
            </p:cNvSpPr>
            <p:nvPr/>
          </p:nvSpPr>
          <p:spPr bwMode="auto">
            <a:xfrm>
              <a:off x="891" y="1655"/>
              <a:ext cx="1357" cy="0"/>
            </a:xfrm>
            <a:prstGeom prst="line">
              <a:avLst/>
            </a:prstGeom>
            <a:noFill/>
            <a:ln w="9525">
              <a:solidFill>
                <a:schemeClr val="tx1"/>
              </a:solidFill>
              <a:round/>
              <a:headEnd/>
              <a:tailEnd/>
            </a:ln>
          </p:spPr>
          <p:txBody>
            <a:bodyPr/>
            <a:lstStyle/>
            <a:p>
              <a:endParaRPr lang="en-US"/>
            </a:p>
          </p:txBody>
        </p:sp>
        <p:sp>
          <p:nvSpPr>
            <p:cNvPr id="34886" name="Line 70"/>
            <p:cNvSpPr>
              <a:spLocks noChangeShapeType="1"/>
            </p:cNvSpPr>
            <p:nvPr/>
          </p:nvSpPr>
          <p:spPr bwMode="auto">
            <a:xfrm>
              <a:off x="891" y="1655"/>
              <a:ext cx="1357" cy="0"/>
            </a:xfrm>
            <a:prstGeom prst="line">
              <a:avLst/>
            </a:prstGeom>
            <a:noFill/>
            <a:ln w="9525">
              <a:solidFill>
                <a:srgbClr val="000000"/>
              </a:solidFill>
              <a:round/>
              <a:headEnd/>
              <a:tailEnd/>
            </a:ln>
          </p:spPr>
          <p:txBody>
            <a:bodyPr/>
            <a:lstStyle/>
            <a:p>
              <a:endParaRPr lang="en-US"/>
            </a:p>
          </p:txBody>
        </p:sp>
        <p:sp>
          <p:nvSpPr>
            <p:cNvPr id="34887" name="Line 71"/>
            <p:cNvSpPr>
              <a:spLocks noChangeShapeType="1"/>
            </p:cNvSpPr>
            <p:nvPr/>
          </p:nvSpPr>
          <p:spPr bwMode="auto">
            <a:xfrm>
              <a:off x="891" y="1655"/>
              <a:ext cx="1357" cy="0"/>
            </a:xfrm>
            <a:prstGeom prst="line">
              <a:avLst/>
            </a:prstGeom>
            <a:noFill/>
            <a:ln w="1" cap="sq">
              <a:solidFill>
                <a:schemeClr val="tx1"/>
              </a:solidFill>
              <a:round/>
              <a:headEnd/>
              <a:tailEnd/>
            </a:ln>
          </p:spPr>
          <p:txBody>
            <a:bodyPr/>
            <a:lstStyle/>
            <a:p>
              <a:endParaRPr lang="en-US"/>
            </a:p>
          </p:txBody>
        </p:sp>
        <p:sp>
          <p:nvSpPr>
            <p:cNvPr id="34888" name="Line 72"/>
            <p:cNvSpPr>
              <a:spLocks noChangeShapeType="1"/>
            </p:cNvSpPr>
            <p:nvPr/>
          </p:nvSpPr>
          <p:spPr bwMode="auto">
            <a:xfrm>
              <a:off x="3307" y="1119"/>
              <a:ext cx="0" cy="536"/>
            </a:xfrm>
            <a:prstGeom prst="line">
              <a:avLst/>
            </a:prstGeom>
            <a:noFill/>
            <a:ln w="9525">
              <a:solidFill>
                <a:schemeClr val="tx1"/>
              </a:solidFill>
              <a:round/>
              <a:headEnd/>
              <a:tailEnd/>
            </a:ln>
          </p:spPr>
          <p:txBody>
            <a:bodyPr/>
            <a:lstStyle/>
            <a:p>
              <a:endParaRPr lang="en-US"/>
            </a:p>
          </p:txBody>
        </p:sp>
        <p:sp>
          <p:nvSpPr>
            <p:cNvPr id="34889" name="Line 73"/>
            <p:cNvSpPr>
              <a:spLocks noChangeShapeType="1"/>
            </p:cNvSpPr>
            <p:nvPr/>
          </p:nvSpPr>
          <p:spPr bwMode="auto">
            <a:xfrm>
              <a:off x="3307" y="1119"/>
              <a:ext cx="0" cy="536"/>
            </a:xfrm>
            <a:prstGeom prst="line">
              <a:avLst/>
            </a:prstGeom>
            <a:noFill/>
            <a:ln w="9525">
              <a:solidFill>
                <a:srgbClr val="000000"/>
              </a:solidFill>
              <a:round/>
              <a:headEnd/>
              <a:tailEnd/>
            </a:ln>
          </p:spPr>
          <p:txBody>
            <a:bodyPr/>
            <a:lstStyle/>
            <a:p>
              <a:endParaRPr lang="en-US"/>
            </a:p>
          </p:txBody>
        </p:sp>
        <p:sp>
          <p:nvSpPr>
            <p:cNvPr id="34890" name="Line 74"/>
            <p:cNvSpPr>
              <a:spLocks noChangeShapeType="1"/>
            </p:cNvSpPr>
            <p:nvPr/>
          </p:nvSpPr>
          <p:spPr bwMode="auto">
            <a:xfrm>
              <a:off x="3307" y="1119"/>
              <a:ext cx="0" cy="536"/>
            </a:xfrm>
            <a:prstGeom prst="line">
              <a:avLst/>
            </a:prstGeom>
            <a:noFill/>
            <a:ln w="1" cap="sq">
              <a:solidFill>
                <a:schemeClr val="tx1"/>
              </a:solidFill>
              <a:round/>
              <a:headEnd/>
              <a:tailEnd/>
            </a:ln>
          </p:spPr>
          <p:txBody>
            <a:bodyPr/>
            <a:lstStyle/>
            <a:p>
              <a:endParaRPr lang="en-US"/>
            </a:p>
          </p:txBody>
        </p:sp>
        <p:sp>
          <p:nvSpPr>
            <p:cNvPr id="34891" name="Line 75"/>
            <p:cNvSpPr>
              <a:spLocks noChangeShapeType="1"/>
            </p:cNvSpPr>
            <p:nvPr/>
          </p:nvSpPr>
          <p:spPr bwMode="auto">
            <a:xfrm>
              <a:off x="2248" y="1655"/>
              <a:ext cx="1059" cy="0"/>
            </a:xfrm>
            <a:prstGeom prst="line">
              <a:avLst/>
            </a:prstGeom>
            <a:noFill/>
            <a:ln w="9525">
              <a:solidFill>
                <a:schemeClr val="tx1"/>
              </a:solidFill>
              <a:round/>
              <a:headEnd/>
              <a:tailEnd/>
            </a:ln>
          </p:spPr>
          <p:txBody>
            <a:bodyPr/>
            <a:lstStyle/>
            <a:p>
              <a:endParaRPr lang="en-US"/>
            </a:p>
          </p:txBody>
        </p:sp>
        <p:sp>
          <p:nvSpPr>
            <p:cNvPr id="34892" name="Line 76"/>
            <p:cNvSpPr>
              <a:spLocks noChangeShapeType="1"/>
            </p:cNvSpPr>
            <p:nvPr/>
          </p:nvSpPr>
          <p:spPr bwMode="auto">
            <a:xfrm>
              <a:off x="2248" y="1655"/>
              <a:ext cx="1059" cy="0"/>
            </a:xfrm>
            <a:prstGeom prst="line">
              <a:avLst/>
            </a:prstGeom>
            <a:noFill/>
            <a:ln w="9525">
              <a:solidFill>
                <a:srgbClr val="000000"/>
              </a:solidFill>
              <a:round/>
              <a:headEnd/>
              <a:tailEnd/>
            </a:ln>
          </p:spPr>
          <p:txBody>
            <a:bodyPr/>
            <a:lstStyle/>
            <a:p>
              <a:endParaRPr lang="en-US"/>
            </a:p>
          </p:txBody>
        </p:sp>
        <p:sp>
          <p:nvSpPr>
            <p:cNvPr id="34893" name="Line 77"/>
            <p:cNvSpPr>
              <a:spLocks noChangeShapeType="1"/>
            </p:cNvSpPr>
            <p:nvPr/>
          </p:nvSpPr>
          <p:spPr bwMode="auto">
            <a:xfrm>
              <a:off x="2248" y="1655"/>
              <a:ext cx="1059" cy="0"/>
            </a:xfrm>
            <a:prstGeom prst="line">
              <a:avLst/>
            </a:prstGeom>
            <a:noFill/>
            <a:ln w="1" cap="sq">
              <a:solidFill>
                <a:schemeClr val="tx1"/>
              </a:solidFill>
              <a:round/>
              <a:headEnd/>
              <a:tailEnd/>
            </a:ln>
          </p:spPr>
          <p:txBody>
            <a:bodyPr/>
            <a:lstStyle/>
            <a:p>
              <a:endParaRPr lang="en-US"/>
            </a:p>
          </p:txBody>
        </p:sp>
        <p:sp>
          <p:nvSpPr>
            <p:cNvPr id="34894" name="Line 78"/>
            <p:cNvSpPr>
              <a:spLocks noChangeShapeType="1"/>
            </p:cNvSpPr>
            <p:nvPr/>
          </p:nvSpPr>
          <p:spPr bwMode="auto">
            <a:xfrm>
              <a:off x="4360" y="1119"/>
              <a:ext cx="0" cy="536"/>
            </a:xfrm>
            <a:prstGeom prst="line">
              <a:avLst/>
            </a:prstGeom>
            <a:noFill/>
            <a:ln w="9525">
              <a:solidFill>
                <a:schemeClr val="tx1"/>
              </a:solidFill>
              <a:round/>
              <a:headEnd/>
              <a:tailEnd/>
            </a:ln>
          </p:spPr>
          <p:txBody>
            <a:bodyPr/>
            <a:lstStyle/>
            <a:p>
              <a:endParaRPr lang="en-US"/>
            </a:p>
          </p:txBody>
        </p:sp>
        <p:sp>
          <p:nvSpPr>
            <p:cNvPr id="34895" name="Line 79"/>
            <p:cNvSpPr>
              <a:spLocks noChangeShapeType="1"/>
            </p:cNvSpPr>
            <p:nvPr/>
          </p:nvSpPr>
          <p:spPr bwMode="auto">
            <a:xfrm>
              <a:off x="4360" y="1119"/>
              <a:ext cx="0" cy="536"/>
            </a:xfrm>
            <a:prstGeom prst="line">
              <a:avLst/>
            </a:prstGeom>
            <a:noFill/>
            <a:ln w="9525">
              <a:solidFill>
                <a:srgbClr val="000000"/>
              </a:solidFill>
              <a:round/>
              <a:headEnd/>
              <a:tailEnd/>
            </a:ln>
          </p:spPr>
          <p:txBody>
            <a:bodyPr/>
            <a:lstStyle/>
            <a:p>
              <a:endParaRPr lang="en-US"/>
            </a:p>
          </p:txBody>
        </p:sp>
        <p:sp>
          <p:nvSpPr>
            <p:cNvPr id="34896" name="Line 80"/>
            <p:cNvSpPr>
              <a:spLocks noChangeShapeType="1"/>
            </p:cNvSpPr>
            <p:nvPr/>
          </p:nvSpPr>
          <p:spPr bwMode="auto">
            <a:xfrm>
              <a:off x="4360" y="1119"/>
              <a:ext cx="0" cy="536"/>
            </a:xfrm>
            <a:prstGeom prst="line">
              <a:avLst/>
            </a:prstGeom>
            <a:noFill/>
            <a:ln w="1" cap="sq">
              <a:solidFill>
                <a:schemeClr val="tx1"/>
              </a:solidFill>
              <a:round/>
              <a:headEnd/>
              <a:tailEnd/>
            </a:ln>
          </p:spPr>
          <p:txBody>
            <a:bodyPr/>
            <a:lstStyle/>
            <a:p>
              <a:endParaRPr lang="en-US"/>
            </a:p>
          </p:txBody>
        </p:sp>
        <p:sp>
          <p:nvSpPr>
            <p:cNvPr id="34897" name="Line 81"/>
            <p:cNvSpPr>
              <a:spLocks noChangeShapeType="1"/>
            </p:cNvSpPr>
            <p:nvPr/>
          </p:nvSpPr>
          <p:spPr bwMode="auto">
            <a:xfrm>
              <a:off x="3307" y="1655"/>
              <a:ext cx="1053" cy="0"/>
            </a:xfrm>
            <a:prstGeom prst="line">
              <a:avLst/>
            </a:prstGeom>
            <a:noFill/>
            <a:ln w="9525">
              <a:solidFill>
                <a:schemeClr val="tx1"/>
              </a:solidFill>
              <a:round/>
              <a:headEnd/>
              <a:tailEnd/>
            </a:ln>
          </p:spPr>
          <p:txBody>
            <a:bodyPr/>
            <a:lstStyle/>
            <a:p>
              <a:endParaRPr lang="en-US"/>
            </a:p>
          </p:txBody>
        </p:sp>
        <p:sp>
          <p:nvSpPr>
            <p:cNvPr id="34898" name="Line 82"/>
            <p:cNvSpPr>
              <a:spLocks noChangeShapeType="1"/>
            </p:cNvSpPr>
            <p:nvPr/>
          </p:nvSpPr>
          <p:spPr bwMode="auto">
            <a:xfrm>
              <a:off x="3307" y="1655"/>
              <a:ext cx="1053" cy="0"/>
            </a:xfrm>
            <a:prstGeom prst="line">
              <a:avLst/>
            </a:prstGeom>
            <a:noFill/>
            <a:ln w="9525">
              <a:solidFill>
                <a:srgbClr val="000000"/>
              </a:solidFill>
              <a:round/>
              <a:headEnd/>
              <a:tailEnd/>
            </a:ln>
          </p:spPr>
          <p:txBody>
            <a:bodyPr/>
            <a:lstStyle/>
            <a:p>
              <a:endParaRPr lang="en-US"/>
            </a:p>
          </p:txBody>
        </p:sp>
        <p:sp>
          <p:nvSpPr>
            <p:cNvPr id="34899" name="Line 83"/>
            <p:cNvSpPr>
              <a:spLocks noChangeShapeType="1"/>
            </p:cNvSpPr>
            <p:nvPr/>
          </p:nvSpPr>
          <p:spPr bwMode="auto">
            <a:xfrm>
              <a:off x="3307" y="1655"/>
              <a:ext cx="1053" cy="0"/>
            </a:xfrm>
            <a:prstGeom prst="line">
              <a:avLst/>
            </a:prstGeom>
            <a:noFill/>
            <a:ln w="1" cap="sq">
              <a:solidFill>
                <a:schemeClr val="tx1"/>
              </a:solidFill>
              <a:round/>
              <a:headEnd/>
              <a:tailEnd/>
            </a:ln>
          </p:spPr>
          <p:txBody>
            <a:bodyPr/>
            <a:lstStyle/>
            <a:p>
              <a:endParaRPr lang="en-US"/>
            </a:p>
          </p:txBody>
        </p:sp>
        <p:sp>
          <p:nvSpPr>
            <p:cNvPr id="34900" name="Line 84"/>
            <p:cNvSpPr>
              <a:spLocks noChangeShapeType="1"/>
            </p:cNvSpPr>
            <p:nvPr/>
          </p:nvSpPr>
          <p:spPr bwMode="auto">
            <a:xfrm>
              <a:off x="5509" y="1119"/>
              <a:ext cx="0" cy="536"/>
            </a:xfrm>
            <a:prstGeom prst="line">
              <a:avLst/>
            </a:prstGeom>
            <a:noFill/>
            <a:ln w="9525">
              <a:solidFill>
                <a:schemeClr val="tx1"/>
              </a:solidFill>
              <a:round/>
              <a:headEnd/>
              <a:tailEnd/>
            </a:ln>
          </p:spPr>
          <p:txBody>
            <a:bodyPr/>
            <a:lstStyle/>
            <a:p>
              <a:endParaRPr lang="en-US"/>
            </a:p>
          </p:txBody>
        </p:sp>
        <p:sp>
          <p:nvSpPr>
            <p:cNvPr id="34901" name="Line 85"/>
            <p:cNvSpPr>
              <a:spLocks noChangeShapeType="1"/>
            </p:cNvSpPr>
            <p:nvPr/>
          </p:nvSpPr>
          <p:spPr bwMode="auto">
            <a:xfrm>
              <a:off x="5509" y="1119"/>
              <a:ext cx="0" cy="536"/>
            </a:xfrm>
            <a:prstGeom prst="line">
              <a:avLst/>
            </a:prstGeom>
            <a:noFill/>
            <a:ln w="9525">
              <a:solidFill>
                <a:srgbClr val="000000"/>
              </a:solidFill>
              <a:round/>
              <a:headEnd/>
              <a:tailEnd/>
            </a:ln>
          </p:spPr>
          <p:txBody>
            <a:bodyPr/>
            <a:lstStyle/>
            <a:p>
              <a:endParaRPr lang="en-US"/>
            </a:p>
          </p:txBody>
        </p:sp>
        <p:sp>
          <p:nvSpPr>
            <p:cNvPr id="34902" name="Line 86"/>
            <p:cNvSpPr>
              <a:spLocks noChangeShapeType="1"/>
            </p:cNvSpPr>
            <p:nvPr/>
          </p:nvSpPr>
          <p:spPr bwMode="auto">
            <a:xfrm>
              <a:off x="5509" y="1119"/>
              <a:ext cx="0" cy="536"/>
            </a:xfrm>
            <a:prstGeom prst="line">
              <a:avLst/>
            </a:prstGeom>
            <a:noFill/>
            <a:ln w="1" cap="sq">
              <a:solidFill>
                <a:schemeClr val="tx1"/>
              </a:solidFill>
              <a:round/>
              <a:headEnd/>
              <a:tailEnd/>
            </a:ln>
          </p:spPr>
          <p:txBody>
            <a:bodyPr/>
            <a:lstStyle/>
            <a:p>
              <a:endParaRPr lang="en-US"/>
            </a:p>
          </p:txBody>
        </p:sp>
        <p:sp>
          <p:nvSpPr>
            <p:cNvPr id="34903" name="Line 87"/>
            <p:cNvSpPr>
              <a:spLocks noChangeShapeType="1"/>
            </p:cNvSpPr>
            <p:nvPr/>
          </p:nvSpPr>
          <p:spPr bwMode="auto">
            <a:xfrm>
              <a:off x="4360" y="1655"/>
              <a:ext cx="1149" cy="0"/>
            </a:xfrm>
            <a:prstGeom prst="line">
              <a:avLst/>
            </a:prstGeom>
            <a:noFill/>
            <a:ln w="9525">
              <a:solidFill>
                <a:schemeClr val="tx1"/>
              </a:solidFill>
              <a:round/>
              <a:headEnd/>
              <a:tailEnd/>
            </a:ln>
          </p:spPr>
          <p:txBody>
            <a:bodyPr/>
            <a:lstStyle/>
            <a:p>
              <a:endParaRPr lang="en-US"/>
            </a:p>
          </p:txBody>
        </p:sp>
        <p:sp>
          <p:nvSpPr>
            <p:cNvPr id="34904" name="Line 88"/>
            <p:cNvSpPr>
              <a:spLocks noChangeShapeType="1"/>
            </p:cNvSpPr>
            <p:nvPr/>
          </p:nvSpPr>
          <p:spPr bwMode="auto">
            <a:xfrm>
              <a:off x="4360" y="1655"/>
              <a:ext cx="1149" cy="0"/>
            </a:xfrm>
            <a:prstGeom prst="line">
              <a:avLst/>
            </a:prstGeom>
            <a:noFill/>
            <a:ln w="9525">
              <a:solidFill>
                <a:srgbClr val="000000"/>
              </a:solidFill>
              <a:round/>
              <a:headEnd/>
              <a:tailEnd/>
            </a:ln>
          </p:spPr>
          <p:txBody>
            <a:bodyPr/>
            <a:lstStyle/>
            <a:p>
              <a:endParaRPr lang="en-US"/>
            </a:p>
          </p:txBody>
        </p:sp>
        <p:sp>
          <p:nvSpPr>
            <p:cNvPr id="34905" name="Line 89"/>
            <p:cNvSpPr>
              <a:spLocks noChangeShapeType="1"/>
            </p:cNvSpPr>
            <p:nvPr/>
          </p:nvSpPr>
          <p:spPr bwMode="auto">
            <a:xfrm>
              <a:off x="891" y="1655"/>
              <a:ext cx="0" cy="590"/>
            </a:xfrm>
            <a:prstGeom prst="line">
              <a:avLst/>
            </a:prstGeom>
            <a:noFill/>
            <a:ln w="9525">
              <a:solidFill>
                <a:schemeClr val="tx1"/>
              </a:solidFill>
              <a:round/>
              <a:headEnd/>
              <a:tailEnd/>
            </a:ln>
          </p:spPr>
          <p:txBody>
            <a:bodyPr/>
            <a:lstStyle/>
            <a:p>
              <a:endParaRPr lang="en-US"/>
            </a:p>
          </p:txBody>
        </p:sp>
        <p:sp>
          <p:nvSpPr>
            <p:cNvPr id="34906" name="Line 90"/>
            <p:cNvSpPr>
              <a:spLocks noChangeShapeType="1"/>
            </p:cNvSpPr>
            <p:nvPr/>
          </p:nvSpPr>
          <p:spPr bwMode="auto">
            <a:xfrm>
              <a:off x="891" y="1655"/>
              <a:ext cx="0" cy="590"/>
            </a:xfrm>
            <a:prstGeom prst="line">
              <a:avLst/>
            </a:prstGeom>
            <a:noFill/>
            <a:ln w="9525">
              <a:solidFill>
                <a:srgbClr val="000000"/>
              </a:solidFill>
              <a:round/>
              <a:headEnd/>
              <a:tailEnd/>
            </a:ln>
          </p:spPr>
          <p:txBody>
            <a:bodyPr/>
            <a:lstStyle/>
            <a:p>
              <a:endParaRPr lang="en-US"/>
            </a:p>
          </p:txBody>
        </p:sp>
        <p:sp>
          <p:nvSpPr>
            <p:cNvPr id="34907" name="Line 91"/>
            <p:cNvSpPr>
              <a:spLocks noChangeShapeType="1"/>
            </p:cNvSpPr>
            <p:nvPr/>
          </p:nvSpPr>
          <p:spPr bwMode="auto">
            <a:xfrm>
              <a:off x="2248" y="1655"/>
              <a:ext cx="0" cy="590"/>
            </a:xfrm>
            <a:prstGeom prst="line">
              <a:avLst/>
            </a:prstGeom>
            <a:noFill/>
            <a:ln w="9525">
              <a:solidFill>
                <a:schemeClr val="tx1"/>
              </a:solidFill>
              <a:round/>
              <a:headEnd/>
              <a:tailEnd/>
            </a:ln>
          </p:spPr>
          <p:txBody>
            <a:bodyPr/>
            <a:lstStyle/>
            <a:p>
              <a:endParaRPr lang="en-US"/>
            </a:p>
          </p:txBody>
        </p:sp>
        <p:sp>
          <p:nvSpPr>
            <p:cNvPr id="34908" name="Line 92"/>
            <p:cNvSpPr>
              <a:spLocks noChangeShapeType="1"/>
            </p:cNvSpPr>
            <p:nvPr/>
          </p:nvSpPr>
          <p:spPr bwMode="auto">
            <a:xfrm>
              <a:off x="2248" y="1655"/>
              <a:ext cx="0" cy="590"/>
            </a:xfrm>
            <a:prstGeom prst="line">
              <a:avLst/>
            </a:prstGeom>
            <a:noFill/>
            <a:ln w="9525">
              <a:solidFill>
                <a:srgbClr val="000000"/>
              </a:solidFill>
              <a:round/>
              <a:headEnd/>
              <a:tailEnd/>
            </a:ln>
          </p:spPr>
          <p:txBody>
            <a:bodyPr/>
            <a:lstStyle/>
            <a:p>
              <a:endParaRPr lang="en-US"/>
            </a:p>
          </p:txBody>
        </p:sp>
        <p:sp>
          <p:nvSpPr>
            <p:cNvPr id="34909" name="Line 93"/>
            <p:cNvSpPr>
              <a:spLocks noChangeShapeType="1"/>
            </p:cNvSpPr>
            <p:nvPr/>
          </p:nvSpPr>
          <p:spPr bwMode="auto">
            <a:xfrm>
              <a:off x="891" y="2245"/>
              <a:ext cx="1357" cy="0"/>
            </a:xfrm>
            <a:prstGeom prst="line">
              <a:avLst/>
            </a:prstGeom>
            <a:noFill/>
            <a:ln w="9525">
              <a:solidFill>
                <a:schemeClr val="tx1"/>
              </a:solidFill>
              <a:round/>
              <a:headEnd/>
              <a:tailEnd/>
            </a:ln>
          </p:spPr>
          <p:txBody>
            <a:bodyPr/>
            <a:lstStyle/>
            <a:p>
              <a:endParaRPr lang="en-US"/>
            </a:p>
          </p:txBody>
        </p:sp>
        <p:sp>
          <p:nvSpPr>
            <p:cNvPr id="34910" name="Line 94"/>
            <p:cNvSpPr>
              <a:spLocks noChangeShapeType="1"/>
            </p:cNvSpPr>
            <p:nvPr/>
          </p:nvSpPr>
          <p:spPr bwMode="auto">
            <a:xfrm>
              <a:off x="891" y="2245"/>
              <a:ext cx="1357" cy="0"/>
            </a:xfrm>
            <a:prstGeom prst="line">
              <a:avLst/>
            </a:prstGeom>
            <a:noFill/>
            <a:ln w="9525">
              <a:solidFill>
                <a:srgbClr val="000000"/>
              </a:solidFill>
              <a:round/>
              <a:headEnd/>
              <a:tailEnd/>
            </a:ln>
          </p:spPr>
          <p:txBody>
            <a:bodyPr/>
            <a:lstStyle/>
            <a:p>
              <a:endParaRPr lang="en-US"/>
            </a:p>
          </p:txBody>
        </p:sp>
        <p:sp>
          <p:nvSpPr>
            <p:cNvPr id="34911" name="Line 95"/>
            <p:cNvSpPr>
              <a:spLocks noChangeShapeType="1"/>
            </p:cNvSpPr>
            <p:nvPr/>
          </p:nvSpPr>
          <p:spPr bwMode="auto">
            <a:xfrm>
              <a:off x="891" y="2245"/>
              <a:ext cx="1357" cy="0"/>
            </a:xfrm>
            <a:prstGeom prst="line">
              <a:avLst/>
            </a:prstGeom>
            <a:noFill/>
            <a:ln w="1" cap="sq">
              <a:solidFill>
                <a:schemeClr val="tx1"/>
              </a:solidFill>
              <a:round/>
              <a:headEnd/>
              <a:tailEnd/>
            </a:ln>
          </p:spPr>
          <p:txBody>
            <a:bodyPr/>
            <a:lstStyle/>
            <a:p>
              <a:endParaRPr lang="en-US"/>
            </a:p>
          </p:txBody>
        </p:sp>
        <p:sp>
          <p:nvSpPr>
            <p:cNvPr id="34912" name="Line 96"/>
            <p:cNvSpPr>
              <a:spLocks noChangeShapeType="1"/>
            </p:cNvSpPr>
            <p:nvPr/>
          </p:nvSpPr>
          <p:spPr bwMode="auto">
            <a:xfrm>
              <a:off x="3307" y="1655"/>
              <a:ext cx="0" cy="590"/>
            </a:xfrm>
            <a:prstGeom prst="line">
              <a:avLst/>
            </a:prstGeom>
            <a:noFill/>
            <a:ln w="9525">
              <a:solidFill>
                <a:schemeClr val="tx1"/>
              </a:solidFill>
              <a:round/>
              <a:headEnd/>
              <a:tailEnd/>
            </a:ln>
          </p:spPr>
          <p:txBody>
            <a:bodyPr/>
            <a:lstStyle/>
            <a:p>
              <a:endParaRPr lang="en-US"/>
            </a:p>
          </p:txBody>
        </p:sp>
        <p:sp>
          <p:nvSpPr>
            <p:cNvPr id="34913" name="Line 97"/>
            <p:cNvSpPr>
              <a:spLocks noChangeShapeType="1"/>
            </p:cNvSpPr>
            <p:nvPr/>
          </p:nvSpPr>
          <p:spPr bwMode="auto">
            <a:xfrm>
              <a:off x="3307" y="1655"/>
              <a:ext cx="0" cy="590"/>
            </a:xfrm>
            <a:prstGeom prst="line">
              <a:avLst/>
            </a:prstGeom>
            <a:noFill/>
            <a:ln w="9525">
              <a:solidFill>
                <a:srgbClr val="000000"/>
              </a:solidFill>
              <a:round/>
              <a:headEnd/>
              <a:tailEnd/>
            </a:ln>
          </p:spPr>
          <p:txBody>
            <a:bodyPr/>
            <a:lstStyle/>
            <a:p>
              <a:endParaRPr lang="en-US"/>
            </a:p>
          </p:txBody>
        </p:sp>
        <p:sp>
          <p:nvSpPr>
            <p:cNvPr id="34914" name="Line 98"/>
            <p:cNvSpPr>
              <a:spLocks noChangeShapeType="1"/>
            </p:cNvSpPr>
            <p:nvPr/>
          </p:nvSpPr>
          <p:spPr bwMode="auto">
            <a:xfrm>
              <a:off x="2248" y="2245"/>
              <a:ext cx="1059" cy="0"/>
            </a:xfrm>
            <a:prstGeom prst="line">
              <a:avLst/>
            </a:prstGeom>
            <a:noFill/>
            <a:ln w="9525">
              <a:solidFill>
                <a:schemeClr val="tx1"/>
              </a:solidFill>
              <a:round/>
              <a:headEnd/>
              <a:tailEnd/>
            </a:ln>
          </p:spPr>
          <p:txBody>
            <a:bodyPr/>
            <a:lstStyle/>
            <a:p>
              <a:endParaRPr lang="en-US"/>
            </a:p>
          </p:txBody>
        </p:sp>
        <p:sp>
          <p:nvSpPr>
            <p:cNvPr id="34915" name="Line 99"/>
            <p:cNvSpPr>
              <a:spLocks noChangeShapeType="1"/>
            </p:cNvSpPr>
            <p:nvPr/>
          </p:nvSpPr>
          <p:spPr bwMode="auto">
            <a:xfrm>
              <a:off x="2248" y="2245"/>
              <a:ext cx="1059" cy="0"/>
            </a:xfrm>
            <a:prstGeom prst="line">
              <a:avLst/>
            </a:prstGeom>
            <a:noFill/>
            <a:ln w="9525">
              <a:solidFill>
                <a:srgbClr val="000000"/>
              </a:solidFill>
              <a:round/>
              <a:headEnd/>
              <a:tailEnd/>
            </a:ln>
          </p:spPr>
          <p:txBody>
            <a:bodyPr/>
            <a:lstStyle/>
            <a:p>
              <a:endParaRPr lang="en-US"/>
            </a:p>
          </p:txBody>
        </p:sp>
        <p:sp>
          <p:nvSpPr>
            <p:cNvPr id="34916" name="Line 100"/>
            <p:cNvSpPr>
              <a:spLocks noChangeShapeType="1"/>
            </p:cNvSpPr>
            <p:nvPr/>
          </p:nvSpPr>
          <p:spPr bwMode="auto">
            <a:xfrm>
              <a:off x="2248" y="2245"/>
              <a:ext cx="1059" cy="0"/>
            </a:xfrm>
            <a:prstGeom prst="line">
              <a:avLst/>
            </a:prstGeom>
            <a:noFill/>
            <a:ln w="1" cap="sq">
              <a:solidFill>
                <a:schemeClr val="tx1"/>
              </a:solidFill>
              <a:round/>
              <a:headEnd/>
              <a:tailEnd/>
            </a:ln>
          </p:spPr>
          <p:txBody>
            <a:bodyPr/>
            <a:lstStyle/>
            <a:p>
              <a:endParaRPr lang="en-US"/>
            </a:p>
          </p:txBody>
        </p:sp>
        <p:sp>
          <p:nvSpPr>
            <p:cNvPr id="34917" name="Line 101"/>
            <p:cNvSpPr>
              <a:spLocks noChangeShapeType="1"/>
            </p:cNvSpPr>
            <p:nvPr/>
          </p:nvSpPr>
          <p:spPr bwMode="auto">
            <a:xfrm>
              <a:off x="4360" y="1655"/>
              <a:ext cx="0" cy="590"/>
            </a:xfrm>
            <a:prstGeom prst="line">
              <a:avLst/>
            </a:prstGeom>
            <a:noFill/>
            <a:ln w="9525">
              <a:solidFill>
                <a:schemeClr val="tx1"/>
              </a:solidFill>
              <a:round/>
              <a:headEnd/>
              <a:tailEnd/>
            </a:ln>
          </p:spPr>
          <p:txBody>
            <a:bodyPr/>
            <a:lstStyle/>
            <a:p>
              <a:endParaRPr lang="en-US"/>
            </a:p>
          </p:txBody>
        </p:sp>
        <p:sp>
          <p:nvSpPr>
            <p:cNvPr id="34918" name="Line 102"/>
            <p:cNvSpPr>
              <a:spLocks noChangeShapeType="1"/>
            </p:cNvSpPr>
            <p:nvPr/>
          </p:nvSpPr>
          <p:spPr bwMode="auto">
            <a:xfrm>
              <a:off x="4360" y="1655"/>
              <a:ext cx="0" cy="590"/>
            </a:xfrm>
            <a:prstGeom prst="line">
              <a:avLst/>
            </a:prstGeom>
            <a:noFill/>
            <a:ln w="9525">
              <a:solidFill>
                <a:srgbClr val="000000"/>
              </a:solidFill>
              <a:round/>
              <a:headEnd/>
              <a:tailEnd/>
            </a:ln>
          </p:spPr>
          <p:txBody>
            <a:bodyPr/>
            <a:lstStyle/>
            <a:p>
              <a:endParaRPr lang="en-US"/>
            </a:p>
          </p:txBody>
        </p:sp>
        <p:sp>
          <p:nvSpPr>
            <p:cNvPr id="34919" name="Line 103"/>
            <p:cNvSpPr>
              <a:spLocks noChangeShapeType="1"/>
            </p:cNvSpPr>
            <p:nvPr/>
          </p:nvSpPr>
          <p:spPr bwMode="auto">
            <a:xfrm>
              <a:off x="3307" y="2245"/>
              <a:ext cx="1053" cy="0"/>
            </a:xfrm>
            <a:prstGeom prst="line">
              <a:avLst/>
            </a:prstGeom>
            <a:noFill/>
            <a:ln w="9525">
              <a:solidFill>
                <a:schemeClr val="tx1"/>
              </a:solidFill>
              <a:round/>
              <a:headEnd/>
              <a:tailEnd/>
            </a:ln>
          </p:spPr>
          <p:txBody>
            <a:bodyPr/>
            <a:lstStyle/>
            <a:p>
              <a:endParaRPr lang="en-US"/>
            </a:p>
          </p:txBody>
        </p:sp>
        <p:sp>
          <p:nvSpPr>
            <p:cNvPr id="34920" name="Line 104"/>
            <p:cNvSpPr>
              <a:spLocks noChangeShapeType="1"/>
            </p:cNvSpPr>
            <p:nvPr/>
          </p:nvSpPr>
          <p:spPr bwMode="auto">
            <a:xfrm>
              <a:off x="3307" y="2245"/>
              <a:ext cx="1053" cy="0"/>
            </a:xfrm>
            <a:prstGeom prst="line">
              <a:avLst/>
            </a:prstGeom>
            <a:noFill/>
            <a:ln w="9525">
              <a:solidFill>
                <a:srgbClr val="000000"/>
              </a:solidFill>
              <a:round/>
              <a:headEnd/>
              <a:tailEnd/>
            </a:ln>
          </p:spPr>
          <p:txBody>
            <a:bodyPr/>
            <a:lstStyle/>
            <a:p>
              <a:endParaRPr lang="en-US"/>
            </a:p>
          </p:txBody>
        </p:sp>
        <p:sp>
          <p:nvSpPr>
            <p:cNvPr id="34921" name="Line 105"/>
            <p:cNvSpPr>
              <a:spLocks noChangeShapeType="1"/>
            </p:cNvSpPr>
            <p:nvPr/>
          </p:nvSpPr>
          <p:spPr bwMode="auto">
            <a:xfrm>
              <a:off x="3307" y="2245"/>
              <a:ext cx="1053" cy="0"/>
            </a:xfrm>
            <a:prstGeom prst="line">
              <a:avLst/>
            </a:prstGeom>
            <a:noFill/>
            <a:ln w="1" cap="sq">
              <a:solidFill>
                <a:schemeClr val="tx1"/>
              </a:solidFill>
              <a:round/>
              <a:headEnd/>
              <a:tailEnd/>
            </a:ln>
          </p:spPr>
          <p:txBody>
            <a:bodyPr/>
            <a:lstStyle/>
            <a:p>
              <a:endParaRPr lang="en-US"/>
            </a:p>
          </p:txBody>
        </p:sp>
        <p:sp>
          <p:nvSpPr>
            <p:cNvPr id="34922" name="Line 106"/>
            <p:cNvSpPr>
              <a:spLocks noChangeShapeType="1"/>
            </p:cNvSpPr>
            <p:nvPr/>
          </p:nvSpPr>
          <p:spPr bwMode="auto">
            <a:xfrm>
              <a:off x="5509" y="1655"/>
              <a:ext cx="0" cy="590"/>
            </a:xfrm>
            <a:prstGeom prst="line">
              <a:avLst/>
            </a:prstGeom>
            <a:noFill/>
            <a:ln w="9525">
              <a:solidFill>
                <a:schemeClr val="tx1"/>
              </a:solidFill>
              <a:round/>
              <a:headEnd/>
              <a:tailEnd/>
            </a:ln>
          </p:spPr>
          <p:txBody>
            <a:bodyPr/>
            <a:lstStyle/>
            <a:p>
              <a:endParaRPr lang="en-US"/>
            </a:p>
          </p:txBody>
        </p:sp>
        <p:sp>
          <p:nvSpPr>
            <p:cNvPr id="34923" name="Line 107"/>
            <p:cNvSpPr>
              <a:spLocks noChangeShapeType="1"/>
            </p:cNvSpPr>
            <p:nvPr/>
          </p:nvSpPr>
          <p:spPr bwMode="auto">
            <a:xfrm>
              <a:off x="5509" y="1655"/>
              <a:ext cx="0" cy="590"/>
            </a:xfrm>
            <a:prstGeom prst="line">
              <a:avLst/>
            </a:prstGeom>
            <a:noFill/>
            <a:ln w="9525">
              <a:solidFill>
                <a:srgbClr val="000000"/>
              </a:solidFill>
              <a:round/>
              <a:headEnd/>
              <a:tailEnd/>
            </a:ln>
          </p:spPr>
          <p:txBody>
            <a:bodyPr/>
            <a:lstStyle/>
            <a:p>
              <a:endParaRPr lang="en-US"/>
            </a:p>
          </p:txBody>
        </p:sp>
        <p:sp>
          <p:nvSpPr>
            <p:cNvPr id="34924" name="Line 108"/>
            <p:cNvSpPr>
              <a:spLocks noChangeShapeType="1"/>
            </p:cNvSpPr>
            <p:nvPr/>
          </p:nvSpPr>
          <p:spPr bwMode="auto">
            <a:xfrm>
              <a:off x="4360" y="2245"/>
              <a:ext cx="1149" cy="0"/>
            </a:xfrm>
            <a:prstGeom prst="line">
              <a:avLst/>
            </a:prstGeom>
            <a:noFill/>
            <a:ln w="9525">
              <a:solidFill>
                <a:schemeClr val="tx1"/>
              </a:solidFill>
              <a:round/>
              <a:headEnd/>
              <a:tailEnd/>
            </a:ln>
          </p:spPr>
          <p:txBody>
            <a:bodyPr/>
            <a:lstStyle/>
            <a:p>
              <a:endParaRPr lang="en-US"/>
            </a:p>
          </p:txBody>
        </p:sp>
        <p:sp>
          <p:nvSpPr>
            <p:cNvPr id="34925" name="Line 109"/>
            <p:cNvSpPr>
              <a:spLocks noChangeShapeType="1"/>
            </p:cNvSpPr>
            <p:nvPr/>
          </p:nvSpPr>
          <p:spPr bwMode="auto">
            <a:xfrm>
              <a:off x="4360" y="2245"/>
              <a:ext cx="1149" cy="0"/>
            </a:xfrm>
            <a:prstGeom prst="line">
              <a:avLst/>
            </a:prstGeom>
            <a:noFill/>
            <a:ln w="9525">
              <a:solidFill>
                <a:srgbClr val="000000"/>
              </a:solidFill>
              <a:round/>
              <a:headEnd/>
              <a:tailEnd/>
            </a:ln>
          </p:spPr>
          <p:txBody>
            <a:bodyPr/>
            <a:lstStyle/>
            <a:p>
              <a:endParaRPr lang="en-US"/>
            </a:p>
          </p:txBody>
        </p:sp>
      </p:grpSp>
      <p:sp>
        <p:nvSpPr>
          <p:cNvPr id="110" name="TextBox 109"/>
          <p:cNvSpPr txBox="1"/>
          <p:nvPr/>
        </p:nvSpPr>
        <p:spPr>
          <a:xfrm>
            <a:off x="3337560" y="2125980"/>
            <a:ext cx="2651760" cy="360099"/>
          </a:xfrm>
          <a:prstGeom prst="rect">
            <a:avLst/>
          </a:prstGeom>
          <a:noFill/>
        </p:spPr>
        <p:txBody>
          <a:bodyPr wrap="square" lIns="82296" tIns="41148" rIns="82296" bIns="41148" rtlCol="0">
            <a:spAutoFit/>
          </a:bodyPr>
          <a:lstStyle/>
          <a:p>
            <a:r>
              <a:rPr lang="en-US" b="1" dirty="0" smtClean="0">
                <a:latin typeface="+mn-lt"/>
              </a:rPr>
              <a:t>Batting averages</a:t>
            </a:r>
            <a:endParaRPr lang="en-US" b="1" dirty="0">
              <a:latin typeface="+mn-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More on Simpson's paradox</a:t>
            </a:r>
          </a:p>
        </p:txBody>
      </p:sp>
      <p:sp>
        <p:nvSpPr>
          <p:cNvPr id="35843" name="Rectangle 2"/>
          <p:cNvSpPr>
            <a:spLocks noGrp="1" noChangeArrowheads="1"/>
          </p:cNvSpPr>
          <p:nvPr>
            <p:ph sz="quarter" idx="1"/>
          </p:nvPr>
        </p:nvSpPr>
        <p:spPr>
          <a:xfrm>
            <a:off x="222885" y="1645920"/>
            <a:ext cx="8698230" cy="4937760"/>
          </a:xfrm>
        </p:spPr>
        <p:txBody>
          <a:bodyPr lIns="0" tIns="0" rIns="0" bIns="0">
            <a:normAutofit/>
          </a:bodyPr>
          <a:lstStyle/>
          <a:p>
            <a:pPr marL="410048" lvl="1" indent="-307179">
              <a:lnSpc>
                <a:spcPct val="95000"/>
              </a:lnSpc>
              <a:spcBef>
                <a:spcPct val="0"/>
              </a:spcBef>
              <a:buClr>
                <a:srgbClr val="000000"/>
              </a:buClr>
            </a:pPr>
            <a:r>
              <a:rPr lang="en-US" sz="2800" dirty="0" smtClean="0">
                <a:solidFill>
                  <a:srgbClr val="000000"/>
                </a:solidFill>
              </a:rPr>
              <a:t>neither the individual data (the yearly metrics) or the combined data is inherently more correct</a:t>
            </a:r>
            <a:endParaRPr lang="en-US" sz="2400" dirty="0" smtClean="0"/>
          </a:p>
          <a:p>
            <a:pPr marL="770090" lvl="2" indent="-255744">
              <a:lnSpc>
                <a:spcPct val="95000"/>
              </a:lnSpc>
              <a:spcBef>
                <a:spcPct val="0"/>
              </a:spcBef>
              <a:buClr>
                <a:srgbClr val="000000"/>
              </a:buClr>
              <a:buSzPct val="80000"/>
            </a:pPr>
            <a:r>
              <a:rPr lang="en-US" sz="2400" dirty="0" smtClean="0">
                <a:solidFill>
                  <a:srgbClr val="000000"/>
                </a:solidFill>
              </a:rPr>
              <a:t>it depends, of course, on what you want to do</a:t>
            </a:r>
            <a:br>
              <a:rPr lang="en-US" sz="2400" dirty="0" smtClean="0">
                <a:solidFill>
                  <a:srgbClr val="000000"/>
                </a:solidFill>
              </a:rPr>
            </a:br>
            <a:endParaRPr lang="en-US" sz="2400" dirty="0" smtClean="0"/>
          </a:p>
          <a:p>
            <a:pPr marL="410048" lvl="1" indent="-307179">
              <a:lnSpc>
                <a:spcPct val="95000"/>
              </a:lnSpc>
              <a:spcBef>
                <a:spcPct val="0"/>
              </a:spcBef>
              <a:buClr>
                <a:srgbClr val="000000"/>
              </a:buClr>
            </a:pPr>
            <a:r>
              <a:rPr lang="en-US" sz="2800" dirty="0" smtClean="0">
                <a:solidFill>
                  <a:srgbClr val="000000"/>
                </a:solidFill>
              </a:rPr>
              <a:t>once you have mix changes (changes to the denominators across subgroups), all metrics (changes to the ratios) are suspect</a:t>
            </a:r>
            <a:endParaRPr lang="en-US" sz="2400" dirty="0" smtClean="0"/>
          </a:p>
          <a:p>
            <a:pPr marL="770090" lvl="2" indent="-255744">
              <a:lnSpc>
                <a:spcPct val="95000"/>
              </a:lnSpc>
              <a:spcBef>
                <a:spcPct val="0"/>
              </a:spcBef>
              <a:buClr>
                <a:srgbClr val="000000"/>
              </a:buClr>
              <a:buSzPct val="80000"/>
            </a:pPr>
            <a:r>
              <a:rPr lang="en-US" sz="2400" b="1" dirty="0" smtClean="0">
                <a:solidFill>
                  <a:srgbClr val="000000"/>
                </a:solidFill>
              </a:rPr>
              <a:t>always</a:t>
            </a:r>
            <a:r>
              <a:rPr lang="en-US" sz="2400" dirty="0" smtClean="0">
                <a:solidFill>
                  <a:srgbClr val="000000"/>
                </a:solidFill>
              </a:rPr>
              <a:t> compare your denominators across samples</a:t>
            </a:r>
            <a:endParaRPr lang="en-US" sz="2400" dirty="0" smtClean="0"/>
          </a:p>
          <a:p>
            <a:pPr marL="770090" lvl="2" indent="-255744">
              <a:lnSpc>
                <a:spcPct val="95000"/>
              </a:lnSpc>
              <a:spcBef>
                <a:spcPct val="0"/>
              </a:spcBef>
              <a:buClr>
                <a:srgbClr val="000000"/>
              </a:buClr>
              <a:buSzPct val="80000"/>
            </a:pPr>
            <a:r>
              <a:rPr lang="en-US" sz="2400" dirty="0" smtClean="0">
                <a:solidFill>
                  <a:srgbClr val="000000"/>
                </a:solidFill>
              </a:rPr>
              <a:t>if you wanted to produce a mix change, that's fine</a:t>
            </a:r>
            <a:endParaRPr lang="en-US" sz="2400" dirty="0" smtClean="0"/>
          </a:p>
          <a:p>
            <a:pPr marL="770090" lvl="2" indent="-255744">
              <a:lnSpc>
                <a:spcPct val="95000"/>
              </a:lnSpc>
              <a:spcBef>
                <a:spcPct val="0"/>
              </a:spcBef>
              <a:buClr>
                <a:srgbClr val="000000"/>
              </a:buClr>
              <a:buSzPct val="80000"/>
            </a:pPr>
            <a:r>
              <a:rPr lang="en-US" sz="2400" dirty="0" smtClean="0">
                <a:solidFill>
                  <a:srgbClr val="000000"/>
                </a:solidFill>
              </a:rPr>
              <a:t>can you restrict analysis to the data not impacted by the mix change (the subset that didn't change)?</a:t>
            </a:r>
            <a:endParaRPr lang="en-US" sz="2400" dirty="0" smtClean="0"/>
          </a:p>
          <a:p>
            <a:pPr marL="770090" lvl="2" indent="-255744">
              <a:lnSpc>
                <a:spcPct val="95000"/>
              </a:lnSpc>
              <a:spcBef>
                <a:spcPct val="0"/>
              </a:spcBef>
              <a:buClr>
                <a:srgbClr val="000000"/>
              </a:buClr>
              <a:buSzPct val="80000"/>
            </a:pPr>
            <a:r>
              <a:rPr lang="en-US" sz="2400" dirty="0" smtClean="0">
                <a:solidFill>
                  <a:srgbClr val="000000"/>
                </a:solidFill>
              </a:rPr>
              <a:t>minimally, be up front about this in any writeup</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222885" y="274320"/>
            <a:ext cx="8698230" cy="822960"/>
          </a:xfrm>
        </p:spPr>
        <p:txBody>
          <a:bodyPr lIns="0" tIns="0" rIns="0" bIns="0" anchor="t"/>
          <a:lstStyle/>
          <a:p>
            <a:pPr eaLnBrk="1" hangingPunct="1">
              <a:lnSpc>
                <a:spcPct val="95000"/>
              </a:lnSpc>
            </a:pPr>
            <a:r>
              <a:rPr lang="en-US" sz="3900" dirty="0" smtClean="0">
                <a:solidFill>
                  <a:srgbClr val="000000"/>
                </a:solidFill>
              </a:rPr>
              <a:t>Detailed analyses </a:t>
            </a:r>
            <a:r>
              <a:rPr lang="en-US" sz="3900" dirty="0" smtClean="0">
                <a:solidFill>
                  <a:srgbClr val="000000"/>
                </a:solidFill>
                <a:sym typeface="Wingdings" pitchFamily="2" charset="2"/>
              </a:rPr>
              <a:t></a:t>
            </a:r>
            <a:r>
              <a:rPr lang="en-US" sz="3900" dirty="0" smtClean="0">
                <a:solidFill>
                  <a:srgbClr val="000000"/>
                </a:solidFill>
              </a:rPr>
              <a:t> Big picture</a:t>
            </a:r>
          </a:p>
        </p:txBody>
      </p:sp>
      <p:sp>
        <p:nvSpPr>
          <p:cNvPr id="38915" name="Rectangle 2"/>
          <p:cNvSpPr>
            <a:spLocks noGrp="1" noChangeArrowheads="1"/>
          </p:cNvSpPr>
          <p:nvPr>
            <p:ph sz="quarter" idx="1"/>
          </p:nvPr>
        </p:nvSpPr>
        <p:spPr>
          <a:xfrm>
            <a:off x="222885" y="1645920"/>
            <a:ext cx="8698230" cy="4937760"/>
          </a:xfrm>
        </p:spPr>
        <p:txBody>
          <a:bodyPr lIns="0" tIns="0" rIns="0" bIns="0"/>
          <a:lstStyle/>
          <a:p>
            <a:pPr marL="410048" lvl="1" indent="-307179">
              <a:lnSpc>
                <a:spcPct val="95000"/>
              </a:lnSpc>
              <a:spcBef>
                <a:spcPct val="0"/>
              </a:spcBef>
              <a:buClr>
                <a:srgbClr val="000000"/>
              </a:buClr>
              <a:defRPr/>
            </a:pPr>
            <a:r>
              <a:rPr lang="en-US" sz="2800" dirty="0" smtClean="0">
                <a:solidFill>
                  <a:srgbClr val="000000"/>
                </a:solidFill>
              </a:rPr>
              <a:t>not all effects will point the same direction</a:t>
            </a:r>
            <a:endParaRPr lang="en-US" sz="2400" dirty="0" smtClean="0"/>
          </a:p>
          <a:p>
            <a:pPr marL="770090" lvl="2" indent="-255744">
              <a:lnSpc>
                <a:spcPct val="95000"/>
              </a:lnSpc>
              <a:spcBef>
                <a:spcPct val="0"/>
              </a:spcBef>
              <a:buClr>
                <a:srgbClr val="000000"/>
              </a:buClr>
              <a:buSzPct val="80000"/>
              <a:defRPr/>
            </a:pPr>
            <a:r>
              <a:rPr lang="en-US" sz="2400" dirty="0" smtClean="0">
                <a:solidFill>
                  <a:srgbClr val="000000"/>
                </a:solidFill>
              </a:rPr>
              <a:t>take a closer look at the items going in the "wrong" direction</a:t>
            </a:r>
            <a:endParaRPr lang="en-US" sz="2400" dirty="0" smtClean="0"/>
          </a:p>
          <a:p>
            <a:pPr marL="1130131" lvl="3">
              <a:lnSpc>
                <a:spcPct val="95000"/>
              </a:lnSpc>
              <a:spcBef>
                <a:spcPct val="0"/>
              </a:spcBef>
              <a:buClr>
                <a:srgbClr val="000000"/>
              </a:buClr>
              <a:buNone/>
              <a:defRPr/>
            </a:pPr>
            <a:r>
              <a:rPr lang="en-US" sz="2400" dirty="0" smtClean="0">
                <a:solidFill>
                  <a:srgbClr val="000000"/>
                </a:solidFill>
              </a:rPr>
              <a:t>- can you interpret them? </a:t>
            </a:r>
            <a:endParaRPr lang="en-US" dirty="0" smtClean="0"/>
          </a:p>
          <a:p>
            <a:pPr marL="1541606" lvl="4">
              <a:lnSpc>
                <a:spcPct val="95000"/>
              </a:lnSpc>
              <a:spcBef>
                <a:spcPct val="0"/>
              </a:spcBef>
              <a:buClr>
                <a:srgbClr val="000000"/>
              </a:buClr>
              <a:buNone/>
              <a:defRPr/>
            </a:pPr>
            <a:r>
              <a:rPr lang="en-US" sz="2400" dirty="0" smtClean="0">
                <a:solidFill>
                  <a:srgbClr val="000000"/>
                </a:solidFill>
              </a:rPr>
              <a:t>&gt; e.g., people are doing fewer next pages because they are finding their answer on the first page </a:t>
            </a:r>
            <a:endParaRPr lang="en-US" dirty="0" smtClean="0"/>
          </a:p>
          <a:p>
            <a:pPr marL="1130131" lvl="3">
              <a:lnSpc>
                <a:spcPct val="95000"/>
              </a:lnSpc>
              <a:spcBef>
                <a:spcPct val="0"/>
              </a:spcBef>
              <a:buClr>
                <a:srgbClr val="000000"/>
              </a:buClr>
              <a:buNone/>
              <a:defRPr/>
            </a:pPr>
            <a:r>
              <a:rPr lang="en-US" sz="2400" dirty="0" smtClean="0">
                <a:solidFill>
                  <a:srgbClr val="000000"/>
                </a:solidFill>
              </a:rPr>
              <a:t>- could they be </a:t>
            </a:r>
            <a:r>
              <a:rPr lang="en-US" sz="2400" dirty="0" err="1" smtClean="0">
                <a:solidFill>
                  <a:srgbClr val="000000"/>
                </a:solidFill>
              </a:rPr>
              <a:t>artifactual</a:t>
            </a:r>
            <a:r>
              <a:rPr lang="en-US" sz="2400" dirty="0" smtClean="0">
                <a:solidFill>
                  <a:srgbClr val="000000"/>
                </a:solidFill>
              </a:rPr>
              <a:t>?</a:t>
            </a:r>
            <a:endParaRPr lang="en-US" dirty="0" smtClean="0"/>
          </a:p>
          <a:p>
            <a:pPr marL="1130131" lvl="3">
              <a:lnSpc>
                <a:spcPct val="95000"/>
              </a:lnSpc>
              <a:spcBef>
                <a:spcPct val="0"/>
              </a:spcBef>
              <a:buClr>
                <a:srgbClr val="000000"/>
              </a:buClr>
              <a:buNone/>
              <a:defRPr/>
            </a:pPr>
            <a:r>
              <a:rPr lang="en-US" sz="2400" dirty="0" smtClean="0">
                <a:solidFill>
                  <a:srgbClr val="000000"/>
                </a:solidFill>
              </a:rPr>
              <a:t>- what if they are real? </a:t>
            </a:r>
            <a:endParaRPr lang="en-US" dirty="0" smtClean="0"/>
          </a:p>
          <a:p>
            <a:pPr marL="1541606" lvl="4">
              <a:lnSpc>
                <a:spcPct val="95000"/>
              </a:lnSpc>
              <a:spcBef>
                <a:spcPct val="0"/>
              </a:spcBef>
              <a:buClr>
                <a:srgbClr val="000000"/>
              </a:buClr>
              <a:buNone/>
              <a:defRPr/>
            </a:pPr>
            <a:r>
              <a:rPr lang="en-US" sz="2400" dirty="0" smtClean="0">
                <a:solidFill>
                  <a:srgbClr val="000000"/>
                </a:solidFill>
              </a:rPr>
              <a:t>&gt; what should be the impact on your conclusions?     on your decision?</a:t>
            </a:r>
            <a:br>
              <a:rPr lang="en-US" sz="2400" dirty="0" smtClean="0">
                <a:solidFill>
                  <a:srgbClr val="000000"/>
                </a:solidFill>
              </a:rPr>
            </a:br>
            <a:r>
              <a:rPr lang="en-US" sz="2400" dirty="0" smtClean="0">
                <a:solidFill>
                  <a:srgbClr val="000000"/>
                </a:solidFill>
              </a:rPr>
              <a:t> </a:t>
            </a:r>
            <a:endParaRPr lang="en-US" dirty="0" smtClean="0"/>
          </a:p>
          <a:p>
            <a:pPr marL="410048" lvl="1" indent="-307179">
              <a:lnSpc>
                <a:spcPct val="95000"/>
              </a:lnSpc>
              <a:spcBef>
                <a:spcPct val="0"/>
              </a:spcBef>
              <a:buClr>
                <a:srgbClr val="000000"/>
              </a:buClr>
              <a:defRPr/>
            </a:pPr>
            <a:r>
              <a:rPr lang="en-US" sz="2800" dirty="0" smtClean="0">
                <a:solidFill>
                  <a:srgbClr val="000000"/>
                </a:solidFill>
              </a:rPr>
              <a:t>significance and impact are not the same thing</a:t>
            </a:r>
          </a:p>
          <a:p>
            <a:pPr marL="684365" lvl="2" indent="-307179">
              <a:lnSpc>
                <a:spcPct val="95000"/>
              </a:lnSpc>
              <a:spcBef>
                <a:spcPct val="0"/>
              </a:spcBef>
              <a:buClr>
                <a:srgbClr val="000000"/>
              </a:buClr>
              <a:defRPr/>
            </a:pPr>
            <a:r>
              <a:rPr lang="en-US" sz="2100" dirty="0" smtClean="0">
                <a:solidFill>
                  <a:srgbClr val="000000"/>
                </a:solidFill>
              </a:rPr>
              <a:t>Couching things in terms of % change vs. absolute change helps</a:t>
            </a:r>
          </a:p>
          <a:p>
            <a:pPr marL="684365" lvl="2" indent="-307179">
              <a:lnSpc>
                <a:spcPct val="95000"/>
              </a:lnSpc>
              <a:spcBef>
                <a:spcPct val="0"/>
              </a:spcBef>
              <a:buClr>
                <a:srgbClr val="000000"/>
              </a:buClr>
              <a:defRPr/>
            </a:pPr>
            <a:r>
              <a:rPr lang="en-US" sz="2100" dirty="0" smtClean="0">
                <a:solidFill>
                  <a:srgbClr val="000000"/>
                </a:solidFill>
              </a:rPr>
              <a:t>A substantial effect size depends on what you want to do with the data</a:t>
            </a:r>
          </a:p>
          <a:p>
            <a:pPr marL="684365" lvl="2" indent="-307179">
              <a:lnSpc>
                <a:spcPct val="95000"/>
              </a:lnSpc>
              <a:spcBef>
                <a:spcPct val="0"/>
              </a:spcBef>
              <a:buClr>
                <a:srgbClr val="000000"/>
              </a:buClr>
              <a:defRPr/>
            </a:pPr>
            <a:endParaRPr lang="en-US" sz="2100" dirty="0" smtClean="0">
              <a:solidFill>
                <a:srgbClr val="0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218599" y="270036"/>
            <a:ext cx="8692515" cy="1127283"/>
          </a:xfrm>
        </p:spPr>
        <p:txBody>
          <a:bodyPr lIns="0" tIns="0" rIns="0" bIns="0" anchor="t">
            <a:normAutofit fontScale="90000"/>
          </a:bodyPr>
          <a:lstStyle/>
          <a:p>
            <a:pPr eaLnBrk="1" hangingPunct="1">
              <a:lnSpc>
                <a:spcPct val="95000"/>
              </a:lnSpc>
            </a:pPr>
            <a:r>
              <a:rPr lang="en-US" sz="3900" dirty="0" smtClean="0">
                <a:solidFill>
                  <a:srgbClr val="000000"/>
                </a:solidFill>
              </a:rPr>
              <a:t>Summing up</a:t>
            </a:r>
            <a:r>
              <a:rPr lang="en-US" dirty="0" smtClean="0"/>
              <a:t/>
            </a:r>
            <a:br>
              <a:rPr lang="en-US" dirty="0" smtClean="0"/>
            </a:br>
            <a:endParaRPr lang="en-US" sz="3900" dirty="0" smtClean="0">
              <a:solidFill>
                <a:srgbClr val="000000"/>
              </a:solidFill>
            </a:endParaRPr>
          </a:p>
        </p:txBody>
      </p:sp>
      <p:sp>
        <p:nvSpPr>
          <p:cNvPr id="37891" name="Rectangle 2"/>
          <p:cNvSpPr>
            <a:spLocks noGrp="1" noChangeArrowheads="1"/>
          </p:cNvSpPr>
          <p:nvPr>
            <p:ph sz="quarter" idx="1"/>
          </p:nvPr>
        </p:nvSpPr>
        <p:spPr>
          <a:xfrm>
            <a:off x="222885" y="1645920"/>
            <a:ext cx="8698230" cy="4937760"/>
          </a:xfrm>
        </p:spPr>
        <p:txBody>
          <a:bodyPr lIns="0" tIns="0" rIns="0" bIns="0">
            <a:normAutofit/>
          </a:bodyPr>
          <a:lstStyle/>
          <a:p>
            <a:pPr marL="410048" lvl="1" indent="-307179">
              <a:lnSpc>
                <a:spcPct val="95000"/>
              </a:lnSpc>
              <a:spcBef>
                <a:spcPct val="0"/>
              </a:spcBef>
              <a:buClr>
                <a:srgbClr val="000000"/>
              </a:buClr>
              <a:buFontTx/>
              <a:buChar char="•"/>
            </a:pPr>
            <a:r>
              <a:rPr lang="en-US" sz="2800" dirty="0" smtClean="0">
                <a:solidFill>
                  <a:srgbClr val="000000"/>
                </a:solidFill>
              </a:rPr>
              <a:t>Experiment design is not easy, but it will save you a lot of time later</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population/sample selection</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power calculation</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counter-</a:t>
            </a:r>
            <a:r>
              <a:rPr lang="en-US" sz="2400" dirty="0" err="1" smtClean="0">
                <a:solidFill>
                  <a:srgbClr val="000000"/>
                </a:solidFill>
              </a:rPr>
              <a:t>factuals</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controlling incidental differences</a:t>
            </a:r>
            <a:br>
              <a:rPr lang="en-US" sz="2400" dirty="0" smtClean="0">
                <a:solidFill>
                  <a:srgbClr val="000000"/>
                </a:solidFill>
              </a:rPr>
            </a:br>
            <a:endParaRPr lang="en-US" sz="2400" dirty="0" smtClean="0"/>
          </a:p>
          <a:p>
            <a:pPr marL="410048" lvl="1" indent="-307179">
              <a:lnSpc>
                <a:spcPct val="95000"/>
              </a:lnSpc>
              <a:spcBef>
                <a:spcPct val="0"/>
              </a:spcBef>
              <a:buClr>
                <a:srgbClr val="000000"/>
              </a:buClr>
              <a:buFontTx/>
              <a:buChar char="•"/>
            </a:pPr>
            <a:r>
              <a:rPr lang="en-US" sz="2800" dirty="0" smtClean="0">
                <a:solidFill>
                  <a:srgbClr val="000000"/>
                </a:solidFill>
              </a:rPr>
              <a:t> Analysis has its own pitfalls</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Type I (false alarms) and Type II (misses) errors</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Simpson's paradox</a:t>
            </a:r>
            <a:endParaRPr lang="en-US" sz="2400" dirty="0" smtClean="0"/>
          </a:p>
          <a:p>
            <a:pPr marL="770090" lvl="2" indent="-255744">
              <a:lnSpc>
                <a:spcPct val="95000"/>
              </a:lnSpc>
              <a:spcBef>
                <a:spcPct val="0"/>
              </a:spcBef>
              <a:buClr>
                <a:srgbClr val="000000"/>
              </a:buClr>
              <a:buSzPct val="80000"/>
              <a:buFont typeface="Courier New" pitchFamily="49" charset="0"/>
              <a:buChar char="o"/>
            </a:pPr>
            <a:r>
              <a:rPr lang="en-US" sz="2400" dirty="0" smtClean="0">
                <a:solidFill>
                  <a:srgbClr val="000000"/>
                </a:solidFill>
              </a:rPr>
              <a:t>real world challenges</a:t>
            </a:r>
            <a:br>
              <a:rPr lang="en-US" sz="2400" dirty="0" smtClean="0">
                <a:solidFill>
                  <a:srgbClr val="000000"/>
                </a:solidFill>
              </a:rPr>
            </a:br>
            <a:endParaRPr lang="en-US" sz="2400" dirty="0" smtClean="0"/>
          </a:p>
          <a:p>
            <a:pPr marL="410048" lvl="1" indent="-307179">
              <a:lnSpc>
                <a:spcPct val="95000"/>
              </a:lnSpc>
              <a:spcBef>
                <a:spcPct val="0"/>
              </a:spcBef>
              <a:buClr>
                <a:srgbClr val="000000"/>
              </a:buClr>
              <a:buFontTx/>
              <a:buChar char="•"/>
            </a:pPr>
            <a:r>
              <a:rPr lang="en-US" sz="2800" dirty="0" smtClean="0">
                <a:solidFill>
                  <a:srgbClr val="000000"/>
                </a:solidFill>
              </a:rPr>
              <a:t>Don't lose the big picture in the details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Section 4: Discussion</a:t>
            </a:r>
            <a:endParaRPr lang="en-US" dirty="0"/>
          </a:p>
        </p:txBody>
      </p:sp>
      <p:sp>
        <p:nvSpPr>
          <p:cNvPr id="3" name="Subtitle 2"/>
          <p:cNvSpPr>
            <a:spLocks noGrp="1"/>
          </p:cNvSpPr>
          <p:nvPr>
            <p:ph type="subTitle" idx="1"/>
          </p:nvPr>
        </p:nvSpPr>
        <p:spPr/>
        <p:txBody>
          <a:bodyPr/>
          <a:lstStyle/>
          <a:p>
            <a:r>
              <a:rPr lang="en-US" dirty="0" smtClean="0"/>
              <a:t>All</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581400"/>
            <a:ext cx="6477000" cy="2362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1828800"/>
            <a:ext cx="6477000" cy="1600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Title 1"/>
          <p:cNvSpPr>
            <a:spLocks noGrp="1"/>
          </p:cNvSpPr>
          <p:nvPr>
            <p:ph type="title"/>
          </p:nvPr>
        </p:nvSpPr>
        <p:spPr/>
        <p:txBody>
          <a:bodyPr lIns="82295" tIns="41148" rIns="82295" bIns="41148">
            <a:normAutofit/>
          </a:bodyPr>
          <a:lstStyle/>
          <a:p>
            <a:r>
              <a:rPr lang="en-US" dirty="0" smtClean="0"/>
              <a:t>Our story to this point…</a:t>
            </a:r>
          </a:p>
        </p:txBody>
      </p:sp>
      <p:sp>
        <p:nvSpPr>
          <p:cNvPr id="39939" name="Content Placeholder 2"/>
          <p:cNvSpPr>
            <a:spLocks noGrp="1"/>
          </p:cNvSpPr>
          <p:nvPr>
            <p:ph sz="quarter" idx="1"/>
          </p:nvPr>
        </p:nvSpPr>
        <p:spPr/>
        <p:txBody>
          <a:bodyPr lIns="82295" tIns="41148" rIns="82295" bIns="41148"/>
          <a:lstStyle/>
          <a:p>
            <a:r>
              <a:rPr lang="en-US" sz="3200" dirty="0" smtClean="0"/>
              <a:t>Perspectives on log analysis </a:t>
            </a:r>
          </a:p>
          <a:p>
            <a:pPr marL="731518" lvl="1" indent="-457200">
              <a:buAutoNum type="arabicPeriod" startAt="2"/>
            </a:pPr>
            <a:r>
              <a:rPr lang="en-US" dirty="0" smtClean="0"/>
              <a:t>Understanding user behavior                 </a:t>
            </a:r>
            <a:r>
              <a:rPr lang="en-US" b="1" i="1" dirty="0" smtClean="0">
                <a:solidFill>
                  <a:srgbClr val="0070C0"/>
                </a:solidFill>
              </a:rPr>
              <a:t>Jamie</a:t>
            </a:r>
          </a:p>
          <a:p>
            <a:pPr marL="1005835" lvl="2" indent="-457200"/>
            <a:r>
              <a:rPr lang="en-US" dirty="0" smtClean="0"/>
              <a:t>What you can / cannot learn from logs </a:t>
            </a:r>
          </a:p>
          <a:p>
            <a:pPr marL="1005835" lvl="2" indent="-457200"/>
            <a:r>
              <a:rPr lang="en-US" dirty="0" smtClean="0"/>
              <a:t>Observations vs. experiments </a:t>
            </a:r>
          </a:p>
          <a:p>
            <a:pPr marL="1005835" lvl="2" indent="-457200"/>
            <a:r>
              <a:rPr lang="en-US" dirty="0" smtClean="0"/>
              <a:t>Different kinds of logs</a:t>
            </a:r>
            <a:br>
              <a:rPr lang="en-US" dirty="0" smtClean="0"/>
            </a:br>
            <a:r>
              <a:rPr lang="en-US" dirty="0" smtClean="0"/>
              <a:t> </a:t>
            </a:r>
          </a:p>
          <a:p>
            <a:pPr marL="731518" lvl="1" indent="-457200">
              <a:buAutoNum type="arabicPeriod" startAt="3"/>
            </a:pPr>
            <a:r>
              <a:rPr lang="en-US" dirty="0" smtClean="0"/>
              <a:t>How to design / analyze large logs 	</a:t>
            </a:r>
            <a:r>
              <a:rPr lang="en-US" b="1" i="1" dirty="0" smtClean="0">
                <a:solidFill>
                  <a:srgbClr val="0070C0"/>
                </a:solidFill>
              </a:rPr>
              <a:t>Robin</a:t>
            </a:r>
            <a:endParaRPr lang="en-US" dirty="0" smtClean="0">
              <a:solidFill>
                <a:srgbClr val="0070C0"/>
              </a:solidFill>
            </a:endParaRPr>
          </a:p>
          <a:p>
            <a:pPr marL="1005835" lvl="2" indent="-457200"/>
            <a:r>
              <a:rPr lang="en-US" dirty="0" smtClean="0"/>
              <a:t>Selecting populations </a:t>
            </a:r>
          </a:p>
          <a:p>
            <a:pPr marL="1005835" lvl="2" indent="-457200"/>
            <a:r>
              <a:rPr lang="en-US" dirty="0" smtClean="0"/>
              <a:t>Statistical Power </a:t>
            </a:r>
          </a:p>
          <a:p>
            <a:pPr marL="1005835" lvl="2" indent="-457200"/>
            <a:r>
              <a:rPr lang="en-US" dirty="0" smtClean="0"/>
              <a:t>Treatments </a:t>
            </a:r>
          </a:p>
          <a:p>
            <a:pPr marL="1005835" lvl="2" indent="-457200"/>
            <a:r>
              <a:rPr lang="en-US" dirty="0" smtClean="0"/>
              <a:t>Controls</a:t>
            </a:r>
          </a:p>
          <a:p>
            <a:pPr marL="1005835" lvl="2" indent="-457200"/>
            <a:r>
              <a:rPr lang="en-US" dirty="0" smtClean="0"/>
              <a:t>Experimental error </a:t>
            </a:r>
          </a:p>
          <a:p>
            <a:pPr lvl="2"/>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normAutofit fontScale="85000" lnSpcReduction="20000"/>
          </a:bodyPr>
          <a:lstStyle/>
          <a:p>
            <a:endParaRPr lang="en-US" dirty="0" smtClean="0"/>
          </a:p>
          <a:p>
            <a:r>
              <a:rPr lang="en-US" dirty="0" smtClean="0"/>
              <a:t>How might you use log analysis in your research? </a:t>
            </a:r>
          </a:p>
          <a:p>
            <a:endParaRPr lang="en-US" dirty="0" smtClean="0"/>
          </a:p>
          <a:p>
            <a:r>
              <a:rPr lang="en-US" dirty="0" smtClean="0"/>
              <a:t>What other things might you use large data set analysis to learn? </a:t>
            </a:r>
          </a:p>
          <a:p>
            <a:pPr lvl="1"/>
            <a:r>
              <a:rPr lang="en-US" dirty="0" smtClean="0"/>
              <a:t>Time-based data vs. non-time data </a:t>
            </a:r>
          </a:p>
          <a:p>
            <a:endParaRPr lang="en-US" dirty="0" smtClean="0"/>
          </a:p>
          <a:p>
            <a:r>
              <a:rPr lang="en-US" dirty="0" smtClean="0"/>
              <a:t>Large vs. small data sets?  </a:t>
            </a:r>
          </a:p>
          <a:p>
            <a:endParaRPr lang="en-US" dirty="0" smtClean="0"/>
          </a:p>
          <a:p>
            <a:r>
              <a:rPr lang="en-US" dirty="0" smtClean="0"/>
              <a:t>How do HCI researchers review log analysis papers? </a:t>
            </a:r>
          </a:p>
          <a:p>
            <a:pPr lvl="1"/>
            <a:r>
              <a:rPr lang="en-US" dirty="0" smtClean="0"/>
              <a:t>Isn’t this just “large data set” analysis skills? </a:t>
            </a:r>
          </a:p>
          <a:p>
            <a:pPr lvl="2"/>
            <a:r>
              <a:rPr lang="en-US" dirty="0" smtClean="0"/>
              <a:t>(A la medical data sets) </a:t>
            </a:r>
          </a:p>
          <a:p>
            <a:pPr lvl="2"/>
            <a:r>
              <a:rPr lang="en-US" dirty="0" smtClean="0"/>
              <a:t>Other kinds of data sets:</a:t>
            </a:r>
          </a:p>
          <a:p>
            <a:pPr lvl="3"/>
            <a:r>
              <a:rPr lang="en-US" dirty="0" smtClean="0"/>
              <a:t>Large survey data </a:t>
            </a:r>
          </a:p>
          <a:p>
            <a:pPr lvl="3"/>
            <a:r>
              <a:rPr lang="en-US" dirty="0" smtClean="0"/>
              <a:t>Medical logs</a:t>
            </a:r>
          </a:p>
          <a:p>
            <a:pPr lvl="3"/>
            <a:r>
              <a:rPr lang="en-US" dirty="0" smtClean="0"/>
              <a:t>Library logs</a:t>
            </a:r>
          </a:p>
          <a:p>
            <a:pPr lvl="3"/>
            <a:endParaRPr lang="en-US" dirty="0" smtClean="0"/>
          </a:p>
          <a:p>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Section 5: Practical Considerations for Log Analysis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normAutofit/>
          </a:bodyPr>
          <a:lstStyle/>
          <a:p>
            <a:r>
              <a:rPr lang="en-US" sz="2800" dirty="0" smtClean="0"/>
              <a:t>Perspectives on log analysis</a:t>
            </a:r>
          </a:p>
          <a:p>
            <a:pPr lvl="1"/>
            <a:r>
              <a:rPr lang="en-US" sz="2500" dirty="0" smtClean="0"/>
              <a:t>Understanding User Behavior (</a:t>
            </a:r>
            <a:r>
              <a:rPr lang="en-US" sz="2500" dirty="0" err="1" smtClean="0"/>
              <a:t>Teevan</a:t>
            </a:r>
            <a:r>
              <a:rPr lang="en-US" sz="2500" dirty="0" smtClean="0"/>
              <a:t>)</a:t>
            </a:r>
          </a:p>
          <a:p>
            <a:pPr lvl="1"/>
            <a:r>
              <a:rPr lang="en-US" sz="2500" dirty="0" smtClean="0"/>
              <a:t>Design and Analysis of Experiments (Jeffries) </a:t>
            </a:r>
          </a:p>
          <a:p>
            <a:pPr lvl="1"/>
            <a:r>
              <a:rPr lang="en-US" sz="2500" dirty="0" smtClean="0"/>
              <a:t>Discussion on appropriate log study design (all) </a:t>
            </a:r>
          </a:p>
          <a:p>
            <a:endParaRPr lang="en-US" sz="2800" dirty="0" smtClean="0"/>
          </a:p>
          <a:p>
            <a:r>
              <a:rPr lang="en-US" sz="2800" dirty="0" smtClean="0"/>
              <a:t>Practical Considerations for log analysis</a:t>
            </a:r>
            <a:endParaRPr lang="en-US" sz="2800" dirty="0"/>
          </a:p>
          <a:p>
            <a:pPr lvl="1"/>
            <a:r>
              <a:rPr lang="en-US" sz="2500" dirty="0" smtClean="0"/>
              <a:t>Collection &amp; storage (</a:t>
            </a:r>
            <a:r>
              <a:rPr lang="en-US" sz="2500" dirty="0" err="1" smtClean="0"/>
              <a:t>Dumais</a:t>
            </a:r>
            <a:r>
              <a:rPr lang="en-US" sz="2500" dirty="0" smtClean="0"/>
              <a:t>)</a:t>
            </a:r>
          </a:p>
          <a:p>
            <a:pPr lvl="1"/>
            <a:r>
              <a:rPr lang="en-US" sz="2500" dirty="0" smtClean="0"/>
              <a:t>Data Cleaning  (Russell)</a:t>
            </a:r>
          </a:p>
          <a:p>
            <a:pPr lvl="1"/>
            <a:r>
              <a:rPr lang="en-US" sz="2500" dirty="0" smtClean="0"/>
              <a:t>Discussion of log analysis  &amp; HCI community (all)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600200"/>
            <a:ext cx="8471647" cy="4525963"/>
          </a:xfrm>
        </p:spPr>
        <p:txBody>
          <a:bodyPr>
            <a:normAutofit/>
          </a:bodyPr>
          <a:lstStyle/>
          <a:p>
            <a:r>
              <a:rPr lang="en-US" dirty="0" smtClean="0"/>
              <a:t>Data collection and storage  </a:t>
            </a:r>
            <a:r>
              <a:rPr lang="en-US" sz="2400" dirty="0" smtClean="0">
                <a:solidFill>
                  <a:schemeClr val="bg1">
                    <a:lumMod val="50000"/>
                  </a:schemeClr>
                </a:solidFill>
              </a:rPr>
              <a:t>[Susan Dumais]</a:t>
            </a:r>
            <a:endParaRPr lang="en-US" dirty="0" smtClean="0">
              <a:solidFill>
                <a:schemeClr val="bg1">
                  <a:lumMod val="50000"/>
                </a:schemeClr>
              </a:solidFill>
            </a:endParaRPr>
          </a:p>
          <a:p>
            <a:pPr lvl="1"/>
            <a:r>
              <a:rPr lang="en-US" dirty="0" smtClean="0"/>
              <a:t>How to log the data</a:t>
            </a:r>
          </a:p>
          <a:p>
            <a:pPr lvl="1"/>
            <a:r>
              <a:rPr lang="en-US" dirty="0" smtClean="0"/>
              <a:t>How to store the data</a:t>
            </a:r>
          </a:p>
          <a:p>
            <a:pPr lvl="1"/>
            <a:r>
              <a:rPr lang="en-US" dirty="0" smtClean="0"/>
              <a:t>How to use the data responsibly</a:t>
            </a:r>
          </a:p>
          <a:p>
            <a:r>
              <a:rPr lang="en-US" dirty="0" smtClean="0"/>
              <a:t>Data analysis  </a:t>
            </a:r>
            <a:r>
              <a:rPr lang="en-US" sz="2400" dirty="0" smtClean="0">
                <a:solidFill>
                  <a:schemeClr val="bg1">
                    <a:lumMod val="50000"/>
                  </a:schemeClr>
                </a:solidFill>
              </a:rPr>
              <a:t>[Dan Russell]</a:t>
            </a:r>
            <a:endParaRPr lang="en-US" dirty="0" smtClean="0">
              <a:solidFill>
                <a:schemeClr val="bg1">
                  <a:lumMod val="50000"/>
                </a:schemeClr>
              </a:solidFill>
            </a:endParaRPr>
          </a:p>
          <a:p>
            <a:pPr lvl="1"/>
            <a:r>
              <a:rPr lang="en-US" dirty="0" smtClean="0"/>
              <a:t>How to clean the data</a:t>
            </a:r>
          </a:p>
          <a:p>
            <a:pPr lvl="1">
              <a:buNone/>
            </a:pPr>
            <a:endParaRPr lang="en-US" dirty="0" smtClean="0"/>
          </a:p>
          <a:p>
            <a:r>
              <a:rPr lang="en-US" dirty="0" smtClean="0"/>
              <a:t>Discussion: Log analysis and the HCI community</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Section 6:</a:t>
            </a:r>
            <a:br>
              <a:rPr lang="en-US" dirty="0" smtClean="0"/>
            </a:br>
            <a:r>
              <a:rPr lang="en-US" dirty="0" smtClean="0"/>
              <a:t>Data Collection, Storage and Use</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Susan Dumais and Jaime Teevan</a:t>
            </a:r>
          </a:p>
          <a:p>
            <a:r>
              <a:rPr lang="en-US" dirty="0" smtClean="0"/>
              <a:t>Microsoft Research</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7126"/>
            <a:ext cx="8229600" cy="4549833"/>
          </a:xfrm>
        </p:spPr>
        <p:txBody>
          <a:bodyPr/>
          <a:lstStyle/>
          <a:p>
            <a:r>
              <a:rPr lang="en-US" dirty="0" smtClean="0"/>
              <a:t>How to log the data?</a:t>
            </a:r>
          </a:p>
          <a:p>
            <a:r>
              <a:rPr lang="en-US" dirty="0" smtClean="0"/>
              <a:t>How to store the data?</a:t>
            </a:r>
          </a:p>
          <a:p>
            <a:r>
              <a:rPr lang="en-US" dirty="0" smtClean="0"/>
              <a:t>How to use the data responsibly?</a:t>
            </a:r>
          </a:p>
          <a:p>
            <a:endParaRPr lang="en-US" dirty="0" smtClean="0"/>
          </a:p>
          <a:p>
            <a:r>
              <a:rPr lang="en-US" dirty="0" smtClean="0"/>
              <a:t>Building large-scale systems out-of-scope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3"/>
          <p:cNvGrpSpPr/>
          <p:nvPr/>
        </p:nvGrpSpPr>
        <p:grpSpPr>
          <a:xfrm>
            <a:off x="1524000" y="1219201"/>
            <a:ext cx="762000" cy="761999"/>
            <a:chOff x="381000" y="2845694"/>
            <a:chExt cx="2209800" cy="2832284"/>
          </a:xfrm>
        </p:grpSpPr>
        <p:sp>
          <p:nvSpPr>
            <p:cNvPr id="86" name="Rounded Rectangle 85"/>
            <p:cNvSpPr/>
            <p:nvPr/>
          </p:nvSpPr>
          <p:spPr>
            <a:xfrm>
              <a:off x="381000" y="3047998"/>
              <a:ext cx="2209800" cy="26299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7" name="TextBox 86"/>
            <p:cNvSpPr txBox="1"/>
            <p:nvPr/>
          </p:nvSpPr>
          <p:spPr>
            <a:xfrm>
              <a:off x="1117600" y="2845694"/>
              <a:ext cx="1473200" cy="915182"/>
            </a:xfrm>
            <a:prstGeom prst="rect">
              <a:avLst/>
            </a:prstGeom>
            <a:noFill/>
          </p:spPr>
          <p:txBody>
            <a:bodyPr wrap="square" rtlCol="0">
              <a:spAutoFit/>
            </a:bodyPr>
            <a:lstStyle/>
            <a:p>
              <a:r>
                <a:rPr lang="en-US" sz="1000" b="1" i="1" dirty="0" err="1" smtClean="0">
                  <a:solidFill>
                    <a:srgbClr val="1E4164"/>
                  </a:solidFill>
                </a:rPr>
                <a:t>hcic</a:t>
              </a:r>
              <a:endParaRPr lang="en-US" sz="1000" b="1" i="1" dirty="0">
                <a:solidFill>
                  <a:srgbClr val="1E4164"/>
                </a:solidFill>
              </a:endParaRPr>
            </a:p>
          </p:txBody>
        </p:sp>
        <p:pic>
          <p:nvPicPr>
            <p:cNvPr id="88" name="Picture 26" descr="j0195384"/>
            <p:cNvPicPr>
              <a:picLocks noChangeAspect="1" noChangeArrowheads="1"/>
            </p:cNvPicPr>
            <p:nvPr/>
          </p:nvPicPr>
          <p:blipFill>
            <a:blip r:embed="rId3" cstate="print"/>
            <a:srcRect/>
            <a:stretch>
              <a:fillRect/>
            </a:stretch>
          </p:blipFill>
          <p:spPr bwMode="auto">
            <a:xfrm flipH="1">
              <a:off x="533400" y="3544379"/>
              <a:ext cx="1770063" cy="1833563"/>
            </a:xfrm>
            <a:prstGeom prst="rect">
              <a:avLst/>
            </a:prstGeom>
            <a:noFill/>
          </p:spPr>
        </p:pic>
      </p:grpSp>
      <p:grpSp>
        <p:nvGrpSpPr>
          <p:cNvPr id="5" name="Group 23"/>
          <p:cNvGrpSpPr/>
          <p:nvPr/>
        </p:nvGrpSpPr>
        <p:grpSpPr>
          <a:xfrm>
            <a:off x="1676400" y="1371601"/>
            <a:ext cx="762000" cy="761999"/>
            <a:chOff x="381000" y="2845694"/>
            <a:chExt cx="2209800" cy="2832284"/>
          </a:xfrm>
        </p:grpSpPr>
        <p:sp>
          <p:nvSpPr>
            <p:cNvPr id="90" name="Rounded Rectangle 89"/>
            <p:cNvSpPr/>
            <p:nvPr/>
          </p:nvSpPr>
          <p:spPr>
            <a:xfrm>
              <a:off x="381000" y="3047998"/>
              <a:ext cx="2209800" cy="26299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1" name="TextBox 90"/>
            <p:cNvSpPr txBox="1"/>
            <p:nvPr/>
          </p:nvSpPr>
          <p:spPr>
            <a:xfrm>
              <a:off x="1117600" y="2845694"/>
              <a:ext cx="1473200" cy="915182"/>
            </a:xfrm>
            <a:prstGeom prst="rect">
              <a:avLst/>
            </a:prstGeom>
            <a:noFill/>
          </p:spPr>
          <p:txBody>
            <a:bodyPr wrap="square" rtlCol="0">
              <a:spAutoFit/>
            </a:bodyPr>
            <a:lstStyle/>
            <a:p>
              <a:r>
                <a:rPr lang="en-US" sz="1000" b="1" i="1" dirty="0" err="1" smtClean="0">
                  <a:solidFill>
                    <a:srgbClr val="1E4164"/>
                  </a:solidFill>
                </a:rPr>
                <a:t>hcic</a:t>
              </a:r>
              <a:endParaRPr lang="en-US" sz="1000" b="1" i="1" dirty="0">
                <a:solidFill>
                  <a:srgbClr val="1E4164"/>
                </a:solidFill>
              </a:endParaRPr>
            </a:p>
          </p:txBody>
        </p:sp>
        <p:pic>
          <p:nvPicPr>
            <p:cNvPr id="92" name="Picture 26" descr="j0195384"/>
            <p:cNvPicPr>
              <a:picLocks noChangeAspect="1" noChangeArrowheads="1"/>
            </p:cNvPicPr>
            <p:nvPr/>
          </p:nvPicPr>
          <p:blipFill>
            <a:blip r:embed="rId3" cstate="print"/>
            <a:srcRect/>
            <a:stretch>
              <a:fillRect/>
            </a:stretch>
          </p:blipFill>
          <p:spPr bwMode="auto">
            <a:xfrm flipH="1">
              <a:off x="533400" y="3544379"/>
              <a:ext cx="1770063" cy="1833563"/>
            </a:xfrm>
            <a:prstGeom prst="rect">
              <a:avLst/>
            </a:prstGeom>
            <a:noFill/>
          </p:spPr>
        </p:pic>
      </p:grpSp>
      <p:sp>
        <p:nvSpPr>
          <p:cNvPr id="2" name="Title 1"/>
          <p:cNvSpPr>
            <a:spLocks noGrp="1"/>
          </p:cNvSpPr>
          <p:nvPr>
            <p:ph type="title"/>
          </p:nvPr>
        </p:nvSpPr>
        <p:spPr>
          <a:xfrm>
            <a:off x="457200" y="76200"/>
            <a:ext cx="8229600" cy="1143000"/>
          </a:xfrm>
        </p:spPr>
        <p:txBody>
          <a:bodyPr/>
          <a:lstStyle/>
          <a:p>
            <a:r>
              <a:rPr lang="en-US" dirty="0" smtClean="0"/>
              <a:t>A Simple Example </a:t>
            </a:r>
            <a:endParaRPr lang="en-US" dirty="0"/>
          </a:p>
        </p:txBody>
      </p:sp>
      <p:sp>
        <p:nvSpPr>
          <p:cNvPr id="3" name="Content Placeholder 2"/>
          <p:cNvSpPr>
            <a:spLocks noGrp="1"/>
          </p:cNvSpPr>
          <p:nvPr>
            <p:ph idx="1"/>
          </p:nvPr>
        </p:nvSpPr>
        <p:spPr>
          <a:xfrm>
            <a:off x="465513" y="1900850"/>
            <a:ext cx="8229600" cy="4724400"/>
          </a:xfrm>
        </p:spPr>
        <p:txBody>
          <a:bodyPr>
            <a:normAutofit/>
          </a:bodyPr>
          <a:lstStyle/>
          <a:p>
            <a:endParaRPr lang="en-US" dirty="0" smtClean="0"/>
          </a:p>
          <a:p>
            <a:endParaRPr lang="en-US" dirty="0" smtClean="0"/>
          </a:p>
          <a:p>
            <a:r>
              <a:rPr lang="en-US" dirty="0" smtClean="0"/>
              <a:t>Logging search Queries and Clicked Results</a:t>
            </a:r>
          </a:p>
          <a:p>
            <a:r>
              <a:rPr lang="en-US" dirty="0" smtClean="0"/>
              <a:t>Logging </a:t>
            </a:r>
            <a:r>
              <a:rPr lang="en-US" i="1" u="sng" dirty="0" smtClean="0"/>
              <a:t>Queries</a:t>
            </a:r>
            <a:endParaRPr lang="en-US" dirty="0" smtClean="0"/>
          </a:p>
          <a:p>
            <a:pPr lvl="1"/>
            <a:r>
              <a:rPr lang="en-US" dirty="0" smtClean="0"/>
              <a:t>Basic data: &lt;query, </a:t>
            </a:r>
            <a:r>
              <a:rPr lang="en-US" dirty="0" err="1" smtClean="0"/>
              <a:t>userID</a:t>
            </a:r>
            <a:r>
              <a:rPr lang="en-US" dirty="0" smtClean="0"/>
              <a:t>, time&gt; – time</a:t>
            </a:r>
            <a:r>
              <a:rPr lang="en-US" baseline="-25000" dirty="0" smtClean="0"/>
              <a:t>C1</a:t>
            </a:r>
            <a:r>
              <a:rPr lang="en-US" dirty="0" smtClean="0"/>
              <a:t>, time</a:t>
            </a:r>
            <a:r>
              <a:rPr lang="en-US" baseline="-25000" dirty="0" smtClean="0"/>
              <a:t>S1</a:t>
            </a:r>
            <a:r>
              <a:rPr lang="en-US" dirty="0" smtClean="0"/>
              <a:t>, time</a:t>
            </a:r>
            <a:r>
              <a:rPr lang="en-US" baseline="-25000" dirty="0" smtClean="0"/>
              <a:t>S2</a:t>
            </a:r>
            <a:r>
              <a:rPr lang="en-US" dirty="0" smtClean="0"/>
              <a:t> time</a:t>
            </a:r>
            <a:r>
              <a:rPr lang="en-US" baseline="-25000" dirty="0" smtClean="0"/>
              <a:t>C2</a:t>
            </a:r>
          </a:p>
          <a:p>
            <a:pPr lvl="1"/>
            <a:r>
              <a:rPr lang="en-US" dirty="0" smtClean="0"/>
              <a:t>Additional contextual data:</a:t>
            </a:r>
          </a:p>
          <a:p>
            <a:pPr lvl="2"/>
            <a:r>
              <a:rPr lang="en-US" sz="2200" dirty="0" smtClean="0"/>
              <a:t>Where did the query come from?  [entry points; refer]</a:t>
            </a:r>
          </a:p>
          <a:p>
            <a:pPr lvl="2"/>
            <a:r>
              <a:rPr lang="en-US" sz="2200" dirty="0" smtClean="0"/>
              <a:t>What results were returned?</a:t>
            </a:r>
          </a:p>
          <a:p>
            <a:pPr lvl="2"/>
            <a:r>
              <a:rPr lang="en-US" sz="2200" dirty="0" smtClean="0"/>
              <a:t>What algorithm or presentation was used?</a:t>
            </a:r>
          </a:p>
          <a:p>
            <a:pPr lvl="2"/>
            <a:r>
              <a:rPr lang="en-US" sz="2200" dirty="0" smtClean="0"/>
              <a:t>Other metadata about the state of the system</a:t>
            </a:r>
            <a:endParaRPr lang="en-US" dirty="0" smtClean="0"/>
          </a:p>
        </p:txBody>
      </p:sp>
      <p:pic>
        <p:nvPicPr>
          <p:cNvPr id="10" name="Picture 2"/>
          <p:cNvPicPr>
            <a:picLocks noChangeAspect="1" noChangeArrowheads="1"/>
          </p:cNvPicPr>
          <p:nvPr/>
        </p:nvPicPr>
        <p:blipFill>
          <a:blip r:embed="rId4" cstate="print"/>
          <a:srcRect/>
          <a:stretch>
            <a:fillRect/>
          </a:stretch>
        </p:blipFill>
        <p:spPr bwMode="auto">
          <a:xfrm>
            <a:off x="5715000" y="1981200"/>
            <a:ext cx="985748" cy="838200"/>
          </a:xfrm>
          <a:prstGeom prst="rect">
            <a:avLst/>
          </a:prstGeom>
          <a:noFill/>
          <a:ln w="9525">
            <a:noFill/>
            <a:miter lim="800000"/>
            <a:headEnd/>
            <a:tailEnd/>
          </a:ln>
        </p:spPr>
      </p:pic>
      <p:grpSp>
        <p:nvGrpSpPr>
          <p:cNvPr id="6" name="Group 28"/>
          <p:cNvGrpSpPr/>
          <p:nvPr/>
        </p:nvGrpSpPr>
        <p:grpSpPr>
          <a:xfrm>
            <a:off x="6108700" y="1371600"/>
            <a:ext cx="977900" cy="533400"/>
            <a:chOff x="5229505" y="1332405"/>
            <a:chExt cx="3398467" cy="2863074"/>
          </a:xfrm>
        </p:grpSpPr>
        <p:sp>
          <p:nvSpPr>
            <p:cNvPr id="30" name="Cloud"/>
            <p:cNvSpPr>
              <a:spLocks noChangeAspect="1" noEditPoints="1" noChangeArrowheads="1"/>
            </p:cNvSpPr>
            <p:nvPr/>
          </p:nvSpPr>
          <p:spPr bwMode="auto">
            <a:xfrm>
              <a:off x="5229505" y="1332405"/>
              <a:ext cx="3398467" cy="28630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1" name="Flowchart: Magnetic Disk 30"/>
            <p:cNvSpPr/>
            <p:nvPr/>
          </p:nvSpPr>
          <p:spPr>
            <a:xfrm>
              <a:off x="5979816" y="1929657"/>
              <a:ext cx="1835655" cy="1447801"/>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Web Service</a:t>
              </a:r>
              <a:endParaRPr lang="en-US" sz="800" dirty="0"/>
            </a:p>
          </p:txBody>
        </p:sp>
      </p:grpSp>
      <p:grpSp>
        <p:nvGrpSpPr>
          <p:cNvPr id="7" name="Group 28"/>
          <p:cNvGrpSpPr/>
          <p:nvPr/>
        </p:nvGrpSpPr>
        <p:grpSpPr>
          <a:xfrm>
            <a:off x="6337300" y="1600200"/>
            <a:ext cx="977900" cy="533400"/>
            <a:chOff x="5229505" y="1332405"/>
            <a:chExt cx="3398467" cy="2863074"/>
          </a:xfrm>
        </p:grpSpPr>
        <p:sp>
          <p:nvSpPr>
            <p:cNvPr id="50" name="Cloud"/>
            <p:cNvSpPr>
              <a:spLocks noChangeAspect="1" noEditPoints="1" noChangeArrowheads="1"/>
            </p:cNvSpPr>
            <p:nvPr/>
          </p:nvSpPr>
          <p:spPr bwMode="auto">
            <a:xfrm>
              <a:off x="5229505" y="1332405"/>
              <a:ext cx="3398467" cy="28630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1" name="Flowchart: Magnetic Disk 50"/>
            <p:cNvSpPr/>
            <p:nvPr/>
          </p:nvSpPr>
          <p:spPr>
            <a:xfrm>
              <a:off x="5979816" y="1929657"/>
              <a:ext cx="1835655" cy="1447801"/>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Web Service</a:t>
              </a:r>
              <a:endParaRPr lang="en-US" sz="800" dirty="0"/>
            </a:p>
          </p:txBody>
        </p:sp>
      </p:grpSp>
      <p:grpSp>
        <p:nvGrpSpPr>
          <p:cNvPr id="8" name="Group 28"/>
          <p:cNvGrpSpPr/>
          <p:nvPr/>
        </p:nvGrpSpPr>
        <p:grpSpPr>
          <a:xfrm>
            <a:off x="6565900" y="1828800"/>
            <a:ext cx="977900" cy="533400"/>
            <a:chOff x="3640611" y="1332405"/>
            <a:chExt cx="3398467" cy="2863074"/>
          </a:xfrm>
        </p:grpSpPr>
        <p:sp>
          <p:nvSpPr>
            <p:cNvPr id="53" name="Cloud"/>
            <p:cNvSpPr>
              <a:spLocks noChangeAspect="1" noEditPoints="1" noChangeArrowheads="1"/>
            </p:cNvSpPr>
            <p:nvPr/>
          </p:nvSpPr>
          <p:spPr bwMode="auto">
            <a:xfrm>
              <a:off x="3640611" y="1332405"/>
              <a:ext cx="3398467" cy="28630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4" name="Flowchart: Magnetic Disk 53"/>
            <p:cNvSpPr/>
            <p:nvPr/>
          </p:nvSpPr>
          <p:spPr>
            <a:xfrm>
              <a:off x="4435058" y="1929657"/>
              <a:ext cx="1835655" cy="1447801"/>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Web Service</a:t>
              </a:r>
              <a:endParaRPr lang="en-US" sz="800" dirty="0"/>
            </a:p>
          </p:txBody>
        </p:sp>
      </p:grpSp>
      <p:grpSp>
        <p:nvGrpSpPr>
          <p:cNvPr id="9" name="Group 23"/>
          <p:cNvGrpSpPr/>
          <p:nvPr/>
        </p:nvGrpSpPr>
        <p:grpSpPr>
          <a:xfrm>
            <a:off x="1828800" y="1524000"/>
            <a:ext cx="762000" cy="761999"/>
            <a:chOff x="381000" y="2845694"/>
            <a:chExt cx="2209800" cy="2832284"/>
          </a:xfrm>
        </p:grpSpPr>
        <p:sp>
          <p:nvSpPr>
            <p:cNvPr id="56" name="Rounded Rectangle 55"/>
            <p:cNvSpPr/>
            <p:nvPr/>
          </p:nvSpPr>
          <p:spPr>
            <a:xfrm>
              <a:off x="381000" y="3047999"/>
              <a:ext cx="2209800" cy="26299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7" name="TextBox 56"/>
            <p:cNvSpPr txBox="1"/>
            <p:nvPr/>
          </p:nvSpPr>
          <p:spPr>
            <a:xfrm>
              <a:off x="1117600" y="2845694"/>
              <a:ext cx="1473200" cy="915182"/>
            </a:xfrm>
            <a:prstGeom prst="rect">
              <a:avLst/>
            </a:prstGeom>
            <a:noFill/>
          </p:spPr>
          <p:txBody>
            <a:bodyPr wrap="square" rtlCol="0">
              <a:spAutoFit/>
            </a:bodyPr>
            <a:lstStyle/>
            <a:p>
              <a:r>
                <a:rPr lang="en-US" sz="1000" b="1" i="1" dirty="0" err="1" smtClean="0">
                  <a:solidFill>
                    <a:srgbClr val="1E4164"/>
                  </a:solidFill>
                </a:rPr>
                <a:t>hcic</a:t>
              </a:r>
              <a:endParaRPr lang="en-US" sz="1000" b="1" i="1" dirty="0">
                <a:solidFill>
                  <a:srgbClr val="1E4164"/>
                </a:solidFill>
              </a:endParaRPr>
            </a:p>
          </p:txBody>
        </p:sp>
        <p:pic>
          <p:nvPicPr>
            <p:cNvPr id="58" name="Picture 26" descr="j0195384"/>
            <p:cNvPicPr>
              <a:picLocks noChangeAspect="1" noChangeArrowheads="1"/>
            </p:cNvPicPr>
            <p:nvPr/>
          </p:nvPicPr>
          <p:blipFill>
            <a:blip r:embed="rId3" cstate="print"/>
            <a:srcRect/>
            <a:stretch>
              <a:fillRect/>
            </a:stretch>
          </p:blipFill>
          <p:spPr bwMode="auto">
            <a:xfrm flipH="1">
              <a:off x="533400" y="3544379"/>
              <a:ext cx="1770063" cy="1833563"/>
            </a:xfrm>
            <a:prstGeom prst="rect">
              <a:avLst/>
            </a:prstGeom>
            <a:noFill/>
          </p:spPr>
        </p:pic>
      </p:grpSp>
      <p:sp>
        <p:nvSpPr>
          <p:cNvPr id="63" name="Rounded Rectangle 62"/>
          <p:cNvSpPr/>
          <p:nvPr/>
        </p:nvSpPr>
        <p:spPr>
          <a:xfrm>
            <a:off x="1981200" y="1807029"/>
            <a:ext cx="762000" cy="7075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7" name="TextBox 66"/>
          <p:cNvSpPr txBox="1"/>
          <p:nvPr/>
        </p:nvSpPr>
        <p:spPr>
          <a:xfrm>
            <a:off x="2235200" y="1752601"/>
            <a:ext cx="508000" cy="246221"/>
          </a:xfrm>
          <a:prstGeom prst="rect">
            <a:avLst/>
          </a:prstGeom>
          <a:noFill/>
        </p:spPr>
        <p:txBody>
          <a:bodyPr wrap="square" rtlCol="0">
            <a:spAutoFit/>
          </a:bodyPr>
          <a:lstStyle/>
          <a:p>
            <a:r>
              <a:rPr lang="en-US" sz="1000" b="1" i="1" dirty="0" err="1" smtClean="0">
                <a:solidFill>
                  <a:srgbClr val="1E4164"/>
                </a:solidFill>
              </a:rPr>
              <a:t>hcic</a:t>
            </a:r>
            <a:endParaRPr lang="en-US" sz="1000" b="1" i="1" dirty="0">
              <a:solidFill>
                <a:srgbClr val="1E4164"/>
              </a:solidFill>
            </a:endParaRPr>
          </a:p>
        </p:txBody>
      </p:sp>
      <p:pic>
        <p:nvPicPr>
          <p:cNvPr id="71" name="Picture 26" descr="j0195384"/>
          <p:cNvPicPr>
            <a:picLocks noChangeAspect="1" noChangeArrowheads="1"/>
          </p:cNvPicPr>
          <p:nvPr/>
        </p:nvPicPr>
        <p:blipFill>
          <a:blip r:embed="rId3" cstate="print"/>
          <a:srcRect/>
          <a:stretch>
            <a:fillRect/>
          </a:stretch>
        </p:blipFill>
        <p:spPr bwMode="auto">
          <a:xfrm flipH="1">
            <a:off x="2033752" y="1940576"/>
            <a:ext cx="610367" cy="493303"/>
          </a:xfrm>
          <a:prstGeom prst="rect">
            <a:avLst/>
          </a:prstGeom>
          <a:noFill/>
        </p:spPr>
      </p:pic>
      <p:pic>
        <p:nvPicPr>
          <p:cNvPr id="1026" name="Picture 2" descr="C:\Users\sdumais\Pictures\Microsoft Clip Organizer\j0098047.wmf"/>
          <p:cNvPicPr>
            <a:picLocks noChangeAspect="1" noChangeArrowheads="1"/>
          </p:cNvPicPr>
          <p:nvPr/>
        </p:nvPicPr>
        <p:blipFill>
          <a:blip r:embed="rId5" cstate="print"/>
          <a:srcRect/>
          <a:stretch>
            <a:fillRect/>
          </a:stretch>
        </p:blipFill>
        <p:spPr bwMode="auto">
          <a:xfrm>
            <a:off x="3136901" y="2362200"/>
            <a:ext cx="292099" cy="297281"/>
          </a:xfrm>
          <a:prstGeom prst="rect">
            <a:avLst/>
          </a:prstGeom>
          <a:noFill/>
        </p:spPr>
      </p:pic>
      <p:pic>
        <p:nvPicPr>
          <p:cNvPr id="1028" name="Picture 4"/>
          <p:cNvPicPr>
            <a:picLocks noChangeAspect="1" noChangeArrowheads="1"/>
          </p:cNvPicPr>
          <p:nvPr/>
        </p:nvPicPr>
        <p:blipFill>
          <a:blip r:embed="rId6" cstate="print"/>
          <a:srcRect/>
          <a:stretch>
            <a:fillRect/>
          </a:stretch>
        </p:blipFill>
        <p:spPr bwMode="auto">
          <a:xfrm>
            <a:off x="3581400" y="1295400"/>
            <a:ext cx="928678" cy="941388"/>
          </a:xfrm>
          <a:prstGeom prst="rect">
            <a:avLst/>
          </a:prstGeom>
          <a:noFill/>
          <a:ln w="9525">
            <a:noFill/>
            <a:miter lim="800000"/>
            <a:headEnd/>
            <a:tailEnd/>
          </a:ln>
        </p:spPr>
      </p:pic>
      <p:cxnSp>
        <p:nvCxnSpPr>
          <p:cNvPr id="76" name="Straight Arrow Connector 75"/>
          <p:cNvCxnSpPr/>
          <p:nvPr/>
        </p:nvCxnSpPr>
        <p:spPr>
          <a:xfrm flipV="1">
            <a:off x="3429000" y="2209800"/>
            <a:ext cx="304800" cy="2286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7" cstate="print"/>
          <a:srcRect/>
          <a:stretch>
            <a:fillRect/>
          </a:stretch>
        </p:blipFill>
        <p:spPr bwMode="auto">
          <a:xfrm>
            <a:off x="4343400" y="1072642"/>
            <a:ext cx="990600" cy="1004158"/>
          </a:xfrm>
          <a:prstGeom prst="rect">
            <a:avLst/>
          </a:prstGeom>
          <a:noFill/>
          <a:ln w="9525">
            <a:noFill/>
            <a:miter lim="800000"/>
            <a:headEnd/>
            <a:tailEnd/>
          </a:ln>
        </p:spPr>
      </p:pic>
      <p:cxnSp>
        <p:nvCxnSpPr>
          <p:cNvPr id="79" name="Straight Arrow Connector 78"/>
          <p:cNvCxnSpPr/>
          <p:nvPr/>
        </p:nvCxnSpPr>
        <p:spPr>
          <a:xfrm flipV="1">
            <a:off x="4038600" y="1739042"/>
            <a:ext cx="304800" cy="22860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895600" y="1856601"/>
            <a:ext cx="762000" cy="276999"/>
          </a:xfrm>
          <a:prstGeom prst="rect">
            <a:avLst/>
          </a:prstGeom>
          <a:solidFill>
            <a:schemeClr val="accent1">
              <a:lumMod val="40000"/>
              <a:lumOff val="60000"/>
            </a:schemeClr>
          </a:solidFill>
          <a:ln>
            <a:solidFill>
              <a:schemeClr val="tx1"/>
            </a:solidFill>
          </a:ln>
        </p:spPr>
        <p:txBody>
          <a:bodyPr wrap="square" rtlCol="0">
            <a:spAutoFit/>
          </a:bodyPr>
          <a:lstStyle/>
          <a:p>
            <a:r>
              <a:rPr lang="en-US" sz="1200" b="1" dirty="0" smtClean="0"/>
              <a:t>“SERP”</a:t>
            </a:r>
            <a:endParaRPr lang="en-US" sz="1200" b="1" dirty="0"/>
          </a:p>
        </p:txBody>
      </p:sp>
      <p:sp>
        <p:nvSpPr>
          <p:cNvPr id="59" name="Rounded Rectangle 58"/>
          <p:cNvSpPr/>
          <p:nvPr/>
        </p:nvSpPr>
        <p:spPr>
          <a:xfrm>
            <a:off x="5785656" y="1995055"/>
            <a:ext cx="615142" cy="3990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flipH="1">
            <a:off x="2809707" y="1798322"/>
            <a:ext cx="1454916" cy="10612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926334" y="3724277"/>
            <a:ext cx="421766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63"/>
          <p:cNvGrpSpPr/>
          <p:nvPr/>
        </p:nvGrpSpPr>
        <p:grpSpPr>
          <a:xfrm>
            <a:off x="5303486" y="4271915"/>
            <a:ext cx="2800181" cy="1507375"/>
            <a:chOff x="6004497" y="384808"/>
            <a:chExt cx="2800181" cy="1507375"/>
          </a:xfrm>
        </p:grpSpPr>
        <p:pic>
          <p:nvPicPr>
            <p:cNvPr id="45" name="Picture 6"/>
            <p:cNvPicPr>
              <a:picLocks noChangeAspect="1" noChangeArrowheads="1"/>
            </p:cNvPicPr>
            <p:nvPr/>
          </p:nvPicPr>
          <p:blipFill>
            <a:blip r:embed="rId8" cstate="print"/>
            <a:srcRect/>
            <a:stretch>
              <a:fillRect/>
            </a:stretch>
          </p:blipFill>
          <p:spPr bwMode="auto">
            <a:xfrm>
              <a:off x="6004497" y="384808"/>
              <a:ext cx="2800181" cy="1507375"/>
            </a:xfrm>
            <a:prstGeom prst="rect">
              <a:avLst/>
            </a:prstGeom>
            <a:noFill/>
            <a:ln w="9525">
              <a:noFill/>
              <a:miter lim="800000"/>
              <a:headEnd/>
              <a:tailEnd/>
            </a:ln>
          </p:spPr>
        </p:pic>
        <p:sp>
          <p:nvSpPr>
            <p:cNvPr id="52" name="Rounded Rectangle 51"/>
            <p:cNvSpPr/>
            <p:nvPr/>
          </p:nvSpPr>
          <p:spPr>
            <a:xfrm>
              <a:off x="6012546" y="585648"/>
              <a:ext cx="1813560" cy="259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59"/>
          <p:cNvGrpSpPr/>
          <p:nvPr/>
        </p:nvGrpSpPr>
        <p:grpSpPr>
          <a:xfrm>
            <a:off x="5314947" y="4486275"/>
            <a:ext cx="3214690" cy="1014412"/>
            <a:chOff x="3414710" y="5357813"/>
            <a:chExt cx="3571875" cy="1143000"/>
          </a:xfrm>
        </p:grpSpPr>
        <p:sp>
          <p:nvSpPr>
            <p:cNvPr id="55" name="Rectangle 54"/>
            <p:cNvSpPr/>
            <p:nvPr/>
          </p:nvSpPr>
          <p:spPr>
            <a:xfrm>
              <a:off x="3414710" y="5357813"/>
              <a:ext cx="3571875" cy="1143000"/>
            </a:xfrm>
            <a:prstGeom prst="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93"/>
            <p:cNvGrpSpPr/>
            <p:nvPr/>
          </p:nvGrpSpPr>
          <p:grpSpPr>
            <a:xfrm>
              <a:off x="3583306" y="5488095"/>
              <a:ext cx="3314288" cy="892092"/>
              <a:chOff x="7194419" y="4343401"/>
              <a:chExt cx="1949581" cy="609599"/>
            </a:xfrm>
            <a:solidFill>
              <a:srgbClr val="FFFFFF"/>
            </a:solidFill>
          </p:grpSpPr>
          <p:pic>
            <p:nvPicPr>
              <p:cNvPr id="77" name="Picture 8"/>
              <p:cNvPicPr>
                <a:picLocks noChangeAspect="1" noChangeArrowheads="1"/>
              </p:cNvPicPr>
              <p:nvPr/>
            </p:nvPicPr>
            <p:blipFill>
              <a:blip r:embed="rId9" cstate="print"/>
              <a:srcRect/>
              <a:stretch>
                <a:fillRect/>
              </a:stretch>
            </p:blipFill>
            <p:spPr bwMode="auto">
              <a:xfrm>
                <a:off x="7194419" y="4343401"/>
                <a:ext cx="1362115" cy="330095"/>
              </a:xfrm>
              <a:prstGeom prst="rect">
                <a:avLst/>
              </a:prstGeom>
              <a:grpFill/>
              <a:ln w="9525">
                <a:solidFill>
                  <a:schemeClr val="bg2">
                    <a:lumMod val="50000"/>
                  </a:schemeClr>
                </a:solidFill>
                <a:miter lim="800000"/>
                <a:headEnd/>
                <a:tailEnd/>
              </a:ln>
            </p:spPr>
          </p:pic>
          <p:pic>
            <p:nvPicPr>
              <p:cNvPr id="78" name="Picture 9"/>
              <p:cNvPicPr>
                <a:picLocks noChangeAspect="1" noChangeArrowheads="1"/>
              </p:cNvPicPr>
              <p:nvPr/>
            </p:nvPicPr>
            <p:blipFill>
              <a:blip r:embed="rId10" cstate="print"/>
              <a:srcRect/>
              <a:stretch>
                <a:fillRect/>
              </a:stretch>
            </p:blipFill>
            <p:spPr bwMode="auto">
              <a:xfrm>
                <a:off x="7956419" y="4495800"/>
                <a:ext cx="1187581" cy="284564"/>
              </a:xfrm>
              <a:prstGeom prst="rect">
                <a:avLst/>
              </a:prstGeom>
              <a:grpFill/>
              <a:ln w="9525">
                <a:solidFill>
                  <a:schemeClr val="bg2">
                    <a:lumMod val="50000"/>
                  </a:schemeClr>
                </a:solidFill>
                <a:miter lim="800000"/>
                <a:headEnd/>
                <a:tailEnd/>
              </a:ln>
            </p:spPr>
          </p:pic>
          <p:pic>
            <p:nvPicPr>
              <p:cNvPr id="93" name="Picture 2" descr="image002"/>
              <p:cNvPicPr>
                <a:picLocks noChangeAspect="1" noChangeArrowheads="1"/>
              </p:cNvPicPr>
              <p:nvPr/>
            </p:nvPicPr>
            <p:blipFill>
              <a:blip r:embed="rId11" cstate="print"/>
              <a:srcRect/>
              <a:stretch>
                <a:fillRect/>
              </a:stretch>
            </p:blipFill>
            <p:spPr bwMode="auto">
              <a:xfrm>
                <a:off x="7194419" y="4793644"/>
                <a:ext cx="1828800" cy="159356"/>
              </a:xfrm>
              <a:prstGeom prst="rect">
                <a:avLst/>
              </a:prstGeom>
              <a:grpFill/>
              <a:ln w="9525">
                <a:solidFill>
                  <a:schemeClr val="bg2">
                    <a:lumMod val="50000"/>
                  </a:schemeClr>
                </a:solidFill>
                <a:miter lim="800000"/>
                <a:headEnd/>
                <a:tailEnd/>
              </a:ln>
            </p:spPr>
          </p:pic>
        </p:grpSp>
      </p:grpSp>
      <p:grpSp>
        <p:nvGrpSpPr>
          <p:cNvPr id="15" name="Group 63"/>
          <p:cNvGrpSpPr/>
          <p:nvPr/>
        </p:nvGrpSpPr>
        <p:grpSpPr>
          <a:xfrm>
            <a:off x="5427395" y="4191061"/>
            <a:ext cx="2163904" cy="2232665"/>
            <a:chOff x="4572000" y="1219200"/>
            <a:chExt cx="3955268" cy="4694238"/>
          </a:xfrm>
        </p:grpSpPr>
        <p:pic>
          <p:nvPicPr>
            <p:cNvPr id="65" name="Picture 12"/>
            <p:cNvPicPr>
              <a:picLocks noChangeAspect="1" noChangeArrowheads="1"/>
            </p:cNvPicPr>
            <p:nvPr/>
          </p:nvPicPr>
          <p:blipFill>
            <a:blip r:embed="rId12" cstate="print"/>
            <a:srcRect/>
            <a:stretch>
              <a:fillRect/>
            </a:stretch>
          </p:blipFill>
          <p:spPr bwMode="auto">
            <a:xfrm>
              <a:off x="4572000" y="1219200"/>
              <a:ext cx="3955268" cy="4694238"/>
            </a:xfrm>
            <a:prstGeom prst="rect">
              <a:avLst/>
            </a:prstGeom>
            <a:noFill/>
            <a:ln w="9525">
              <a:noFill/>
              <a:miter lim="800000"/>
              <a:headEnd/>
              <a:tailEnd/>
            </a:ln>
          </p:spPr>
        </p:pic>
        <p:sp>
          <p:nvSpPr>
            <p:cNvPr id="66" name="Rounded Rectangle 65"/>
            <p:cNvSpPr/>
            <p:nvPr/>
          </p:nvSpPr>
          <p:spPr>
            <a:xfrm>
              <a:off x="5172049" y="1295401"/>
              <a:ext cx="1752600"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105400" y="5410200"/>
              <a:ext cx="1752600"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5957094" y="1524001"/>
              <a:ext cx="828173" cy="1924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4572000" y="1752600"/>
              <a:ext cx="685800"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2"/>
          <p:cNvPicPr>
            <a:picLocks noChangeAspect="1" noChangeArrowheads="1"/>
          </p:cNvPicPr>
          <p:nvPr/>
        </p:nvPicPr>
        <p:blipFill>
          <a:blip r:embed="rId13" cstate="print"/>
          <a:srcRect/>
          <a:stretch>
            <a:fillRect/>
          </a:stretch>
        </p:blipFill>
        <p:spPr bwMode="auto">
          <a:xfrm>
            <a:off x="7907482" y="4251366"/>
            <a:ext cx="858860" cy="1517320"/>
          </a:xfrm>
          <a:prstGeom prst="rect">
            <a:avLst/>
          </a:prstGeom>
          <a:noFill/>
          <a:ln w="9525">
            <a:noFill/>
            <a:miter lim="800000"/>
            <a:headEnd/>
            <a:tailEnd/>
          </a:ln>
        </p:spPr>
      </p:pic>
      <p:pic>
        <p:nvPicPr>
          <p:cNvPr id="62" name="Picture 3"/>
          <p:cNvPicPr>
            <a:picLocks noChangeAspect="1" noChangeArrowheads="1"/>
          </p:cNvPicPr>
          <p:nvPr/>
        </p:nvPicPr>
        <p:blipFill>
          <a:blip r:embed="rId14" cstate="print"/>
          <a:srcRect/>
          <a:stretch>
            <a:fillRect/>
          </a:stretch>
        </p:blipFill>
        <p:spPr bwMode="auto">
          <a:xfrm>
            <a:off x="5415150" y="4367244"/>
            <a:ext cx="2258777" cy="2097152"/>
          </a:xfrm>
          <a:prstGeom prst="rect">
            <a:avLst/>
          </a:prstGeom>
          <a:noFill/>
          <a:ln w="9525">
            <a:solidFill>
              <a:schemeClr val="bg2">
                <a:lumMod val="50000"/>
              </a:schemeClr>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0"/>
                                  </p:iterate>
                                  <p:childTnLst>
                                    <p:set>
                                      <p:cBhvr>
                                        <p:cTn id="6" dur="1" fill="hold">
                                          <p:stCondLst>
                                            <p:cond delay="0"/>
                                          </p:stCondLst>
                                        </p:cTn>
                                        <p:tgtEl>
                                          <p:spTgt spid="67"/>
                                        </p:tgtEl>
                                        <p:attrNameLst>
                                          <p:attrName>style.visibility</p:attrName>
                                        </p:attrNameLst>
                                      </p:cBhvr>
                                      <p:to>
                                        <p:strVal val="visible"/>
                                      </p:to>
                                    </p:set>
                                  </p:childTnLst>
                                </p:cTn>
                              </p:par>
                            </p:childTnLst>
                          </p:cTn>
                        </p:par>
                        <p:par>
                          <p:cTn id="7" fill="hold">
                            <p:stCondLst>
                              <p:cond delay="1501"/>
                            </p:stCondLst>
                            <p:childTnLst>
                              <p:par>
                                <p:cTn id="8" presetID="49" presetClass="path" presetSubtype="0" accel="50000" decel="50000" fill="hold" grpId="1" nodeType="afterEffect">
                                  <p:stCondLst>
                                    <p:cond delay="500"/>
                                  </p:stCondLst>
                                  <p:iterate type="lt">
                                    <p:tmPct val="0"/>
                                  </p:iterate>
                                  <p:childTnLst>
                                    <p:animMotion origin="layout" path="M 0 -8.14061E-7 L 0.40278 0.0488 " pathEditMode="relative" rAng="0" ptsTypes="AA">
                                      <p:cBhvr>
                                        <p:cTn id="9" dur="1999" fill="hold"/>
                                        <p:tgtEl>
                                          <p:spTgt spid="67"/>
                                        </p:tgtEl>
                                        <p:attrNameLst>
                                          <p:attrName>ppt_x</p:attrName>
                                          <p:attrName>ppt_y</p:attrName>
                                        </p:attrNameLst>
                                      </p:cBhvr>
                                      <p:rCtr x="201" y="24"/>
                                    </p:animMotion>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56" presetClass="path" presetSubtype="0" accel="50000" decel="50000" fill="hold" nodeType="withEffect">
                                  <p:stCondLst>
                                    <p:cond delay="1000"/>
                                  </p:stCondLst>
                                  <p:childTnLst>
                                    <p:animMotion origin="layout" path="M 5.55556E-7 -3.72803E-6 L -0.28715 -0.00555 " pathEditMode="relative" rAng="0" ptsTypes="AA">
                                      <p:cBhvr>
                                        <p:cTn id="15" dur="2000" fill="hold"/>
                                        <p:tgtEl>
                                          <p:spTgt spid="10"/>
                                        </p:tgtEl>
                                        <p:attrNameLst>
                                          <p:attrName>ppt_x</p:attrName>
                                          <p:attrName>ppt_y</p:attrName>
                                        </p:attrNameLst>
                                      </p:cBhvr>
                                      <p:rCtr x="-144" y="-3"/>
                                    </p:animMotion>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dissolv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ox(in)">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2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79"/>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028"/>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6"/>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0" nodeType="clickEffect">
                                  <p:stCondLst>
                                    <p:cond delay="0"/>
                                  </p:stCondLst>
                                  <p:childTnLst>
                                    <p:set>
                                      <p:cBhvr>
                                        <p:cTn id="73" dur="1" fill="hold">
                                          <p:stCondLst>
                                            <p:cond delay="0"/>
                                          </p:stCondLst>
                                        </p:cTn>
                                        <p:tgtEl>
                                          <p:spTgt spid="4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1"/>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1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15"/>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1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13"/>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12"/>
                                        </p:tgtEl>
                                        <p:attrNameLst>
                                          <p:attrName>style.visibility</p:attrName>
                                        </p:attrNameLst>
                                      </p:cBhvr>
                                      <p:to>
                                        <p:strVal val="hidden"/>
                                      </p:to>
                                    </p:set>
                                  </p:childTnLst>
                                </p:cTn>
                              </p:par>
                              <p:par>
                                <p:cTn id="108" presetID="1" presetClass="entr" presetSubtype="0" fill="hold" nodeType="withEffect">
                                  <p:stCondLst>
                                    <p:cond delay="0"/>
                                  </p:stCondLst>
                                  <p:childTnLst>
                                    <p:set>
                                      <p:cBhvr>
                                        <p:cTn id="109" dur="1" fill="hold">
                                          <p:stCondLst>
                                            <p:cond delay="0"/>
                                          </p:stCondLst>
                                        </p:cTn>
                                        <p:tgtEl>
                                          <p:spTgt spid="3">
                                            <p:txEl>
                                              <p:pRg st="7" end="7"/>
                                            </p:txEl>
                                          </p:spTgt>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62"/>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62"/>
                                        </p:tgtEl>
                                        <p:attrNameLst>
                                          <p:attrName>style.visibility</p:attrName>
                                        </p:attrNameLst>
                                      </p:cBhvr>
                                      <p:to>
                                        <p:strVal val="hidden"/>
                                      </p:to>
                                    </p:set>
                                  </p:childTnLst>
                                </p:cTn>
                              </p:par>
                              <p:par>
                                <p:cTn id="116" presetID="1" presetClass="entr" presetSubtype="0" fill="hold" nodeType="withEffect">
                                  <p:stCondLst>
                                    <p:cond delay="0"/>
                                  </p:stCondLst>
                                  <p:childTnLst>
                                    <p:set>
                                      <p:cBhvr>
                                        <p:cTn id="11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7" grpId="1"/>
      <p:bldP spid="43" grpId="0" animBg="1"/>
      <p:bldP spid="59" grpId="0" animBg="1"/>
      <p:bldP spid="61" grpId="0" animBg="1"/>
      <p:bldP spid="4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 Simple Example (cont’d)</a:t>
            </a:r>
            <a:endParaRPr lang="en-US" dirty="0"/>
          </a:p>
        </p:txBody>
      </p:sp>
      <p:sp>
        <p:nvSpPr>
          <p:cNvPr id="3" name="Content Placeholder 2"/>
          <p:cNvSpPr>
            <a:spLocks noGrp="1"/>
          </p:cNvSpPr>
          <p:nvPr>
            <p:ph idx="1"/>
          </p:nvPr>
        </p:nvSpPr>
        <p:spPr>
          <a:xfrm>
            <a:off x="182880" y="1905000"/>
            <a:ext cx="8808720" cy="4998720"/>
          </a:xfrm>
        </p:spPr>
        <p:txBody>
          <a:bodyPr>
            <a:normAutofit/>
          </a:bodyPr>
          <a:lstStyle/>
          <a:p>
            <a:endParaRPr lang="en-US" sz="2400" dirty="0" smtClean="0"/>
          </a:p>
          <a:p>
            <a:endParaRPr lang="en-US" sz="2400" dirty="0" smtClean="0"/>
          </a:p>
          <a:p>
            <a:r>
              <a:rPr lang="en-US" sz="2400" dirty="0" smtClean="0"/>
              <a:t>Logging </a:t>
            </a:r>
            <a:r>
              <a:rPr lang="en-US" sz="2400" i="1" u="sng" dirty="0" smtClean="0"/>
              <a:t>Clicked Results</a:t>
            </a:r>
            <a:r>
              <a:rPr lang="en-US" sz="2400" i="1" dirty="0" smtClean="0"/>
              <a:t> </a:t>
            </a:r>
            <a:r>
              <a:rPr lang="en-US" sz="2400" dirty="0" smtClean="0"/>
              <a:t>(on the SERP)</a:t>
            </a:r>
          </a:p>
          <a:p>
            <a:pPr lvl="1"/>
            <a:r>
              <a:rPr lang="en-US" sz="2000" dirty="0" smtClean="0"/>
              <a:t>How can a Web service know which links are clicked?  </a:t>
            </a:r>
          </a:p>
          <a:p>
            <a:pPr lvl="2"/>
            <a:r>
              <a:rPr lang="en-US" sz="1800" dirty="0" smtClean="0"/>
              <a:t>Proxy re-direct  [adds complexity &amp; latency; may influence user interaction]</a:t>
            </a:r>
            <a:endParaRPr lang="en-US" dirty="0" smtClean="0"/>
          </a:p>
          <a:p>
            <a:pPr lvl="2"/>
            <a:r>
              <a:rPr lang="en-US" sz="1800" dirty="0" smtClean="0"/>
              <a:t>Script (e.g., CSJS)  [</a:t>
            </a:r>
            <a:r>
              <a:rPr lang="en-US" sz="1800" dirty="0" err="1" smtClean="0"/>
              <a:t>dom</a:t>
            </a:r>
            <a:r>
              <a:rPr lang="en-US" sz="1800" dirty="0" smtClean="0"/>
              <a:t> and cross-browser challenges]</a:t>
            </a:r>
          </a:p>
          <a:p>
            <a:pPr lvl="1"/>
            <a:r>
              <a:rPr lang="en-US" sz="2000" dirty="0" smtClean="0"/>
              <a:t>What happened after the result was clicked?</a:t>
            </a:r>
          </a:p>
          <a:p>
            <a:pPr lvl="2"/>
            <a:r>
              <a:rPr lang="en-US" sz="1800" dirty="0" smtClean="0"/>
              <a:t>Going beyond the SERP is difficult</a:t>
            </a:r>
          </a:p>
          <a:p>
            <a:pPr lvl="1"/>
            <a:r>
              <a:rPr lang="en-US" sz="2000" dirty="0" smtClean="0"/>
              <a:t>Was the result opened in another browser window or tab?</a:t>
            </a:r>
          </a:p>
          <a:p>
            <a:pPr lvl="2"/>
            <a:r>
              <a:rPr lang="en-US" sz="1800" dirty="0" smtClean="0"/>
              <a:t>Browser actions (back, caching, new tab) difficult to capture</a:t>
            </a:r>
          </a:p>
          <a:p>
            <a:pPr lvl="2"/>
            <a:r>
              <a:rPr lang="en-US" sz="1800" dirty="0" smtClean="0"/>
              <a:t>Matters for interpreting user actions [next slide]</a:t>
            </a:r>
          </a:p>
          <a:p>
            <a:pPr lvl="1"/>
            <a:r>
              <a:rPr lang="en-US" sz="2000" dirty="0" smtClean="0"/>
              <a:t>Need richer client instrumentation to interpret search behavior</a:t>
            </a:r>
          </a:p>
        </p:txBody>
      </p:sp>
      <p:grpSp>
        <p:nvGrpSpPr>
          <p:cNvPr id="4" name="Group 23"/>
          <p:cNvGrpSpPr/>
          <p:nvPr/>
        </p:nvGrpSpPr>
        <p:grpSpPr>
          <a:xfrm>
            <a:off x="1524000" y="1179022"/>
            <a:ext cx="762000" cy="761999"/>
            <a:chOff x="381000" y="2845694"/>
            <a:chExt cx="2209800" cy="2832284"/>
          </a:xfrm>
        </p:grpSpPr>
        <p:sp>
          <p:nvSpPr>
            <p:cNvPr id="55" name="Rounded Rectangle 54"/>
            <p:cNvSpPr/>
            <p:nvPr/>
          </p:nvSpPr>
          <p:spPr>
            <a:xfrm>
              <a:off x="381000" y="3047998"/>
              <a:ext cx="2209800" cy="26299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9" name="TextBox 58"/>
            <p:cNvSpPr txBox="1"/>
            <p:nvPr/>
          </p:nvSpPr>
          <p:spPr>
            <a:xfrm>
              <a:off x="1117600" y="2845694"/>
              <a:ext cx="1473200" cy="915182"/>
            </a:xfrm>
            <a:prstGeom prst="rect">
              <a:avLst/>
            </a:prstGeom>
            <a:noFill/>
          </p:spPr>
          <p:txBody>
            <a:bodyPr wrap="square" rtlCol="0">
              <a:spAutoFit/>
            </a:bodyPr>
            <a:lstStyle/>
            <a:p>
              <a:r>
                <a:rPr lang="en-US" sz="1000" b="1" i="1" dirty="0" err="1" smtClean="0">
                  <a:solidFill>
                    <a:srgbClr val="1E4164"/>
                  </a:solidFill>
                </a:rPr>
                <a:t>hcic</a:t>
              </a:r>
              <a:endParaRPr lang="en-US" sz="1000" b="1" i="1" dirty="0">
                <a:solidFill>
                  <a:srgbClr val="1E4164"/>
                </a:solidFill>
              </a:endParaRPr>
            </a:p>
          </p:txBody>
        </p:sp>
        <p:pic>
          <p:nvPicPr>
            <p:cNvPr id="60" name="Picture 26" descr="j0195384"/>
            <p:cNvPicPr>
              <a:picLocks noChangeAspect="1" noChangeArrowheads="1"/>
            </p:cNvPicPr>
            <p:nvPr/>
          </p:nvPicPr>
          <p:blipFill>
            <a:blip r:embed="rId3" cstate="print"/>
            <a:srcRect/>
            <a:stretch>
              <a:fillRect/>
            </a:stretch>
          </p:blipFill>
          <p:spPr bwMode="auto">
            <a:xfrm flipH="1">
              <a:off x="533400" y="3544379"/>
              <a:ext cx="1770063" cy="1833563"/>
            </a:xfrm>
            <a:prstGeom prst="rect">
              <a:avLst/>
            </a:prstGeom>
            <a:noFill/>
          </p:spPr>
        </p:pic>
      </p:grpSp>
      <p:grpSp>
        <p:nvGrpSpPr>
          <p:cNvPr id="5" name="Group 23"/>
          <p:cNvGrpSpPr/>
          <p:nvPr/>
        </p:nvGrpSpPr>
        <p:grpSpPr>
          <a:xfrm>
            <a:off x="1676400" y="1331422"/>
            <a:ext cx="762000" cy="761999"/>
            <a:chOff x="381000" y="2845694"/>
            <a:chExt cx="2209800" cy="2832284"/>
          </a:xfrm>
        </p:grpSpPr>
        <p:sp>
          <p:nvSpPr>
            <p:cNvPr id="62" name="Rounded Rectangle 61"/>
            <p:cNvSpPr/>
            <p:nvPr/>
          </p:nvSpPr>
          <p:spPr>
            <a:xfrm>
              <a:off x="381000" y="3047998"/>
              <a:ext cx="2209800" cy="26299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4" name="TextBox 63"/>
            <p:cNvSpPr txBox="1"/>
            <p:nvPr/>
          </p:nvSpPr>
          <p:spPr>
            <a:xfrm>
              <a:off x="1117600" y="2845694"/>
              <a:ext cx="1473200" cy="915182"/>
            </a:xfrm>
            <a:prstGeom prst="rect">
              <a:avLst/>
            </a:prstGeom>
            <a:noFill/>
          </p:spPr>
          <p:txBody>
            <a:bodyPr wrap="square" rtlCol="0">
              <a:spAutoFit/>
            </a:bodyPr>
            <a:lstStyle/>
            <a:p>
              <a:r>
                <a:rPr lang="en-US" sz="1000" b="1" i="1" dirty="0" err="1" smtClean="0">
                  <a:solidFill>
                    <a:srgbClr val="1E4164"/>
                  </a:solidFill>
                </a:rPr>
                <a:t>hcic</a:t>
              </a:r>
              <a:endParaRPr lang="en-US" sz="1000" b="1" i="1" dirty="0">
                <a:solidFill>
                  <a:srgbClr val="1E4164"/>
                </a:solidFill>
              </a:endParaRPr>
            </a:p>
          </p:txBody>
        </p:sp>
        <p:pic>
          <p:nvPicPr>
            <p:cNvPr id="65" name="Picture 26" descr="j0195384"/>
            <p:cNvPicPr>
              <a:picLocks noChangeAspect="1" noChangeArrowheads="1"/>
            </p:cNvPicPr>
            <p:nvPr/>
          </p:nvPicPr>
          <p:blipFill>
            <a:blip r:embed="rId3" cstate="print"/>
            <a:srcRect/>
            <a:stretch>
              <a:fillRect/>
            </a:stretch>
          </p:blipFill>
          <p:spPr bwMode="auto">
            <a:xfrm flipH="1">
              <a:off x="533400" y="3544379"/>
              <a:ext cx="1770063" cy="1833563"/>
            </a:xfrm>
            <a:prstGeom prst="rect">
              <a:avLst/>
            </a:prstGeom>
            <a:noFill/>
          </p:spPr>
        </p:pic>
      </p:grpSp>
      <p:pic>
        <p:nvPicPr>
          <p:cNvPr id="66" name="Picture 2"/>
          <p:cNvPicPr>
            <a:picLocks noChangeAspect="1" noChangeArrowheads="1"/>
          </p:cNvPicPr>
          <p:nvPr/>
        </p:nvPicPr>
        <p:blipFill>
          <a:blip r:embed="rId4" cstate="print"/>
          <a:srcRect/>
          <a:stretch>
            <a:fillRect/>
          </a:stretch>
        </p:blipFill>
        <p:spPr bwMode="auto">
          <a:xfrm>
            <a:off x="2971800" y="1864821"/>
            <a:ext cx="985748" cy="838200"/>
          </a:xfrm>
          <a:prstGeom prst="rect">
            <a:avLst/>
          </a:prstGeom>
          <a:noFill/>
          <a:ln w="9525">
            <a:noFill/>
            <a:miter lim="800000"/>
            <a:headEnd/>
            <a:tailEnd/>
          </a:ln>
        </p:spPr>
      </p:pic>
      <p:grpSp>
        <p:nvGrpSpPr>
          <p:cNvPr id="6" name="Group 28"/>
          <p:cNvGrpSpPr/>
          <p:nvPr/>
        </p:nvGrpSpPr>
        <p:grpSpPr>
          <a:xfrm>
            <a:off x="6108700" y="1331421"/>
            <a:ext cx="977900" cy="533400"/>
            <a:chOff x="5229505" y="1332405"/>
            <a:chExt cx="3398467" cy="2863074"/>
          </a:xfrm>
        </p:grpSpPr>
        <p:sp>
          <p:nvSpPr>
            <p:cNvPr id="69" name="Cloud"/>
            <p:cNvSpPr>
              <a:spLocks noChangeAspect="1" noEditPoints="1" noChangeArrowheads="1"/>
            </p:cNvSpPr>
            <p:nvPr/>
          </p:nvSpPr>
          <p:spPr bwMode="auto">
            <a:xfrm>
              <a:off x="5229505" y="1332405"/>
              <a:ext cx="3398467" cy="28630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70" name="Flowchart: Magnetic Disk 69"/>
            <p:cNvSpPr/>
            <p:nvPr/>
          </p:nvSpPr>
          <p:spPr>
            <a:xfrm>
              <a:off x="5979816" y="1929657"/>
              <a:ext cx="1835655" cy="1447801"/>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Web Service</a:t>
              </a:r>
              <a:endParaRPr lang="en-US" sz="800" dirty="0"/>
            </a:p>
          </p:txBody>
        </p:sp>
      </p:grpSp>
      <p:grpSp>
        <p:nvGrpSpPr>
          <p:cNvPr id="7" name="Group 28"/>
          <p:cNvGrpSpPr/>
          <p:nvPr/>
        </p:nvGrpSpPr>
        <p:grpSpPr>
          <a:xfrm>
            <a:off x="6337300" y="1560021"/>
            <a:ext cx="977900" cy="533400"/>
            <a:chOff x="5229505" y="1332405"/>
            <a:chExt cx="3398467" cy="2863074"/>
          </a:xfrm>
        </p:grpSpPr>
        <p:sp>
          <p:nvSpPr>
            <p:cNvPr id="73" name="Cloud"/>
            <p:cNvSpPr>
              <a:spLocks noChangeAspect="1" noEditPoints="1" noChangeArrowheads="1"/>
            </p:cNvSpPr>
            <p:nvPr/>
          </p:nvSpPr>
          <p:spPr bwMode="auto">
            <a:xfrm>
              <a:off x="5229505" y="1332405"/>
              <a:ext cx="3398467" cy="28630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74" name="Flowchart: Magnetic Disk 73"/>
            <p:cNvSpPr/>
            <p:nvPr/>
          </p:nvSpPr>
          <p:spPr>
            <a:xfrm>
              <a:off x="5979816" y="1929657"/>
              <a:ext cx="1835655" cy="1447801"/>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Web Service</a:t>
              </a:r>
              <a:endParaRPr lang="en-US" sz="800" dirty="0"/>
            </a:p>
          </p:txBody>
        </p:sp>
      </p:grpSp>
      <p:grpSp>
        <p:nvGrpSpPr>
          <p:cNvPr id="8" name="Group 28"/>
          <p:cNvGrpSpPr/>
          <p:nvPr/>
        </p:nvGrpSpPr>
        <p:grpSpPr>
          <a:xfrm>
            <a:off x="6565900" y="1788621"/>
            <a:ext cx="977900" cy="533400"/>
            <a:chOff x="3640611" y="1332405"/>
            <a:chExt cx="3398467" cy="2863074"/>
          </a:xfrm>
        </p:grpSpPr>
        <p:sp>
          <p:nvSpPr>
            <p:cNvPr id="77" name="Cloud"/>
            <p:cNvSpPr>
              <a:spLocks noChangeAspect="1" noEditPoints="1" noChangeArrowheads="1"/>
            </p:cNvSpPr>
            <p:nvPr/>
          </p:nvSpPr>
          <p:spPr bwMode="auto">
            <a:xfrm>
              <a:off x="3640611" y="1332405"/>
              <a:ext cx="3398467" cy="28630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78" name="Flowchart: Magnetic Disk 77"/>
            <p:cNvSpPr/>
            <p:nvPr/>
          </p:nvSpPr>
          <p:spPr>
            <a:xfrm>
              <a:off x="4435058" y="1929657"/>
              <a:ext cx="1835655" cy="1447801"/>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Web Service</a:t>
              </a:r>
              <a:endParaRPr lang="en-US" sz="800" dirty="0"/>
            </a:p>
          </p:txBody>
        </p:sp>
      </p:grpSp>
      <p:grpSp>
        <p:nvGrpSpPr>
          <p:cNvPr id="9" name="Group 23"/>
          <p:cNvGrpSpPr/>
          <p:nvPr/>
        </p:nvGrpSpPr>
        <p:grpSpPr>
          <a:xfrm>
            <a:off x="1828800" y="1483821"/>
            <a:ext cx="762000" cy="761999"/>
            <a:chOff x="381000" y="2845694"/>
            <a:chExt cx="2209800" cy="2832284"/>
          </a:xfrm>
        </p:grpSpPr>
        <p:sp>
          <p:nvSpPr>
            <p:cNvPr id="81" name="Rounded Rectangle 80"/>
            <p:cNvSpPr/>
            <p:nvPr/>
          </p:nvSpPr>
          <p:spPr>
            <a:xfrm>
              <a:off x="381000" y="3047999"/>
              <a:ext cx="2209800" cy="26299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5" name="TextBox 84"/>
            <p:cNvSpPr txBox="1"/>
            <p:nvPr/>
          </p:nvSpPr>
          <p:spPr>
            <a:xfrm>
              <a:off x="1117600" y="2845694"/>
              <a:ext cx="1473200" cy="915182"/>
            </a:xfrm>
            <a:prstGeom prst="rect">
              <a:avLst/>
            </a:prstGeom>
            <a:noFill/>
          </p:spPr>
          <p:txBody>
            <a:bodyPr wrap="square" rtlCol="0">
              <a:spAutoFit/>
            </a:bodyPr>
            <a:lstStyle/>
            <a:p>
              <a:r>
                <a:rPr lang="en-US" sz="1000" b="1" i="1" dirty="0" err="1" smtClean="0">
                  <a:solidFill>
                    <a:srgbClr val="1E4164"/>
                  </a:solidFill>
                </a:rPr>
                <a:t>hcic</a:t>
              </a:r>
              <a:endParaRPr lang="en-US" sz="1000" b="1" i="1" dirty="0">
                <a:solidFill>
                  <a:srgbClr val="1E4164"/>
                </a:solidFill>
              </a:endParaRPr>
            </a:p>
          </p:txBody>
        </p:sp>
        <p:pic>
          <p:nvPicPr>
            <p:cNvPr id="89" name="Picture 26" descr="j0195384"/>
            <p:cNvPicPr>
              <a:picLocks noChangeAspect="1" noChangeArrowheads="1"/>
            </p:cNvPicPr>
            <p:nvPr/>
          </p:nvPicPr>
          <p:blipFill>
            <a:blip r:embed="rId3" cstate="print"/>
            <a:srcRect/>
            <a:stretch>
              <a:fillRect/>
            </a:stretch>
          </p:blipFill>
          <p:spPr bwMode="auto">
            <a:xfrm flipH="1">
              <a:off x="533400" y="3544379"/>
              <a:ext cx="1770063" cy="1833563"/>
            </a:xfrm>
            <a:prstGeom prst="rect">
              <a:avLst/>
            </a:prstGeom>
            <a:noFill/>
          </p:spPr>
        </p:pic>
      </p:grpSp>
      <p:sp>
        <p:nvSpPr>
          <p:cNvPr id="93" name="Rounded Rectangle 92"/>
          <p:cNvSpPr/>
          <p:nvPr/>
        </p:nvSpPr>
        <p:spPr>
          <a:xfrm>
            <a:off x="1981200" y="1709698"/>
            <a:ext cx="762000" cy="7075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4" name="TextBox 93"/>
          <p:cNvSpPr txBox="1"/>
          <p:nvPr/>
        </p:nvSpPr>
        <p:spPr>
          <a:xfrm>
            <a:off x="2235200" y="1712422"/>
            <a:ext cx="508000" cy="246221"/>
          </a:xfrm>
          <a:prstGeom prst="rect">
            <a:avLst/>
          </a:prstGeom>
          <a:noFill/>
        </p:spPr>
        <p:txBody>
          <a:bodyPr wrap="square" rtlCol="0">
            <a:spAutoFit/>
          </a:bodyPr>
          <a:lstStyle/>
          <a:p>
            <a:r>
              <a:rPr lang="en-US" sz="1000" b="1" i="1" dirty="0" err="1" smtClean="0">
                <a:solidFill>
                  <a:srgbClr val="1E4164"/>
                </a:solidFill>
              </a:rPr>
              <a:t>hcic</a:t>
            </a:r>
            <a:endParaRPr lang="en-US" sz="1000" b="1" i="1" dirty="0">
              <a:solidFill>
                <a:srgbClr val="1E4164"/>
              </a:solidFill>
            </a:endParaRPr>
          </a:p>
        </p:txBody>
      </p:sp>
      <p:pic>
        <p:nvPicPr>
          <p:cNvPr id="95" name="Picture 26" descr="j0195384"/>
          <p:cNvPicPr>
            <a:picLocks noChangeAspect="1" noChangeArrowheads="1"/>
          </p:cNvPicPr>
          <p:nvPr/>
        </p:nvPicPr>
        <p:blipFill>
          <a:blip r:embed="rId3" cstate="print"/>
          <a:srcRect/>
          <a:stretch>
            <a:fillRect/>
          </a:stretch>
        </p:blipFill>
        <p:spPr bwMode="auto">
          <a:xfrm flipH="1">
            <a:off x="2033752" y="1900397"/>
            <a:ext cx="610367" cy="493303"/>
          </a:xfrm>
          <a:prstGeom prst="rect">
            <a:avLst/>
          </a:prstGeom>
          <a:noFill/>
        </p:spPr>
      </p:pic>
      <p:pic>
        <p:nvPicPr>
          <p:cNvPr id="96" name="Picture 2" descr="C:\Users\sdumais\Pictures\Microsoft Clip Organizer\j0098047.wmf"/>
          <p:cNvPicPr>
            <a:picLocks noChangeAspect="1" noChangeArrowheads="1"/>
          </p:cNvPicPr>
          <p:nvPr/>
        </p:nvPicPr>
        <p:blipFill>
          <a:blip r:embed="rId5" cstate="print"/>
          <a:srcRect/>
          <a:stretch>
            <a:fillRect/>
          </a:stretch>
        </p:blipFill>
        <p:spPr bwMode="auto">
          <a:xfrm>
            <a:off x="3136901" y="2322021"/>
            <a:ext cx="292099" cy="297281"/>
          </a:xfrm>
          <a:prstGeom prst="rect">
            <a:avLst/>
          </a:prstGeom>
          <a:noFill/>
        </p:spPr>
      </p:pic>
      <p:sp>
        <p:nvSpPr>
          <p:cNvPr id="101" name="TextBox 100"/>
          <p:cNvSpPr txBox="1"/>
          <p:nvPr/>
        </p:nvSpPr>
        <p:spPr>
          <a:xfrm>
            <a:off x="2895600" y="1816422"/>
            <a:ext cx="762000" cy="276999"/>
          </a:xfrm>
          <a:prstGeom prst="rect">
            <a:avLst/>
          </a:prstGeom>
          <a:solidFill>
            <a:schemeClr val="accent1">
              <a:lumMod val="40000"/>
              <a:lumOff val="60000"/>
            </a:schemeClr>
          </a:solidFill>
          <a:ln>
            <a:solidFill>
              <a:schemeClr val="tx1"/>
            </a:solidFill>
          </a:ln>
        </p:spPr>
        <p:txBody>
          <a:bodyPr wrap="square" rtlCol="0">
            <a:spAutoFit/>
          </a:bodyPr>
          <a:lstStyle/>
          <a:p>
            <a:r>
              <a:rPr lang="en-US" sz="1200" b="1" dirty="0" smtClean="0"/>
              <a:t>“SERP”</a:t>
            </a:r>
            <a:endParaRPr lang="en-US" sz="1200" b="1" dirty="0"/>
          </a:p>
        </p:txBody>
      </p:sp>
      <p:sp>
        <p:nvSpPr>
          <p:cNvPr id="104" name="TextBox 103"/>
          <p:cNvSpPr txBox="1"/>
          <p:nvPr/>
        </p:nvSpPr>
        <p:spPr>
          <a:xfrm>
            <a:off x="5969000" y="1999600"/>
            <a:ext cx="508000" cy="246221"/>
          </a:xfrm>
          <a:prstGeom prst="rect">
            <a:avLst/>
          </a:prstGeom>
          <a:noFill/>
        </p:spPr>
        <p:txBody>
          <a:bodyPr wrap="square" rtlCol="0">
            <a:spAutoFit/>
          </a:bodyPr>
          <a:lstStyle/>
          <a:p>
            <a:r>
              <a:rPr lang="en-US" sz="1000" b="1" i="1" dirty="0" err="1" smtClean="0">
                <a:solidFill>
                  <a:srgbClr val="1E4164"/>
                </a:solidFill>
              </a:rPr>
              <a:t>hcic</a:t>
            </a:r>
            <a:endParaRPr lang="en-US" sz="1000" b="1" i="1" dirty="0">
              <a:solidFill>
                <a:srgbClr val="1E4164"/>
              </a:solidFill>
            </a:endParaRPr>
          </a:p>
        </p:txBody>
      </p:sp>
      <p:sp>
        <p:nvSpPr>
          <p:cNvPr id="50" name="Rounded Rectangle 49"/>
          <p:cNvSpPr/>
          <p:nvPr/>
        </p:nvSpPr>
        <p:spPr>
          <a:xfrm>
            <a:off x="5818909" y="1954875"/>
            <a:ext cx="681644" cy="3823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flipH="1">
            <a:off x="2809706" y="1758143"/>
            <a:ext cx="1280155" cy="10612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Browsers, Tabs and Time</a:t>
            </a:r>
            <a:endParaRPr lang="en-US" dirty="0"/>
          </a:p>
        </p:txBody>
      </p:sp>
      <p:sp>
        <p:nvSpPr>
          <p:cNvPr id="3" name="Content Placeholder 2"/>
          <p:cNvSpPr>
            <a:spLocks noGrp="1"/>
          </p:cNvSpPr>
          <p:nvPr>
            <p:ph idx="1"/>
          </p:nvPr>
        </p:nvSpPr>
        <p:spPr>
          <a:xfrm>
            <a:off x="457200" y="1143000"/>
            <a:ext cx="8229600" cy="685800"/>
          </a:xfrm>
        </p:spPr>
        <p:txBody>
          <a:bodyPr>
            <a:normAutofit/>
          </a:bodyPr>
          <a:lstStyle/>
          <a:p>
            <a:r>
              <a:rPr lang="en-US" sz="2800" dirty="0" smtClean="0"/>
              <a:t>Interpreting what happens on the SERP</a:t>
            </a:r>
          </a:p>
        </p:txBody>
      </p:sp>
      <p:sp>
        <p:nvSpPr>
          <p:cNvPr id="8" name="Content Placeholder 2"/>
          <p:cNvSpPr txBox="1">
            <a:spLocks/>
          </p:cNvSpPr>
          <p:nvPr/>
        </p:nvSpPr>
        <p:spPr>
          <a:xfrm>
            <a:off x="834273" y="1610945"/>
            <a:ext cx="4495800" cy="3657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t>Scenario 1:</a:t>
            </a:r>
          </a:p>
          <a:p>
            <a:pPr marL="800100" lvl="1" indent="-342900">
              <a:buFont typeface="Arial" pitchFamily="34" charset="0"/>
              <a:buChar char="•"/>
            </a:pPr>
            <a:r>
              <a:rPr lang="en-US" dirty="0" smtClean="0"/>
              <a:t>7:12 SERP shown</a:t>
            </a:r>
            <a:endParaRPr lang="en-US" baseline="0" dirty="0" smtClean="0"/>
          </a:p>
          <a:p>
            <a:pPr marL="800100" lvl="1" indent="-342900">
              <a:buFont typeface="Arial" pitchFamily="34" charset="0"/>
              <a:buChar char="•"/>
            </a:pPr>
            <a:r>
              <a:rPr lang="en-US" baseline="0" dirty="0" smtClean="0"/>
              <a:t>7:13</a:t>
            </a:r>
            <a:r>
              <a:rPr lang="en-US" dirty="0" smtClean="0"/>
              <a:t> click R1 </a:t>
            </a:r>
          </a:p>
          <a:p>
            <a:pPr marL="800100" lvl="1" indent="-342900"/>
            <a:r>
              <a:rPr lang="en-US" dirty="0" smtClean="0">
                <a:solidFill>
                  <a:schemeClr val="accent3">
                    <a:lumMod val="60000"/>
                    <a:lumOff val="40000"/>
                  </a:schemeClr>
                </a:solidFill>
              </a:rPr>
              <a:t>	</a:t>
            </a:r>
            <a:r>
              <a:rPr lang="en-US" dirty="0" smtClean="0">
                <a:solidFill>
                  <a:srgbClr val="FF0000"/>
                </a:solidFill>
              </a:rPr>
              <a:t>&lt;“</a:t>
            </a:r>
            <a:r>
              <a:rPr lang="en-US" i="1" dirty="0" smtClean="0">
                <a:solidFill>
                  <a:srgbClr val="FF0000"/>
                </a:solidFill>
              </a:rPr>
              <a:t>back</a:t>
            </a:r>
            <a:r>
              <a:rPr lang="en-US" dirty="0" smtClean="0">
                <a:solidFill>
                  <a:srgbClr val="FF0000"/>
                </a:solidFill>
              </a:rPr>
              <a:t>” to SERP&gt;</a:t>
            </a:r>
          </a:p>
          <a:p>
            <a:pPr marL="800100" lvl="1" indent="-342900">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7:14</a:t>
            </a:r>
            <a:r>
              <a:rPr kumimoji="0" lang="en-US" b="0" i="0" u="none" strike="noStrike" kern="1200" cap="none" spc="0" normalizeH="0" noProof="0" dirty="0" smtClean="0">
                <a:ln>
                  <a:noFill/>
                </a:ln>
                <a:solidFill>
                  <a:schemeClr val="tx1"/>
                </a:solidFill>
                <a:effectLst/>
                <a:uLnTx/>
                <a:uFillTx/>
                <a:latin typeface="+mn-lt"/>
                <a:ea typeface="+mn-ea"/>
                <a:cs typeface="+mn-cs"/>
              </a:rPr>
              <a:t> click R5</a:t>
            </a:r>
          </a:p>
          <a:p>
            <a:pPr marL="800100" lvl="1" indent="-342900"/>
            <a:r>
              <a:rPr lang="en-US" dirty="0" smtClean="0">
                <a:solidFill>
                  <a:schemeClr val="bg1">
                    <a:lumMod val="65000"/>
                  </a:schemeClr>
                </a:solidFill>
              </a:rPr>
              <a:t>	</a:t>
            </a:r>
            <a:r>
              <a:rPr lang="en-US" dirty="0" smtClean="0">
                <a:solidFill>
                  <a:srgbClr val="FF0000"/>
                </a:solidFill>
              </a:rPr>
              <a:t>&lt;“</a:t>
            </a:r>
            <a:r>
              <a:rPr lang="en-US" i="1" dirty="0" smtClean="0">
                <a:solidFill>
                  <a:srgbClr val="FF0000"/>
                </a:solidFill>
              </a:rPr>
              <a:t>back</a:t>
            </a:r>
            <a:r>
              <a:rPr lang="en-US" dirty="0" smtClean="0">
                <a:solidFill>
                  <a:srgbClr val="FF0000"/>
                </a:solidFill>
              </a:rPr>
              <a:t>” to SERP&gt;</a:t>
            </a:r>
            <a:endParaRPr kumimoji="0" lang="en-US" b="0" i="0" u="none" strike="noStrike" kern="1200" cap="none" spc="0" normalizeH="0" noProof="0" dirty="0" smtClean="0">
              <a:ln>
                <a:noFill/>
              </a:ln>
              <a:solidFill>
                <a:srgbClr val="FF0000"/>
              </a:solidFill>
              <a:effectLst/>
              <a:uLnTx/>
              <a:uFillTx/>
              <a:latin typeface="+mn-lt"/>
              <a:ea typeface="+mn-ea"/>
              <a:cs typeface="+mn-cs"/>
            </a:endParaRPr>
          </a:p>
          <a:p>
            <a:pPr marL="800100" lvl="1" indent="-342900">
              <a:buFont typeface="Arial" pitchFamily="34" charset="0"/>
              <a:buChar char="•"/>
            </a:pPr>
            <a:r>
              <a:rPr lang="en-US" baseline="0" dirty="0" smtClean="0"/>
              <a:t>7:15</a:t>
            </a:r>
            <a:r>
              <a:rPr lang="en-US" dirty="0" smtClean="0"/>
              <a:t> click RS1</a:t>
            </a:r>
          </a:p>
          <a:p>
            <a:pPr marL="800100" lvl="1" indent="-342900"/>
            <a:r>
              <a:rPr lang="en-US" dirty="0" smtClean="0">
                <a:solidFill>
                  <a:schemeClr val="bg1">
                    <a:lumMod val="65000"/>
                  </a:schemeClr>
                </a:solidFill>
              </a:rPr>
              <a:t>	</a:t>
            </a:r>
            <a:r>
              <a:rPr lang="en-US" dirty="0" smtClean="0">
                <a:solidFill>
                  <a:srgbClr val="FF0000"/>
                </a:solidFill>
              </a:rPr>
              <a:t>&lt;“</a:t>
            </a:r>
            <a:r>
              <a:rPr lang="en-US" i="1" dirty="0" smtClean="0">
                <a:solidFill>
                  <a:srgbClr val="FF0000"/>
                </a:solidFill>
              </a:rPr>
              <a:t>back</a:t>
            </a:r>
            <a:r>
              <a:rPr lang="en-US" dirty="0" smtClean="0">
                <a:solidFill>
                  <a:srgbClr val="FF0000"/>
                </a:solidFill>
              </a:rPr>
              <a:t>” to SERP&gt;</a:t>
            </a:r>
          </a:p>
          <a:p>
            <a:pPr marL="800100" lvl="1" indent="-342900">
              <a:buFont typeface="Arial" pitchFamily="34" charset="0"/>
              <a:buChar char="•"/>
            </a:pPr>
            <a:r>
              <a:rPr kumimoji="0" lang="en-US" b="0" i="0" u="none" strike="noStrike" kern="1200" cap="none" spc="0" normalizeH="0" baseline="0" noProof="0" dirty="0" smtClean="0">
                <a:ln>
                  <a:noFill/>
                </a:ln>
                <a:solidFill>
                  <a:srgbClr val="FF0000"/>
                </a:solidFill>
                <a:effectLst/>
                <a:uLnTx/>
                <a:uFillTx/>
                <a:latin typeface="+mn-lt"/>
                <a:ea typeface="+mn-ea"/>
                <a:cs typeface="+mn-cs"/>
              </a:rPr>
              <a:t>7:16</a:t>
            </a:r>
            <a:r>
              <a:rPr kumimoji="0" lang="en-US" b="0" i="0" u="none" strike="noStrike" kern="1200" cap="none" spc="0" normalizeH="0" noProof="0" dirty="0" smtClean="0">
                <a:ln>
                  <a:noFill/>
                </a:ln>
                <a:solidFill>
                  <a:srgbClr val="FF0000"/>
                </a:solidFill>
                <a:effectLst/>
                <a:uLnTx/>
                <a:uFillTx/>
                <a:latin typeface="+mn-lt"/>
                <a:ea typeface="+mn-ea"/>
                <a:cs typeface="+mn-cs"/>
              </a:rPr>
              <a:t> go to new search engine</a:t>
            </a:r>
            <a:endParaRPr kumimoji="0" lang="en-US"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 name="Content Placeholder 2"/>
          <p:cNvSpPr txBox="1">
            <a:spLocks/>
          </p:cNvSpPr>
          <p:nvPr/>
        </p:nvSpPr>
        <p:spPr>
          <a:xfrm>
            <a:off x="4343400" y="1569193"/>
            <a:ext cx="3581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buClrTx/>
              <a:buSzTx/>
              <a:buFont typeface="Arial" pitchFamily="34" charset="0"/>
              <a:buChar char="•"/>
              <a:tabLst/>
              <a:defRPr/>
            </a:pPr>
            <a:r>
              <a:rPr lang="en-US" sz="2000" baseline="0" dirty="0" smtClean="0"/>
              <a:t>Scenario 2</a:t>
            </a:r>
          </a:p>
          <a:p>
            <a:pPr marL="800100" lvl="1" indent="-342900">
              <a:buFont typeface="Arial" pitchFamily="34" charset="0"/>
              <a:buChar char="•"/>
            </a:pPr>
            <a:r>
              <a:rPr lang="en-US" dirty="0" smtClean="0"/>
              <a:t>7:12 SERP shown</a:t>
            </a:r>
          </a:p>
          <a:p>
            <a:pPr marL="800100" lvl="1" indent="-342900">
              <a:buFont typeface="Arial" pitchFamily="34" charset="0"/>
              <a:buChar char="•"/>
            </a:pPr>
            <a:r>
              <a:rPr lang="en-US" baseline="0" dirty="0" smtClean="0"/>
              <a:t>7:13</a:t>
            </a:r>
            <a:r>
              <a:rPr lang="en-US" dirty="0" smtClean="0"/>
              <a:t> click R1 </a:t>
            </a:r>
          </a:p>
          <a:p>
            <a:pPr marL="1257300" lvl="2" indent="-342900"/>
            <a:r>
              <a:rPr lang="en-US" dirty="0" smtClean="0">
                <a:solidFill>
                  <a:srgbClr val="92D050"/>
                </a:solidFill>
              </a:rPr>
              <a:t>&lt;“</a:t>
            </a:r>
            <a:r>
              <a:rPr lang="en-US" i="1" dirty="0" smtClean="0">
                <a:solidFill>
                  <a:srgbClr val="92D050"/>
                </a:solidFill>
              </a:rPr>
              <a:t>open in new tab</a:t>
            </a:r>
            <a:r>
              <a:rPr lang="en-US" dirty="0" smtClean="0">
                <a:solidFill>
                  <a:srgbClr val="92D050"/>
                </a:solidFill>
              </a:rPr>
              <a:t>”&gt;</a:t>
            </a:r>
          </a:p>
          <a:p>
            <a:pPr marL="800100" lvl="1" indent="-342900">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7:14</a:t>
            </a:r>
            <a:r>
              <a:rPr kumimoji="0" lang="en-US" b="0" i="0" u="none" strike="noStrike" kern="1200" cap="none" spc="0" normalizeH="0" noProof="0" dirty="0" smtClean="0">
                <a:ln>
                  <a:noFill/>
                </a:ln>
                <a:solidFill>
                  <a:schemeClr val="tx1"/>
                </a:solidFill>
                <a:effectLst/>
                <a:uLnTx/>
                <a:uFillTx/>
                <a:latin typeface="+mn-lt"/>
                <a:ea typeface="+mn-ea"/>
                <a:cs typeface="+mn-cs"/>
              </a:rPr>
              <a:t> click R5</a:t>
            </a:r>
          </a:p>
          <a:p>
            <a:pPr marL="1257300" lvl="2" indent="-342900"/>
            <a:r>
              <a:rPr lang="en-US" dirty="0" smtClean="0">
                <a:solidFill>
                  <a:srgbClr val="92D050"/>
                </a:solidFill>
              </a:rPr>
              <a:t>&lt;“</a:t>
            </a:r>
            <a:r>
              <a:rPr lang="en-US" i="1" dirty="0" smtClean="0">
                <a:solidFill>
                  <a:srgbClr val="92D050"/>
                </a:solidFill>
              </a:rPr>
              <a:t>open in new tab</a:t>
            </a:r>
            <a:r>
              <a:rPr lang="en-US" dirty="0" smtClean="0">
                <a:solidFill>
                  <a:srgbClr val="92D050"/>
                </a:solidFill>
              </a:rPr>
              <a:t>”&gt;</a:t>
            </a:r>
            <a:endParaRPr kumimoji="0" lang="en-US" b="0" i="0" u="none" strike="noStrike" kern="1200" cap="none" spc="0" normalizeH="0" noProof="0" dirty="0" smtClean="0">
              <a:ln>
                <a:noFill/>
              </a:ln>
              <a:solidFill>
                <a:srgbClr val="92D050"/>
              </a:solidFill>
              <a:effectLst/>
              <a:uLnTx/>
              <a:uFillTx/>
              <a:latin typeface="+mn-lt"/>
              <a:ea typeface="+mn-ea"/>
              <a:cs typeface="+mn-cs"/>
            </a:endParaRPr>
          </a:p>
          <a:p>
            <a:pPr marL="800100" lvl="1" indent="-342900">
              <a:buFont typeface="Arial" pitchFamily="34" charset="0"/>
              <a:buChar char="•"/>
            </a:pPr>
            <a:r>
              <a:rPr lang="en-US" baseline="0" dirty="0" smtClean="0"/>
              <a:t>7:15</a:t>
            </a:r>
            <a:r>
              <a:rPr lang="en-US" dirty="0" smtClean="0"/>
              <a:t> click RS1</a:t>
            </a:r>
          </a:p>
          <a:p>
            <a:pPr marL="1257300" lvl="2" indent="-342900"/>
            <a:r>
              <a:rPr lang="en-US" dirty="0" smtClean="0">
                <a:solidFill>
                  <a:srgbClr val="92D050"/>
                </a:solidFill>
              </a:rPr>
              <a:t>&lt;“</a:t>
            </a:r>
            <a:r>
              <a:rPr lang="en-US" i="1" dirty="0" smtClean="0">
                <a:solidFill>
                  <a:srgbClr val="92D050"/>
                </a:solidFill>
              </a:rPr>
              <a:t>open in new tab</a:t>
            </a:r>
            <a:r>
              <a:rPr lang="en-US" dirty="0" smtClean="0">
                <a:solidFill>
                  <a:srgbClr val="92D050"/>
                </a:solidFill>
              </a:rPr>
              <a:t>”&gt;</a:t>
            </a:r>
          </a:p>
          <a:p>
            <a:pPr marL="800100" lvl="1" indent="-342900">
              <a:buFont typeface="Arial" pitchFamily="34" charset="0"/>
              <a:buChar char="•"/>
            </a:pPr>
            <a:r>
              <a:rPr kumimoji="0" lang="en-US" b="0" i="0" u="none" strike="noStrike" kern="1200" cap="none" spc="0" normalizeH="0" baseline="0" noProof="0" dirty="0" smtClean="0">
                <a:ln>
                  <a:noFill/>
                </a:ln>
                <a:solidFill>
                  <a:srgbClr val="92D050"/>
                </a:solidFill>
                <a:effectLst/>
                <a:uLnTx/>
                <a:uFillTx/>
                <a:latin typeface="+mn-lt"/>
                <a:ea typeface="+mn-ea"/>
                <a:cs typeface="+mn-cs"/>
              </a:rPr>
              <a:t>  7:16 read R1</a:t>
            </a:r>
          </a:p>
          <a:p>
            <a:pPr marL="800100" lvl="1" indent="-342900">
              <a:buFont typeface="Arial" pitchFamily="34" charset="0"/>
              <a:buChar char="•"/>
            </a:pPr>
            <a:r>
              <a:rPr lang="en-US" dirty="0" smtClean="0">
                <a:solidFill>
                  <a:srgbClr val="92D050"/>
                </a:solidFill>
              </a:rPr>
              <a:t>10:21 read R5</a:t>
            </a:r>
          </a:p>
          <a:p>
            <a:pPr marL="800100" lvl="1" indent="-342900">
              <a:buFont typeface="Arial" pitchFamily="34" charset="0"/>
              <a:buChar char="•"/>
            </a:pPr>
            <a:r>
              <a:rPr lang="en-US" dirty="0" smtClean="0">
                <a:solidFill>
                  <a:srgbClr val="92D050"/>
                </a:solidFill>
              </a:rPr>
              <a:t>13:26 copies links to doc</a:t>
            </a:r>
          </a:p>
        </p:txBody>
      </p:sp>
      <p:pic>
        <p:nvPicPr>
          <p:cNvPr id="3077" name="Picture 5" descr="C:\Users\sdumais\Pictures\Microsoft Clip Organizer\j0424466.wmf"/>
          <p:cNvPicPr>
            <a:picLocks noChangeAspect="1" noChangeArrowheads="1"/>
          </p:cNvPicPr>
          <p:nvPr/>
        </p:nvPicPr>
        <p:blipFill>
          <a:blip r:embed="rId3" cstate="print"/>
          <a:srcRect/>
          <a:stretch>
            <a:fillRect/>
          </a:stretch>
        </p:blipFill>
        <p:spPr bwMode="auto">
          <a:xfrm>
            <a:off x="7715261" y="4200527"/>
            <a:ext cx="579819" cy="498720"/>
          </a:xfrm>
          <a:prstGeom prst="rect">
            <a:avLst/>
          </a:prstGeom>
          <a:noFill/>
        </p:spPr>
      </p:pic>
      <p:pic>
        <p:nvPicPr>
          <p:cNvPr id="3078" name="Picture 6" descr="C:\Users\sdumais\Pictures\Microsoft Clip Organizer\j0424468.wmf"/>
          <p:cNvPicPr>
            <a:picLocks noChangeAspect="1" noChangeArrowheads="1"/>
          </p:cNvPicPr>
          <p:nvPr/>
        </p:nvPicPr>
        <p:blipFill>
          <a:blip r:embed="rId4" cstate="print"/>
          <a:srcRect/>
          <a:stretch>
            <a:fillRect/>
          </a:stretch>
        </p:blipFill>
        <p:spPr bwMode="auto">
          <a:xfrm>
            <a:off x="1028704" y="4176710"/>
            <a:ext cx="533400" cy="501772"/>
          </a:xfrm>
          <a:prstGeom prst="rect">
            <a:avLst/>
          </a:prstGeom>
          <a:noFill/>
        </p:spPr>
      </p:pic>
      <p:sp>
        <p:nvSpPr>
          <p:cNvPr id="13" name="Content Placeholder 2"/>
          <p:cNvSpPr txBox="1">
            <a:spLocks/>
          </p:cNvSpPr>
          <p:nvPr/>
        </p:nvSpPr>
        <p:spPr>
          <a:xfrm>
            <a:off x="381000" y="4863780"/>
            <a:ext cx="8229600" cy="135834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Both look the same, if all you capture is clicks on result links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Important in interpreting user behavior</a:t>
            </a:r>
          </a:p>
          <a:p>
            <a:pPr marL="800100" lvl="1" indent="-342900">
              <a:spcBef>
                <a:spcPct val="20000"/>
              </a:spcBef>
              <a:buFont typeface="Arial" pitchFamily="34" charset="0"/>
              <a:buChar char="•"/>
              <a:defRPr/>
            </a:pPr>
            <a:r>
              <a:rPr lang="en-US" sz="2000" dirty="0" smtClean="0"/>
              <a:t>Tabbed browsing accounted for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10.5% of clicks in 2006 study</a:t>
            </a:r>
          </a:p>
          <a:p>
            <a:pPr marL="800100" lvl="1" indent="-342900">
              <a:spcBef>
                <a:spcPct val="20000"/>
              </a:spcBef>
              <a:buFont typeface="Arial" pitchFamily="34" charset="0"/>
              <a:buChar char="•"/>
              <a:defRPr/>
            </a:pPr>
            <a:r>
              <a:rPr lang="en-US" sz="2000" dirty="0" smtClean="0"/>
              <a:t>81% of observed search sequences are ambiguous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p:cNvPicPr>
            <a:picLocks noChangeAspect="1" noChangeArrowheads="1"/>
          </p:cNvPicPr>
          <p:nvPr/>
        </p:nvPicPr>
        <p:blipFill>
          <a:blip r:embed="rId5" cstate="print"/>
          <a:srcRect/>
          <a:stretch>
            <a:fillRect/>
          </a:stretch>
        </p:blipFill>
        <p:spPr bwMode="auto">
          <a:xfrm>
            <a:off x="7130736" y="1336616"/>
            <a:ext cx="1559380" cy="1447800"/>
          </a:xfrm>
          <a:prstGeom prst="rect">
            <a:avLst/>
          </a:prstGeom>
          <a:noFill/>
          <a:ln w="9525">
            <a:noFill/>
            <a:miter lim="800000"/>
            <a:headEnd/>
            <a:tailEnd/>
          </a:ln>
        </p:spPr>
      </p:pic>
      <p:pic>
        <p:nvPicPr>
          <p:cNvPr id="14" name="Picture 2" descr="C:\Users\sdumais\Pictures\Microsoft Clip Organizer\j0098047.wmf"/>
          <p:cNvPicPr>
            <a:picLocks noChangeAspect="1" noChangeArrowheads="1"/>
          </p:cNvPicPr>
          <p:nvPr/>
        </p:nvPicPr>
        <p:blipFill>
          <a:blip r:embed="rId6" cstate="print"/>
          <a:srcRect/>
          <a:stretch>
            <a:fillRect/>
          </a:stretch>
        </p:blipFill>
        <p:spPr bwMode="auto">
          <a:xfrm>
            <a:off x="6900523" y="1621535"/>
            <a:ext cx="292099" cy="297281"/>
          </a:xfrm>
          <a:prstGeom prst="rect">
            <a:avLst/>
          </a:prstGeom>
          <a:noFill/>
        </p:spPr>
      </p:pic>
      <p:pic>
        <p:nvPicPr>
          <p:cNvPr id="19" name="Picture 2" descr="C:\Users\sdumais\Pictures\Microsoft Clip Organizer\j0098047.wmf"/>
          <p:cNvPicPr>
            <a:picLocks noChangeAspect="1" noChangeArrowheads="1"/>
          </p:cNvPicPr>
          <p:nvPr/>
        </p:nvPicPr>
        <p:blipFill>
          <a:blip r:embed="rId6" cstate="print"/>
          <a:srcRect/>
          <a:stretch>
            <a:fillRect/>
          </a:stretch>
        </p:blipFill>
        <p:spPr bwMode="auto">
          <a:xfrm>
            <a:off x="7304713" y="2184752"/>
            <a:ext cx="292099" cy="297281"/>
          </a:xfrm>
          <a:prstGeom prst="rect">
            <a:avLst/>
          </a:prstGeom>
          <a:noFill/>
        </p:spPr>
      </p:pic>
      <p:pic>
        <p:nvPicPr>
          <p:cNvPr id="20" name="Picture 2" descr="C:\Users\sdumais\Pictures\Microsoft Clip Organizer\j0098047.wmf"/>
          <p:cNvPicPr>
            <a:picLocks noChangeAspect="1" noChangeArrowheads="1"/>
          </p:cNvPicPr>
          <p:nvPr/>
        </p:nvPicPr>
        <p:blipFill>
          <a:blip r:embed="rId6" cstate="print"/>
          <a:srcRect/>
          <a:stretch>
            <a:fillRect/>
          </a:stretch>
        </p:blipFill>
        <p:spPr bwMode="auto">
          <a:xfrm flipH="1">
            <a:off x="7682951" y="1555274"/>
            <a:ext cx="309254" cy="3147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par>
                          <p:cTn id="8" fill="hold">
                            <p:stCondLst>
                              <p:cond delay="2000"/>
                            </p:stCondLst>
                            <p:childTnLst>
                              <p:par>
                                <p:cTn id="9" presetID="8" presetClass="entr" presetSubtype="16"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diamond(in)">
                                      <p:cBhvr>
                                        <p:cTn id="11" dur="2000"/>
                                        <p:tgtEl>
                                          <p:spTgt spid="19"/>
                                        </p:tgtEl>
                                      </p:cBhvr>
                                    </p:animEffect>
                                  </p:childTnLst>
                                </p:cTn>
                              </p:par>
                            </p:childTnLst>
                          </p:cTn>
                        </p:par>
                        <p:par>
                          <p:cTn id="12" fill="hold">
                            <p:stCondLst>
                              <p:cond delay="4500"/>
                            </p:stCondLst>
                            <p:childTnLst>
                              <p:par>
                                <p:cTn id="13" presetID="8" presetClass="entr" presetSubtype="16" fill="hold"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diamond(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07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
                                            <p:txEl>
                                              <p:pRg st="3" end="3"/>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
                                            <p:txEl>
                                              <p:pRg st="5" end="5"/>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9">
                                            <p:txEl>
                                              <p:pRg st="7" end="7"/>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9">
                                            <p:txEl>
                                              <p:pRg st="8" end="8"/>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
                                            <p:txEl>
                                              <p:pRg st="9" end="9"/>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07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Richer Client Instrumentation</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r>
              <a:rPr lang="en-US" dirty="0" smtClean="0"/>
              <a:t>Toolbar (or other client code)</a:t>
            </a:r>
          </a:p>
          <a:p>
            <a:pPr lvl="1"/>
            <a:r>
              <a:rPr lang="en-US" dirty="0" smtClean="0"/>
              <a:t>Richer logging (e.g., browser events, mouse/keyboard events, screen capture, eye-tracking, etc.)</a:t>
            </a:r>
          </a:p>
          <a:p>
            <a:pPr lvl="1"/>
            <a:r>
              <a:rPr lang="en-US" dirty="0" smtClean="0"/>
              <a:t>Several HCI studies of this type [e.g., Keller et al., Cutrell et al., …]</a:t>
            </a:r>
          </a:p>
          <a:p>
            <a:pPr lvl="1"/>
            <a:r>
              <a:rPr lang="en-US" dirty="0" smtClean="0"/>
              <a:t>Importance of robust software, and data agreements</a:t>
            </a:r>
          </a:p>
          <a:p>
            <a:r>
              <a:rPr lang="en-US" dirty="0" smtClean="0"/>
              <a:t>Instrumented panel</a:t>
            </a:r>
          </a:p>
          <a:p>
            <a:pPr lvl="1"/>
            <a:r>
              <a:rPr lang="en-US" dirty="0" smtClean="0"/>
              <a:t>A group of people who use client code regularly;  may also involve subsequent follow-up</a:t>
            </a:r>
          </a:p>
          <a:p>
            <a:pPr lvl="1"/>
            <a:r>
              <a:rPr lang="en-US" dirty="0" smtClean="0"/>
              <a:t>Nice mix of </a:t>
            </a:r>
            <a:r>
              <a:rPr lang="en-US" i="1" dirty="0" smtClean="0"/>
              <a:t>in situ </a:t>
            </a:r>
            <a:r>
              <a:rPr lang="en-US" dirty="0" smtClean="0"/>
              <a:t>use (the what) and support for further probing (the why)</a:t>
            </a:r>
          </a:p>
          <a:p>
            <a:pPr lvl="1"/>
            <a:r>
              <a:rPr lang="en-US" dirty="0" smtClean="0"/>
              <a:t>E.g., Curious Browser [next slide]</a:t>
            </a:r>
          </a:p>
          <a:p>
            <a:r>
              <a:rPr lang="en-US" dirty="0" smtClean="0"/>
              <a:t>Data recorded on the client</a:t>
            </a:r>
          </a:p>
          <a:p>
            <a:pPr lvl="1"/>
            <a:r>
              <a:rPr lang="en-US" dirty="0" smtClean="0"/>
              <a:t>But still needs to get logged centrally on a server</a:t>
            </a:r>
          </a:p>
          <a:p>
            <a:pPr lvl="1"/>
            <a:r>
              <a:rPr lang="en-US" dirty="0" smtClean="0"/>
              <a:t>Consolidation on client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Curious Browser</a:t>
            </a:r>
            <a:endParaRPr lang="en-US" dirty="0"/>
          </a:p>
        </p:txBody>
      </p:sp>
      <p:sp>
        <p:nvSpPr>
          <p:cNvPr id="3" name="Content Placeholder 2"/>
          <p:cNvSpPr>
            <a:spLocks noGrp="1"/>
          </p:cNvSpPr>
          <p:nvPr>
            <p:ph sz="quarter" idx="1"/>
          </p:nvPr>
        </p:nvSpPr>
        <p:spPr>
          <a:xfrm>
            <a:off x="457199" y="1219199"/>
            <a:ext cx="8461169" cy="5062847"/>
          </a:xfrm>
        </p:spPr>
        <p:txBody>
          <a:bodyPr>
            <a:normAutofit/>
          </a:bodyPr>
          <a:lstStyle/>
          <a:p>
            <a:r>
              <a:rPr lang="en-US" sz="2000" dirty="0" smtClean="0"/>
              <a:t>Plug-in to examine relationship between explicit and implicit behavior</a:t>
            </a:r>
          </a:p>
          <a:p>
            <a:pPr lvl="1"/>
            <a:r>
              <a:rPr lang="en-US" sz="1800" dirty="0" smtClean="0"/>
              <a:t>Capture lots of implicit actions (e.g., click, click position, dwell time, scroll)</a:t>
            </a:r>
          </a:p>
          <a:p>
            <a:pPr lvl="1"/>
            <a:r>
              <a:rPr lang="en-US" sz="1800" dirty="0" smtClean="0"/>
              <a:t>Probe for explicit user judgments of relevance of a page to the Query</a:t>
            </a:r>
          </a:p>
          <a:p>
            <a:r>
              <a:rPr lang="en-US" sz="2000" dirty="0" smtClean="0"/>
              <a:t>Deployed to ~4k people in US and Japan</a:t>
            </a:r>
          </a:p>
          <a:p>
            <a:r>
              <a:rPr lang="en-US" sz="2000" dirty="0" smtClean="0"/>
              <a:t>Learned models to predict explicit judgments from implicit indicators</a:t>
            </a:r>
          </a:p>
          <a:p>
            <a:pPr lvl="1"/>
            <a:r>
              <a:rPr lang="en-US" sz="1800" dirty="0" smtClean="0"/>
              <a:t>45% accuracy  w/ just click;  75% accuracy w/ click + dwell + session</a:t>
            </a:r>
          </a:p>
          <a:p>
            <a:r>
              <a:rPr lang="en-US" sz="2000" dirty="0" smtClean="0"/>
              <a:t>Used to learn identify important features, and run model in online evaluation</a:t>
            </a:r>
            <a:endParaRPr lang="en-US" sz="2000" dirty="0"/>
          </a:p>
        </p:txBody>
      </p:sp>
      <p:pic>
        <p:nvPicPr>
          <p:cNvPr id="14" name="Picture 5"/>
          <p:cNvPicPr>
            <a:picLocks noChangeAspect="1" noChangeArrowheads="1"/>
          </p:cNvPicPr>
          <p:nvPr/>
        </p:nvPicPr>
        <p:blipFill>
          <a:blip r:embed="rId3" cstate="print"/>
          <a:srcRect/>
          <a:stretch>
            <a:fillRect/>
          </a:stretch>
        </p:blipFill>
        <p:spPr bwMode="auto">
          <a:xfrm>
            <a:off x="4763712" y="3981456"/>
            <a:ext cx="2399327" cy="1879407"/>
          </a:xfrm>
          <a:prstGeom prst="rect">
            <a:avLst/>
          </a:prstGeom>
          <a:noFill/>
          <a:ln w="9525">
            <a:noFill/>
            <a:miter lim="800000"/>
            <a:headEnd/>
            <a:tailEnd/>
          </a:ln>
          <a:effectLst/>
        </p:spPr>
      </p:pic>
      <p:pic>
        <p:nvPicPr>
          <p:cNvPr id="15" name="Picture 6"/>
          <p:cNvPicPr>
            <a:picLocks noChangeAspect="1" noChangeArrowheads="1"/>
          </p:cNvPicPr>
          <p:nvPr/>
        </p:nvPicPr>
        <p:blipFill>
          <a:blip r:embed="rId4" cstate="print"/>
          <a:srcRect/>
          <a:stretch>
            <a:fillRect/>
          </a:stretch>
        </p:blipFill>
        <p:spPr bwMode="auto">
          <a:xfrm>
            <a:off x="5725198" y="4724399"/>
            <a:ext cx="1681149" cy="1415619"/>
          </a:xfrm>
          <a:prstGeom prst="rect">
            <a:avLst/>
          </a:prstGeom>
          <a:noFill/>
          <a:ln w="9525">
            <a:noFill/>
            <a:miter lim="800000"/>
            <a:headEnd/>
            <a:tailEnd/>
          </a:ln>
          <a:effectLst/>
        </p:spPr>
      </p:pic>
      <p:sp>
        <p:nvSpPr>
          <p:cNvPr id="16" name="Line 7"/>
          <p:cNvSpPr>
            <a:spLocks noChangeShapeType="1"/>
          </p:cNvSpPr>
          <p:nvPr/>
        </p:nvSpPr>
        <p:spPr bwMode="auto">
          <a:xfrm flipV="1">
            <a:off x="4090989" y="4482021"/>
            <a:ext cx="532324" cy="255698"/>
          </a:xfrm>
          <a:prstGeom prst="line">
            <a:avLst/>
          </a:prstGeom>
          <a:noFill/>
          <a:ln w="38100">
            <a:solidFill>
              <a:schemeClr val="tx1"/>
            </a:solidFill>
            <a:round/>
            <a:headEnd/>
            <a:tailEnd type="triangle" w="med" len="med"/>
          </a:ln>
          <a:effectLst/>
        </p:spPr>
        <p:txBody>
          <a:bodyPr/>
          <a:lstStyle/>
          <a:p>
            <a:endParaRPr lang="en-US"/>
          </a:p>
        </p:txBody>
      </p:sp>
      <p:sp>
        <p:nvSpPr>
          <p:cNvPr id="17" name="Line 8"/>
          <p:cNvSpPr>
            <a:spLocks noChangeShapeType="1"/>
          </p:cNvSpPr>
          <p:nvPr/>
        </p:nvSpPr>
        <p:spPr bwMode="auto">
          <a:xfrm flipV="1">
            <a:off x="4119563" y="5023358"/>
            <a:ext cx="532324" cy="255698"/>
          </a:xfrm>
          <a:prstGeom prst="line">
            <a:avLst/>
          </a:prstGeom>
          <a:noFill/>
          <a:ln w="38100">
            <a:solidFill>
              <a:schemeClr val="tx1"/>
            </a:solidFill>
            <a:round/>
            <a:headEnd type="triangle" w="med" len="med"/>
            <a:tailEnd/>
          </a:ln>
          <a:effectLst/>
        </p:spPr>
        <p:txBody>
          <a:bodyPr/>
          <a:lstStyle/>
          <a:p>
            <a:endParaRPr lang="en-US"/>
          </a:p>
        </p:txBody>
      </p:sp>
      <p:pic>
        <p:nvPicPr>
          <p:cNvPr id="18" name="Picture 9"/>
          <p:cNvPicPr>
            <a:picLocks noChangeAspect="1" noChangeArrowheads="1"/>
          </p:cNvPicPr>
          <p:nvPr/>
        </p:nvPicPr>
        <p:blipFill>
          <a:blip r:embed="rId5" cstate="print"/>
          <a:srcRect/>
          <a:stretch>
            <a:fillRect/>
          </a:stretch>
        </p:blipFill>
        <p:spPr bwMode="auto">
          <a:xfrm>
            <a:off x="6118064" y="5174745"/>
            <a:ext cx="1578136" cy="1303545"/>
          </a:xfrm>
          <a:prstGeom prst="rect">
            <a:avLst/>
          </a:prstGeom>
          <a:noFill/>
          <a:ln w="9525">
            <a:noFill/>
            <a:miter lim="800000"/>
            <a:headEnd/>
            <a:tailEnd/>
          </a:ln>
          <a:effectLst/>
        </p:spPr>
      </p:pic>
      <p:grpSp>
        <p:nvGrpSpPr>
          <p:cNvPr id="4" name="Group 11"/>
          <p:cNvGrpSpPr/>
          <p:nvPr/>
        </p:nvGrpSpPr>
        <p:grpSpPr>
          <a:xfrm>
            <a:off x="1353104" y="3886199"/>
            <a:ext cx="2654950" cy="2756219"/>
            <a:chOff x="742858" y="2834118"/>
            <a:chExt cx="3371942" cy="3649231"/>
          </a:xfrm>
        </p:grpSpPr>
        <p:pic>
          <p:nvPicPr>
            <p:cNvPr id="20" name="Picture 4"/>
            <p:cNvPicPr>
              <a:picLocks noChangeAspect="1" noChangeArrowheads="1"/>
            </p:cNvPicPr>
            <p:nvPr/>
          </p:nvPicPr>
          <p:blipFill>
            <a:blip r:embed="rId6" cstate="print"/>
            <a:srcRect/>
            <a:stretch>
              <a:fillRect/>
            </a:stretch>
          </p:blipFill>
          <p:spPr bwMode="auto">
            <a:xfrm>
              <a:off x="742858" y="2834118"/>
              <a:ext cx="3371942" cy="3649231"/>
            </a:xfrm>
            <a:prstGeom prst="rect">
              <a:avLst/>
            </a:prstGeom>
            <a:noFill/>
            <a:ln w="9525">
              <a:noFill/>
              <a:miter lim="800000"/>
              <a:headEnd/>
              <a:tailEnd/>
            </a:ln>
            <a:effectLst/>
          </p:spPr>
        </p:pic>
        <p:sp>
          <p:nvSpPr>
            <p:cNvPr id="21" name="Oval 10"/>
            <p:cNvSpPr>
              <a:spLocks noChangeArrowheads="1"/>
            </p:cNvSpPr>
            <p:nvPr/>
          </p:nvSpPr>
          <p:spPr bwMode="auto">
            <a:xfrm>
              <a:off x="3084444" y="3124200"/>
              <a:ext cx="228600" cy="167579"/>
            </a:xfrm>
            <a:prstGeom prst="ellipse">
              <a:avLst/>
            </a:prstGeom>
            <a:noFill/>
            <a:ln w="19050">
              <a:solidFill>
                <a:srgbClr val="FF3300"/>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Server-side Logging</a:t>
            </a:r>
            <a:endParaRPr lang="en-US" dirty="0"/>
          </a:p>
        </p:txBody>
      </p:sp>
      <p:sp>
        <p:nvSpPr>
          <p:cNvPr id="3" name="Content Placeholder 2"/>
          <p:cNvSpPr>
            <a:spLocks noGrp="1"/>
          </p:cNvSpPr>
          <p:nvPr>
            <p:ph idx="1"/>
          </p:nvPr>
        </p:nvSpPr>
        <p:spPr>
          <a:xfrm>
            <a:off x="457200" y="1447800"/>
            <a:ext cx="8458200" cy="4953000"/>
          </a:xfrm>
        </p:spPr>
        <p:txBody>
          <a:bodyPr>
            <a:normAutofit lnSpcReduction="10000"/>
          </a:bodyPr>
          <a:lstStyle/>
          <a:p>
            <a:r>
              <a:rPr lang="en-US" dirty="0" smtClean="0"/>
              <a:t>What to log?</a:t>
            </a:r>
          </a:p>
          <a:p>
            <a:pPr lvl="1"/>
            <a:r>
              <a:rPr lang="en-US" dirty="0" smtClean="0"/>
              <a:t>Log as much as possible</a:t>
            </a:r>
          </a:p>
          <a:p>
            <a:pPr lvl="1"/>
            <a:r>
              <a:rPr lang="en-US" dirty="0" smtClean="0"/>
              <a:t>But … make reasonable choices</a:t>
            </a:r>
          </a:p>
          <a:p>
            <a:pPr lvl="2"/>
            <a:r>
              <a:rPr lang="en-US" dirty="0" smtClean="0"/>
              <a:t>Richly instrumented client experiments can provide some guidance</a:t>
            </a:r>
          </a:p>
          <a:p>
            <a:pPr lvl="2"/>
            <a:r>
              <a:rPr lang="en-US" dirty="0" smtClean="0"/>
              <a:t>Pragmatics about amount of data, storage required will also guide</a:t>
            </a:r>
          </a:p>
          <a:p>
            <a:r>
              <a:rPr lang="en-US" dirty="0" smtClean="0"/>
              <a:t>What to do with the data?</a:t>
            </a:r>
          </a:p>
          <a:p>
            <a:pPr lvl="1"/>
            <a:r>
              <a:rPr lang="en-US" dirty="0" smtClean="0"/>
              <a:t>The data is a large collection of events, often keyed w/ time</a:t>
            </a:r>
          </a:p>
          <a:p>
            <a:pPr lvl="2"/>
            <a:r>
              <a:rPr lang="en-US" dirty="0" smtClean="0"/>
              <a:t>E.g., &lt;time, </a:t>
            </a:r>
            <a:r>
              <a:rPr lang="en-US" dirty="0" err="1" smtClean="0"/>
              <a:t>userID</a:t>
            </a:r>
            <a:r>
              <a:rPr lang="en-US" dirty="0" smtClean="0"/>
              <a:t>, action, value, context&gt;</a:t>
            </a:r>
          </a:p>
          <a:p>
            <a:pPr lvl="1"/>
            <a:r>
              <a:rPr lang="en-US" dirty="0" smtClean="0"/>
              <a:t>Keep as much raw data as possible (and allowable)</a:t>
            </a:r>
          </a:p>
          <a:p>
            <a:pPr lvl="1"/>
            <a:r>
              <a:rPr lang="en-US" dirty="0" smtClean="0"/>
              <a:t>Post-process data to put into a more usable form</a:t>
            </a:r>
          </a:p>
          <a:p>
            <a:pPr lvl="2"/>
            <a:r>
              <a:rPr lang="en-US" dirty="0" smtClean="0"/>
              <a:t>Integrating across servers to organize the data by time, </a:t>
            </a:r>
            <a:r>
              <a:rPr lang="en-US" dirty="0" err="1" smtClean="0"/>
              <a:t>userID</a:t>
            </a:r>
            <a:r>
              <a:rPr lang="en-US" dirty="0" smtClean="0"/>
              <a:t>, etc.</a:t>
            </a:r>
          </a:p>
          <a:p>
            <a:pPr lvl="2"/>
            <a:r>
              <a:rPr lang="en-US" dirty="0" smtClean="0"/>
              <a:t>Normalizing time, URLs, etc.</a:t>
            </a:r>
          </a:p>
          <a:p>
            <a:pPr lvl="2"/>
            <a:r>
              <a:rPr lang="en-US" dirty="0" smtClean="0"/>
              <a:t>Richer data cleaning   </a:t>
            </a:r>
            <a:r>
              <a:rPr lang="en-US" dirty="0" smtClean="0">
                <a:solidFill>
                  <a:schemeClr val="accent6">
                    <a:lumMod val="75000"/>
                  </a:schemeClr>
                </a:solidFill>
              </a:rPr>
              <a:t>[Dan, next section]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Important Practical Issues</a:t>
            </a:r>
            <a:endParaRPr lang="en-US" dirty="0"/>
          </a:p>
        </p:txBody>
      </p:sp>
      <p:sp>
        <p:nvSpPr>
          <p:cNvPr id="3" name="Content Placeholder 2"/>
          <p:cNvSpPr>
            <a:spLocks noGrp="1"/>
          </p:cNvSpPr>
          <p:nvPr>
            <p:ph idx="1"/>
          </p:nvPr>
        </p:nvSpPr>
        <p:spPr>
          <a:xfrm>
            <a:off x="210521" y="1401304"/>
            <a:ext cx="8660347" cy="5216471"/>
          </a:xfrm>
        </p:spPr>
        <p:txBody>
          <a:bodyPr>
            <a:normAutofit fontScale="92500" lnSpcReduction="20000"/>
          </a:bodyPr>
          <a:lstStyle/>
          <a:p>
            <a:r>
              <a:rPr lang="en-US" dirty="0" smtClean="0"/>
              <a:t>Scale</a:t>
            </a:r>
          </a:p>
          <a:p>
            <a:pPr lvl="1"/>
            <a:r>
              <a:rPr lang="en-US" dirty="0" smtClean="0"/>
              <a:t>Storage requirements </a:t>
            </a:r>
          </a:p>
          <a:p>
            <a:pPr lvl="2"/>
            <a:r>
              <a:rPr lang="en-US" dirty="0" smtClean="0"/>
              <a:t>E.g., 1k bytes/record x 10 records/query x 10 mil queries/day = 100 </a:t>
            </a:r>
            <a:r>
              <a:rPr lang="en-US" dirty="0" err="1" smtClean="0"/>
              <a:t>Gb</a:t>
            </a:r>
            <a:r>
              <a:rPr lang="en-US" dirty="0" smtClean="0"/>
              <a:t>/day</a:t>
            </a:r>
          </a:p>
          <a:p>
            <a:pPr lvl="1"/>
            <a:r>
              <a:rPr lang="en-US" dirty="0" smtClean="0"/>
              <a:t>Network bandwidth</a:t>
            </a:r>
          </a:p>
          <a:p>
            <a:pPr lvl="2"/>
            <a:r>
              <a:rPr lang="en-US" dirty="0" smtClean="0"/>
              <a:t>Client to server</a:t>
            </a:r>
          </a:p>
          <a:p>
            <a:pPr lvl="2"/>
            <a:r>
              <a:rPr lang="en-US" dirty="0" smtClean="0"/>
              <a:t>Data center to data center</a:t>
            </a:r>
          </a:p>
          <a:p>
            <a:r>
              <a:rPr lang="en-US" dirty="0" smtClean="0"/>
              <a:t>Time</a:t>
            </a:r>
          </a:p>
          <a:p>
            <a:pPr lvl="1"/>
            <a:r>
              <a:rPr lang="en-US" b="1" i="1" dirty="0" smtClean="0"/>
              <a:t>Client time </a:t>
            </a:r>
            <a:r>
              <a:rPr lang="en-US" dirty="0" smtClean="0"/>
              <a:t>is closer to the user, but can be wrong or reset</a:t>
            </a:r>
          </a:p>
          <a:p>
            <a:pPr lvl="1"/>
            <a:r>
              <a:rPr lang="en-US" b="1" i="1" dirty="0" smtClean="0"/>
              <a:t>Server time </a:t>
            </a:r>
            <a:r>
              <a:rPr lang="en-US" dirty="0" smtClean="0"/>
              <a:t>includes network latencies, but controllable</a:t>
            </a:r>
          </a:p>
          <a:p>
            <a:pPr lvl="1"/>
            <a:r>
              <a:rPr lang="en-US" dirty="0" smtClean="0"/>
              <a:t>In both cases, need to synchronize time across multiple machines</a:t>
            </a:r>
          </a:p>
          <a:p>
            <a:pPr lvl="1"/>
            <a:r>
              <a:rPr lang="en-US" dirty="0" smtClean="0"/>
              <a:t>Data integration: Ensure that joins of data are all using the same basis (e.g., UTC vs. local time)  </a:t>
            </a:r>
          </a:p>
          <a:p>
            <a:pPr lvl="1"/>
            <a:r>
              <a:rPr lang="en-US" dirty="0" smtClean="0"/>
              <a:t>Importance:  Accurate timing data is critical for understanding sequence of activities, daily temporal patterns, etc.</a:t>
            </a:r>
          </a:p>
          <a:p>
            <a:r>
              <a:rPr lang="en-US" dirty="0" smtClean="0"/>
              <a:t>What is a user?</a:t>
            </a:r>
          </a:p>
          <a:p>
            <a:pPr lvl="1">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Section 2:</a:t>
            </a:r>
            <a:br>
              <a:rPr lang="en-US" dirty="0" smtClean="0"/>
            </a:br>
            <a:r>
              <a:rPr lang="en-US" dirty="0" smtClean="0"/>
              <a:t>Understanding User Behavior</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Jaime </a:t>
            </a:r>
            <a:r>
              <a:rPr lang="en-US" dirty="0" err="1" smtClean="0"/>
              <a:t>Teevan</a:t>
            </a:r>
            <a:r>
              <a:rPr lang="en-US" dirty="0" smtClean="0"/>
              <a:t>  &amp; Susan </a:t>
            </a:r>
            <a:r>
              <a:rPr lang="en-US" dirty="0" err="1" smtClean="0"/>
              <a:t>Dumais</a:t>
            </a:r>
            <a:endParaRPr lang="en-US" dirty="0" smtClean="0"/>
          </a:p>
          <a:p>
            <a:r>
              <a:rPr lang="en-US" dirty="0" smtClean="0"/>
              <a:t>Microsoft Research</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User?</a:t>
            </a:r>
            <a:endParaRPr lang="en-US" dirty="0"/>
          </a:p>
        </p:txBody>
      </p:sp>
      <p:sp>
        <p:nvSpPr>
          <p:cNvPr id="3" name="Content Placeholder 2"/>
          <p:cNvSpPr>
            <a:spLocks noGrp="1"/>
          </p:cNvSpPr>
          <p:nvPr>
            <p:ph idx="1"/>
          </p:nvPr>
        </p:nvSpPr>
        <p:spPr>
          <a:xfrm>
            <a:off x="457199" y="1476216"/>
            <a:ext cx="8423329" cy="5017576"/>
          </a:xfrm>
        </p:spPr>
        <p:txBody>
          <a:bodyPr>
            <a:normAutofit fontScale="92500" lnSpcReduction="10000"/>
          </a:bodyPr>
          <a:lstStyle/>
          <a:p>
            <a:r>
              <a:rPr lang="en-US" dirty="0" smtClean="0"/>
              <a:t>Http cookies, IP address, temporary ID</a:t>
            </a:r>
          </a:p>
          <a:p>
            <a:pPr lvl="1"/>
            <a:r>
              <a:rPr lang="en-US" dirty="0" smtClean="0"/>
              <a:t>Provides broad coverage and easy to use, but …</a:t>
            </a:r>
          </a:p>
          <a:p>
            <a:pPr lvl="1"/>
            <a:r>
              <a:rPr lang="en-US" dirty="0" smtClean="0"/>
              <a:t>Multiple people use same machine</a:t>
            </a:r>
          </a:p>
          <a:p>
            <a:pPr lvl="1"/>
            <a:r>
              <a:rPr lang="en-US" dirty="0" smtClean="0"/>
              <a:t>Same person uses multiple machines (and browsers)</a:t>
            </a:r>
          </a:p>
          <a:p>
            <a:pPr lvl="2"/>
            <a:r>
              <a:rPr lang="en-US" dirty="0" smtClean="0"/>
              <a:t>How many cookies did you use today?</a:t>
            </a:r>
          </a:p>
          <a:p>
            <a:pPr lvl="1"/>
            <a:r>
              <a:rPr lang="en-US" dirty="0" smtClean="0"/>
              <a:t>Lots of churn in these IDs</a:t>
            </a:r>
          </a:p>
          <a:p>
            <a:pPr lvl="2"/>
            <a:r>
              <a:rPr lang="en-US" dirty="0" smtClean="0"/>
              <a:t>Jupiter Res (39% delete cookies monthly); </a:t>
            </a:r>
            <a:r>
              <a:rPr lang="en-US" dirty="0" err="1" smtClean="0"/>
              <a:t>Comscore</a:t>
            </a:r>
            <a:r>
              <a:rPr lang="en-US" dirty="0" smtClean="0"/>
              <a:t> (2.5x inflation)</a:t>
            </a:r>
          </a:p>
          <a:p>
            <a:r>
              <a:rPr lang="en-US" dirty="0" smtClean="0"/>
              <a:t>Login, or Download of client code (e.g., browser plug-in)</a:t>
            </a:r>
          </a:p>
          <a:p>
            <a:pPr lvl="1"/>
            <a:r>
              <a:rPr lang="en-US" dirty="0" smtClean="0"/>
              <a:t>Better correspondence to people, but …</a:t>
            </a:r>
          </a:p>
          <a:p>
            <a:pPr lvl="1"/>
            <a:r>
              <a:rPr lang="en-US" dirty="0" smtClean="0"/>
              <a:t>Requires sign-in or download</a:t>
            </a:r>
          </a:p>
          <a:p>
            <a:pPr lvl="1"/>
            <a:r>
              <a:rPr lang="en-US" dirty="0" smtClean="0"/>
              <a:t>Results in a smaller and biased sample of people or data (who remember to login, decided to download, etc.)</a:t>
            </a:r>
          </a:p>
          <a:p>
            <a:r>
              <a:rPr lang="en-US" dirty="0" smtClean="0"/>
              <a:t>Either way, loss of data</a:t>
            </a:r>
          </a:p>
          <a:p>
            <a:pPr>
              <a:buNone/>
            </a:pP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Log Analysis at Scale?</a:t>
            </a:r>
          </a:p>
        </p:txBody>
      </p:sp>
      <p:sp>
        <p:nvSpPr>
          <p:cNvPr id="3" name="Content Placeholder 2"/>
          <p:cNvSpPr>
            <a:spLocks noGrp="1"/>
          </p:cNvSpPr>
          <p:nvPr>
            <p:ph idx="1"/>
          </p:nvPr>
        </p:nvSpPr>
        <p:spPr>
          <a:xfrm>
            <a:off x="294468" y="1219200"/>
            <a:ext cx="8478057" cy="5549153"/>
          </a:xfrm>
        </p:spPr>
        <p:txBody>
          <a:bodyPr>
            <a:normAutofit fontScale="92500" lnSpcReduction="20000"/>
          </a:bodyPr>
          <a:lstStyle/>
          <a:p>
            <a:r>
              <a:rPr lang="en-US" dirty="0" err="1" smtClean="0"/>
              <a:t>MapReduce</a:t>
            </a:r>
            <a:r>
              <a:rPr lang="en-US" dirty="0" smtClean="0"/>
              <a:t>, </a:t>
            </a:r>
            <a:r>
              <a:rPr lang="en-US" dirty="0" err="1" smtClean="0"/>
              <a:t>Hadoop</a:t>
            </a:r>
            <a:r>
              <a:rPr lang="en-US" dirty="0" smtClean="0"/>
              <a:t>, Pig … oh my!</a:t>
            </a:r>
          </a:p>
          <a:p>
            <a:r>
              <a:rPr lang="en-US" dirty="0" smtClean="0"/>
              <a:t>What are they?</a:t>
            </a:r>
          </a:p>
          <a:p>
            <a:pPr lvl="1"/>
            <a:r>
              <a:rPr lang="en-US" b="1" dirty="0" err="1" smtClean="0"/>
              <a:t>MapReduce</a:t>
            </a:r>
            <a:r>
              <a:rPr lang="en-US" dirty="0" smtClean="0"/>
              <a:t> is a programming model for expressing distributed computations while hiding details of parallelization, data distribution, load balancing, fault tolerance, etc.</a:t>
            </a:r>
          </a:p>
          <a:p>
            <a:pPr lvl="2"/>
            <a:r>
              <a:rPr lang="en-US" dirty="0" smtClean="0"/>
              <a:t>Key idea: partition problem into pieces which can be done in parallel </a:t>
            </a:r>
          </a:p>
          <a:p>
            <a:pPr lvl="2"/>
            <a:r>
              <a:rPr lang="en-US" dirty="0" smtClean="0"/>
              <a:t>Map (</a:t>
            </a:r>
            <a:r>
              <a:rPr lang="en-US" dirty="0" err="1" smtClean="0"/>
              <a:t>input_key</a:t>
            </a:r>
            <a:r>
              <a:rPr lang="en-US" dirty="0" smtClean="0"/>
              <a:t>, </a:t>
            </a:r>
            <a:r>
              <a:rPr lang="en-US" dirty="0" err="1" smtClean="0"/>
              <a:t>input_value</a:t>
            </a:r>
            <a:r>
              <a:rPr lang="en-US" dirty="0" smtClean="0"/>
              <a:t>) -&gt; list (</a:t>
            </a:r>
            <a:r>
              <a:rPr lang="en-US" dirty="0" err="1" smtClean="0"/>
              <a:t>output_key</a:t>
            </a:r>
            <a:r>
              <a:rPr lang="en-US" dirty="0" smtClean="0"/>
              <a:t>, </a:t>
            </a:r>
            <a:r>
              <a:rPr lang="en-US" dirty="0" err="1" smtClean="0"/>
              <a:t>intermediate_value</a:t>
            </a:r>
            <a:r>
              <a:rPr lang="en-US" dirty="0" smtClean="0"/>
              <a:t>)</a:t>
            </a:r>
          </a:p>
          <a:p>
            <a:pPr lvl="2"/>
            <a:r>
              <a:rPr lang="en-US" dirty="0" smtClean="0"/>
              <a:t>Reduce (</a:t>
            </a:r>
            <a:r>
              <a:rPr lang="en-US" dirty="0" err="1" smtClean="0"/>
              <a:t>output_key</a:t>
            </a:r>
            <a:r>
              <a:rPr lang="en-US" dirty="0" smtClean="0"/>
              <a:t>, </a:t>
            </a:r>
            <a:r>
              <a:rPr lang="en-US" dirty="0" err="1" smtClean="0"/>
              <a:t>intermediate_value</a:t>
            </a:r>
            <a:r>
              <a:rPr lang="en-US" dirty="0" smtClean="0"/>
              <a:t>) -&gt; list (</a:t>
            </a:r>
            <a:r>
              <a:rPr lang="en-US" dirty="0" err="1" smtClean="0"/>
              <a:t>output_key</a:t>
            </a:r>
            <a:r>
              <a:rPr lang="en-US" dirty="0" smtClean="0"/>
              <a:t>,  </a:t>
            </a:r>
            <a:r>
              <a:rPr lang="en-US" dirty="0" err="1" smtClean="0"/>
              <a:t>output_value</a:t>
            </a:r>
            <a:r>
              <a:rPr lang="en-US" dirty="0" smtClean="0"/>
              <a:t>)</a:t>
            </a:r>
          </a:p>
          <a:p>
            <a:pPr lvl="1"/>
            <a:r>
              <a:rPr lang="en-US" b="1" dirty="0" err="1" smtClean="0"/>
              <a:t>Hadoop</a:t>
            </a:r>
            <a:r>
              <a:rPr lang="en-US" dirty="0" smtClean="0"/>
              <a:t> open-source implementation of </a:t>
            </a:r>
            <a:r>
              <a:rPr lang="en-US" dirty="0" err="1" smtClean="0"/>
              <a:t>MapReduce</a:t>
            </a:r>
            <a:endParaRPr lang="en-US" dirty="0" smtClean="0"/>
          </a:p>
          <a:p>
            <a:pPr lvl="1"/>
            <a:r>
              <a:rPr lang="en-US" b="1" dirty="0" smtClean="0"/>
              <a:t>Pig</a:t>
            </a:r>
            <a:r>
              <a:rPr lang="en-US" dirty="0" smtClean="0"/>
              <a:t> execution engine on top of </a:t>
            </a:r>
            <a:r>
              <a:rPr lang="en-US" dirty="0" err="1" smtClean="0"/>
              <a:t>Hadoop</a:t>
            </a:r>
            <a:endParaRPr lang="en-US" dirty="0" smtClean="0"/>
          </a:p>
          <a:p>
            <a:r>
              <a:rPr lang="en-US" dirty="0" smtClean="0"/>
              <a:t>Why would you want to use them?</a:t>
            </a:r>
          </a:p>
          <a:p>
            <a:pPr lvl="1"/>
            <a:r>
              <a:rPr lang="en-US" dirty="0" smtClean="0"/>
              <a:t>Efficient for ad-hoc operations on large-scale data</a:t>
            </a:r>
          </a:p>
          <a:p>
            <a:pPr lvl="1"/>
            <a:r>
              <a:rPr lang="en-US" dirty="0" smtClean="0"/>
              <a:t>E.g., Count number words in a large collection of documents</a:t>
            </a:r>
          </a:p>
          <a:p>
            <a:r>
              <a:rPr lang="en-US" dirty="0" smtClean="0"/>
              <a:t>How can you use them?</a:t>
            </a:r>
          </a:p>
          <a:p>
            <a:pPr lvl="1"/>
            <a:r>
              <a:rPr lang="en-US" dirty="0" smtClean="0"/>
              <a:t>Many universities have compute clusters</a:t>
            </a:r>
          </a:p>
          <a:p>
            <a:pPr lvl="1"/>
            <a:r>
              <a:rPr lang="en-US" dirty="0" smtClean="0"/>
              <a:t>Also,  Amazon EC3, Microsoft-NSF,  and others</a:t>
            </a:r>
          </a:p>
        </p:txBody>
      </p:sp>
      <p:pic>
        <p:nvPicPr>
          <p:cNvPr id="1027" name="Picture 3"/>
          <p:cNvPicPr>
            <a:picLocks noChangeAspect="1" noChangeArrowheads="1"/>
          </p:cNvPicPr>
          <p:nvPr/>
        </p:nvPicPr>
        <p:blipFill>
          <a:blip r:embed="rId3" cstate="print"/>
          <a:srcRect/>
          <a:stretch>
            <a:fillRect/>
          </a:stretch>
        </p:blipFill>
        <p:spPr bwMode="auto">
          <a:xfrm>
            <a:off x="4567238" y="2686049"/>
            <a:ext cx="4391025" cy="2000250"/>
          </a:xfrm>
          <a:prstGeom prst="rect">
            <a:avLst/>
          </a:prstGeom>
          <a:noFill/>
          <a:ln w="9525">
            <a:solidFill>
              <a:schemeClr val="accent1">
                <a:lumMod val="75000"/>
              </a:schemeClr>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Data Responsibly</a:t>
            </a:r>
            <a:endParaRPr lang="en-US" dirty="0"/>
          </a:p>
        </p:txBody>
      </p:sp>
      <p:sp>
        <p:nvSpPr>
          <p:cNvPr id="3" name="Content Placeholder 2"/>
          <p:cNvSpPr>
            <a:spLocks noGrp="1"/>
          </p:cNvSpPr>
          <p:nvPr>
            <p:ph idx="1"/>
          </p:nvPr>
        </p:nvSpPr>
        <p:spPr>
          <a:xfrm>
            <a:off x="457200" y="1443038"/>
            <a:ext cx="7926779" cy="4828226"/>
          </a:xfrm>
        </p:spPr>
        <p:txBody>
          <a:bodyPr>
            <a:normAutofit/>
          </a:bodyPr>
          <a:lstStyle/>
          <a:p>
            <a:r>
              <a:rPr lang="en-US" dirty="0" smtClean="0"/>
              <a:t>What data is collected and how it can be used</a:t>
            </a:r>
          </a:p>
          <a:p>
            <a:pPr lvl="1"/>
            <a:r>
              <a:rPr lang="en-US" dirty="0" smtClean="0"/>
              <a:t>User agreements (terms of service)</a:t>
            </a:r>
          </a:p>
          <a:p>
            <a:pPr lvl="1"/>
            <a:r>
              <a:rPr lang="en-US" dirty="0" smtClean="0"/>
              <a:t>Emerging industry standards and best practices</a:t>
            </a:r>
          </a:p>
          <a:p>
            <a:r>
              <a:rPr lang="en-US" dirty="0" smtClean="0"/>
              <a:t>Trade-offs</a:t>
            </a:r>
          </a:p>
          <a:p>
            <a:pPr lvl="1"/>
            <a:r>
              <a:rPr lang="en-US" dirty="0" smtClean="0"/>
              <a:t>More data: more intrusive and potential privacy concerns, but also more useful for analysis and system improvement</a:t>
            </a:r>
          </a:p>
          <a:p>
            <a:pPr lvl="1"/>
            <a:r>
              <a:rPr lang="en-US" dirty="0" smtClean="0"/>
              <a:t>Less data: less intrusive, but less useful</a:t>
            </a:r>
          </a:p>
          <a:p>
            <a:r>
              <a:rPr lang="en-US" dirty="0" smtClean="0"/>
              <a:t>Risk, benefit, trust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Data Responsibly</a:t>
            </a:r>
            <a:endParaRPr lang="en-US" dirty="0"/>
          </a:p>
        </p:txBody>
      </p:sp>
      <p:sp>
        <p:nvSpPr>
          <p:cNvPr id="3" name="Content Placeholder 2"/>
          <p:cNvSpPr>
            <a:spLocks noGrp="1"/>
          </p:cNvSpPr>
          <p:nvPr>
            <p:ph idx="1"/>
          </p:nvPr>
        </p:nvSpPr>
        <p:spPr>
          <a:xfrm>
            <a:off x="457199" y="1371600"/>
            <a:ext cx="8686801" cy="4937760"/>
          </a:xfrm>
        </p:spPr>
        <p:txBody>
          <a:bodyPr>
            <a:normAutofit fontScale="92500" lnSpcReduction="10000"/>
          </a:bodyPr>
          <a:lstStyle/>
          <a:p>
            <a:r>
              <a:rPr lang="en-US" dirty="0" smtClean="0"/>
              <a:t>Control access to the data</a:t>
            </a:r>
          </a:p>
          <a:p>
            <a:pPr lvl="1"/>
            <a:r>
              <a:rPr lang="en-US" dirty="0" smtClean="0"/>
              <a:t>Internally:  access control; data retention policy</a:t>
            </a:r>
          </a:p>
          <a:p>
            <a:pPr lvl="1"/>
            <a:r>
              <a:rPr lang="en-US" dirty="0" smtClean="0"/>
              <a:t>Externally:  risky (e.g., AOL, Netflix, Enron, FB public)</a:t>
            </a:r>
          </a:p>
          <a:p>
            <a:r>
              <a:rPr lang="en-US" dirty="0" smtClean="0"/>
              <a:t>Protect user privacy</a:t>
            </a:r>
          </a:p>
          <a:p>
            <a:pPr lvl="1"/>
            <a:r>
              <a:rPr lang="en-US" dirty="0" smtClean="0"/>
              <a:t>Directly identifiable information</a:t>
            </a:r>
          </a:p>
          <a:p>
            <a:pPr lvl="2"/>
            <a:r>
              <a:rPr lang="en-US" dirty="0" smtClean="0"/>
              <a:t>Social security, credit card, driver’s license numbers</a:t>
            </a:r>
          </a:p>
          <a:p>
            <a:pPr lvl="1"/>
            <a:r>
              <a:rPr lang="en-US" dirty="0" smtClean="0"/>
              <a:t>Indirectly identifiable information</a:t>
            </a:r>
          </a:p>
          <a:p>
            <a:pPr lvl="2"/>
            <a:r>
              <a:rPr lang="en-US" dirty="0" smtClean="0"/>
              <a:t>Names, locations, phone numbers … you’re so vain  (e.g.,  AOL)</a:t>
            </a:r>
          </a:p>
          <a:p>
            <a:pPr lvl="2"/>
            <a:r>
              <a:rPr lang="en-US" dirty="0" smtClean="0"/>
              <a:t>Putting together multiple sources indirectly (e.g.,  Netflix,  hospital records)</a:t>
            </a:r>
          </a:p>
          <a:p>
            <a:pPr lvl="3"/>
            <a:r>
              <a:rPr lang="en-US" dirty="0" smtClean="0"/>
              <a:t>Linking public and private data </a:t>
            </a:r>
          </a:p>
          <a:p>
            <a:pPr lvl="3"/>
            <a:r>
              <a:rPr lang="en-US" i="1" dirty="0" smtClean="0"/>
              <a:t>k</a:t>
            </a:r>
            <a:r>
              <a:rPr lang="en-US" dirty="0" smtClean="0"/>
              <a:t>-anonymity</a:t>
            </a:r>
          </a:p>
          <a:p>
            <a:pPr>
              <a:defRPr/>
            </a:pPr>
            <a:r>
              <a:rPr lang="en-US" dirty="0" smtClean="0"/>
              <a:t>Transparency and user control</a:t>
            </a:r>
          </a:p>
          <a:p>
            <a:pPr lvl="1">
              <a:defRPr/>
            </a:pPr>
            <a:r>
              <a:rPr lang="en-US" dirty="0" smtClean="0"/>
              <a:t>Publicly available privacy policy</a:t>
            </a:r>
          </a:p>
          <a:p>
            <a:pPr lvl="1">
              <a:defRPr/>
            </a:pPr>
            <a:r>
              <a:rPr lang="en-US" dirty="0" smtClean="0"/>
              <a:t>Giving users control to delete, opt-out, etc.</a:t>
            </a:r>
          </a:p>
          <a:p>
            <a:pPr lvl="2">
              <a:buNone/>
            </a:pPr>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r>
              <a:rPr lang="en-US" smtClean="0"/>
              <a:t>Data cleaning for large logs</a:t>
            </a:r>
          </a:p>
        </p:txBody>
      </p:sp>
      <p:sp>
        <p:nvSpPr>
          <p:cNvPr id="3" name="Subtitle 2"/>
          <p:cNvSpPr>
            <a:spLocks noGrp="1"/>
          </p:cNvSpPr>
          <p:nvPr>
            <p:ph type="subTitle" idx="1"/>
          </p:nvPr>
        </p:nvSpPr>
        <p:spPr/>
        <p:txBody>
          <a:bodyPr>
            <a:normAutofit/>
          </a:bodyPr>
          <a:lstStyle/>
          <a:p>
            <a:pPr>
              <a:defRPr/>
            </a:pPr>
            <a:r>
              <a:rPr lang="en-US" dirty="0" smtClean="0"/>
              <a:t>Dan Russell</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Why clean logs data?	</a:t>
            </a:r>
          </a:p>
        </p:txBody>
      </p:sp>
      <p:sp>
        <p:nvSpPr>
          <p:cNvPr id="12291" name="Content Placeholder 2"/>
          <p:cNvSpPr>
            <a:spLocks noGrp="1"/>
          </p:cNvSpPr>
          <p:nvPr>
            <p:ph sz="quarter" idx="1"/>
          </p:nvPr>
        </p:nvSpPr>
        <p:spPr>
          <a:xfrm>
            <a:off x="457200" y="1219200"/>
            <a:ext cx="8458200" cy="4937125"/>
          </a:xfrm>
        </p:spPr>
        <p:txBody>
          <a:bodyPr/>
          <a:lstStyle/>
          <a:p>
            <a:pPr eaLnBrk="1" hangingPunct="1"/>
            <a:r>
              <a:rPr lang="en-US" i="1" smtClean="0"/>
              <a:t>The big false assumption: </a:t>
            </a:r>
            <a:r>
              <a:rPr lang="en-US" smtClean="0"/>
              <a:t>Isn’t logs data intrinsically clean? </a:t>
            </a:r>
          </a:p>
          <a:p>
            <a:pPr lvl="1" eaLnBrk="1" hangingPunct="1"/>
            <a:r>
              <a:rPr lang="en-US" smtClean="0"/>
              <a:t>A:  Nope.  </a:t>
            </a:r>
          </a:p>
          <a:p>
            <a:pPr lvl="1" eaLnBrk="1" hangingPunct="1"/>
            <a:endParaRPr lang="en-US" smtClean="0"/>
          </a:p>
          <a:p>
            <a:pPr lvl="2" eaLnBrk="1" hangingPunct="1"/>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Typical log format</a:t>
            </a:r>
          </a:p>
        </p:txBody>
      </p:sp>
      <p:sp>
        <p:nvSpPr>
          <p:cNvPr id="3" name="Content Placeholder 2"/>
          <p:cNvSpPr>
            <a:spLocks noGrp="1"/>
          </p:cNvSpPr>
          <p:nvPr>
            <p:ph sz="quarter" idx="1"/>
          </p:nvPr>
        </p:nvSpPr>
        <p:spPr>
          <a:xfrm>
            <a:off x="457200" y="1600200"/>
            <a:ext cx="8229600" cy="4937125"/>
          </a:xfrm>
        </p:spPr>
        <p:txBody>
          <a:bodyPr>
            <a:normAutofit lnSpcReduction="10000"/>
          </a:bodyPr>
          <a:lstStyle/>
          <a:p>
            <a:pPr>
              <a:defRPr/>
            </a:pPr>
            <a:endParaRPr lang="en-US" altLang="ko-KR" sz="2000" dirty="0" smtClean="0">
              <a:solidFill>
                <a:schemeClr val="bg2">
                  <a:lumMod val="10000"/>
                </a:schemeClr>
              </a:solidFill>
              <a:ea typeface="굴림" pitchFamily="50" charset="-127"/>
            </a:endParaRPr>
          </a:p>
          <a:p>
            <a:pPr>
              <a:defRPr/>
            </a:pPr>
            <a:endParaRPr lang="en-US" altLang="ko-KR" sz="2000" dirty="0" smtClean="0">
              <a:solidFill>
                <a:schemeClr val="bg2">
                  <a:lumMod val="10000"/>
                </a:schemeClr>
              </a:solidFill>
              <a:ea typeface="굴림" pitchFamily="50" charset="-127"/>
            </a:endParaRPr>
          </a:p>
          <a:p>
            <a:pPr>
              <a:defRPr/>
            </a:pPr>
            <a:endParaRPr lang="en-US" altLang="ko-KR" sz="2000" dirty="0" smtClean="0">
              <a:solidFill>
                <a:schemeClr val="bg2">
                  <a:lumMod val="10000"/>
                </a:schemeClr>
              </a:solidFill>
              <a:ea typeface="굴림" pitchFamily="50" charset="-127"/>
            </a:endParaRPr>
          </a:p>
          <a:p>
            <a:pPr>
              <a:buFont typeface="Wingdings 3" pitchFamily="18" charset="2"/>
              <a:buNone/>
              <a:defRPr/>
            </a:pPr>
            <a:r>
              <a:rPr lang="en-US" altLang="ko-KR" sz="1200" b="1" dirty="0" smtClean="0">
                <a:solidFill>
                  <a:schemeClr val="bg2">
                    <a:lumMod val="10000"/>
                  </a:schemeClr>
                </a:solidFill>
                <a:latin typeface="Arial"/>
                <a:ea typeface="굴림" pitchFamily="50" charset="-127"/>
              </a:rPr>
              <a:t>–</a:t>
            </a:r>
            <a:r>
              <a:rPr lang="en-US" altLang="ko-KR" sz="1200" b="1" dirty="0" smtClean="0">
                <a:solidFill>
                  <a:schemeClr val="bg2">
                    <a:lumMod val="10000"/>
                  </a:schemeClr>
                </a:solidFill>
                <a:ea typeface="굴림" pitchFamily="50" charset="-127"/>
              </a:rPr>
              <a:t> Client IP - 210.126.19.93</a:t>
            </a:r>
          </a:p>
          <a:p>
            <a:pPr>
              <a:buFont typeface="Wingdings 3" pitchFamily="18" charset="2"/>
              <a:buNone/>
              <a:defRPr/>
            </a:pPr>
            <a:r>
              <a:rPr lang="en-US" altLang="ko-KR" sz="1200" b="1" dirty="0" smtClean="0">
                <a:solidFill>
                  <a:schemeClr val="bg2">
                    <a:lumMod val="10000"/>
                  </a:schemeClr>
                </a:solidFill>
                <a:latin typeface="Arial"/>
                <a:ea typeface="굴림" pitchFamily="50" charset="-127"/>
              </a:rPr>
              <a:t>–</a:t>
            </a:r>
            <a:r>
              <a:rPr lang="en-US" altLang="ko-KR" sz="1200" b="1" dirty="0" smtClean="0">
                <a:solidFill>
                  <a:schemeClr val="bg2">
                    <a:lumMod val="10000"/>
                  </a:schemeClr>
                </a:solidFill>
                <a:ea typeface="굴림" pitchFamily="50" charset="-127"/>
              </a:rPr>
              <a:t> Date - 23/Jan/2005</a:t>
            </a:r>
          </a:p>
          <a:p>
            <a:pPr>
              <a:buFont typeface="Wingdings 3" pitchFamily="18" charset="2"/>
              <a:buNone/>
              <a:defRPr/>
            </a:pPr>
            <a:r>
              <a:rPr lang="en-US" altLang="ko-KR" sz="1200" b="1" dirty="0" smtClean="0">
                <a:solidFill>
                  <a:schemeClr val="bg2">
                    <a:lumMod val="10000"/>
                  </a:schemeClr>
                </a:solidFill>
                <a:latin typeface="Arial"/>
                <a:ea typeface="굴림" pitchFamily="50" charset="-127"/>
              </a:rPr>
              <a:t>–</a:t>
            </a:r>
            <a:r>
              <a:rPr lang="en-US" altLang="ko-KR" sz="1200" b="1" dirty="0" smtClean="0">
                <a:solidFill>
                  <a:schemeClr val="bg2">
                    <a:lumMod val="10000"/>
                  </a:schemeClr>
                </a:solidFill>
                <a:ea typeface="굴림" pitchFamily="50" charset="-127"/>
              </a:rPr>
              <a:t> Accessed time - 13:37:12</a:t>
            </a:r>
          </a:p>
          <a:p>
            <a:pPr>
              <a:buFont typeface="Wingdings 3" pitchFamily="18" charset="2"/>
              <a:buNone/>
              <a:defRPr/>
            </a:pPr>
            <a:r>
              <a:rPr lang="en-US" altLang="ko-KR" sz="1200" b="1" dirty="0" smtClean="0">
                <a:solidFill>
                  <a:schemeClr val="bg2">
                    <a:lumMod val="10000"/>
                  </a:schemeClr>
                </a:solidFill>
                <a:latin typeface="Arial"/>
                <a:ea typeface="굴림" pitchFamily="50" charset="-127"/>
              </a:rPr>
              <a:t>–</a:t>
            </a:r>
            <a:r>
              <a:rPr lang="en-US" altLang="ko-KR" sz="1200" b="1" dirty="0" smtClean="0">
                <a:solidFill>
                  <a:schemeClr val="bg2">
                    <a:lumMod val="10000"/>
                  </a:schemeClr>
                </a:solidFill>
                <a:ea typeface="굴림" pitchFamily="50" charset="-127"/>
              </a:rPr>
              <a:t> Method - GET (to request page ), POST, HEAD (send to server)</a:t>
            </a:r>
          </a:p>
          <a:p>
            <a:pPr>
              <a:buFont typeface="Wingdings 3" pitchFamily="18" charset="2"/>
              <a:buNone/>
              <a:defRPr/>
            </a:pPr>
            <a:r>
              <a:rPr lang="en-US" altLang="ko-KR" sz="1200" b="1" dirty="0" smtClean="0">
                <a:solidFill>
                  <a:schemeClr val="bg2">
                    <a:lumMod val="10000"/>
                  </a:schemeClr>
                </a:solidFill>
                <a:latin typeface="Arial"/>
                <a:ea typeface="굴림" pitchFamily="50" charset="-127"/>
              </a:rPr>
              <a:t>–</a:t>
            </a:r>
            <a:r>
              <a:rPr lang="en-US" altLang="ko-KR" sz="1200" b="1" dirty="0" smtClean="0">
                <a:solidFill>
                  <a:schemeClr val="bg2">
                    <a:lumMod val="10000"/>
                  </a:schemeClr>
                </a:solidFill>
                <a:ea typeface="굴림" pitchFamily="50" charset="-127"/>
              </a:rPr>
              <a:t> Protocol - HTTP/1.1</a:t>
            </a:r>
            <a:endParaRPr lang="en-US" altLang="ko-KR" sz="700" b="1" dirty="0" smtClean="0">
              <a:solidFill>
                <a:schemeClr val="bg2">
                  <a:lumMod val="10000"/>
                </a:schemeClr>
              </a:solidFill>
              <a:ea typeface="굴림" pitchFamily="50" charset="-127"/>
            </a:endParaRPr>
          </a:p>
          <a:p>
            <a:pPr>
              <a:buFont typeface="Wingdings 3" pitchFamily="18" charset="2"/>
              <a:buNone/>
              <a:defRPr/>
            </a:pPr>
            <a:r>
              <a:rPr lang="en-US" altLang="ko-KR" sz="1200" b="1" dirty="0" smtClean="0">
                <a:solidFill>
                  <a:schemeClr val="bg2">
                    <a:lumMod val="10000"/>
                  </a:schemeClr>
                </a:solidFill>
                <a:latin typeface="Arial"/>
                <a:ea typeface="굴림" pitchFamily="50" charset="-127"/>
              </a:rPr>
              <a:t>–</a:t>
            </a:r>
            <a:r>
              <a:rPr lang="en-US" altLang="ko-KR" sz="1200" b="1" dirty="0" smtClean="0">
                <a:solidFill>
                  <a:schemeClr val="bg2">
                    <a:lumMod val="10000"/>
                  </a:schemeClr>
                </a:solidFill>
                <a:ea typeface="굴림" pitchFamily="50" charset="-127"/>
              </a:rPr>
              <a:t> Status code - 200 (Success), 401,301,500 (error)</a:t>
            </a:r>
          </a:p>
          <a:p>
            <a:pPr>
              <a:buFont typeface="Wingdings 3" pitchFamily="18" charset="2"/>
              <a:buNone/>
              <a:defRPr/>
            </a:pPr>
            <a:r>
              <a:rPr lang="en-US" altLang="ko-KR" sz="1200" b="1" dirty="0" smtClean="0">
                <a:solidFill>
                  <a:schemeClr val="bg2">
                    <a:lumMod val="10000"/>
                  </a:schemeClr>
                </a:solidFill>
                <a:latin typeface="Arial"/>
                <a:ea typeface="굴림" pitchFamily="50" charset="-127"/>
              </a:rPr>
              <a:t>–</a:t>
            </a:r>
            <a:r>
              <a:rPr lang="en-US" altLang="ko-KR" sz="1200" b="1" dirty="0" smtClean="0">
                <a:solidFill>
                  <a:schemeClr val="bg2">
                    <a:lumMod val="10000"/>
                  </a:schemeClr>
                </a:solidFill>
                <a:ea typeface="굴림" pitchFamily="50" charset="-127"/>
              </a:rPr>
              <a:t> Size of file - 2705 </a:t>
            </a:r>
          </a:p>
          <a:p>
            <a:pPr>
              <a:buFont typeface="Wingdings 3" pitchFamily="18" charset="2"/>
              <a:buNone/>
              <a:defRPr/>
            </a:pPr>
            <a:r>
              <a:rPr lang="en-US" altLang="ko-KR" sz="1200" b="1" dirty="0" smtClean="0">
                <a:solidFill>
                  <a:schemeClr val="bg2">
                    <a:lumMod val="10000"/>
                  </a:schemeClr>
                </a:solidFill>
                <a:latin typeface="Arial"/>
                <a:ea typeface="굴림" pitchFamily="50" charset="-127"/>
              </a:rPr>
              <a:t>–</a:t>
            </a:r>
            <a:r>
              <a:rPr lang="en-US" altLang="ko-KR" sz="1200" b="1" dirty="0" smtClean="0">
                <a:solidFill>
                  <a:schemeClr val="bg2">
                    <a:lumMod val="10000"/>
                  </a:schemeClr>
                </a:solidFill>
                <a:ea typeface="굴림" pitchFamily="50" charset="-127"/>
              </a:rPr>
              <a:t> Agent type -</a:t>
            </a:r>
            <a:r>
              <a:rPr lang="en-US" altLang="ko-KR" sz="700" b="1" dirty="0" smtClean="0">
                <a:solidFill>
                  <a:schemeClr val="bg2">
                    <a:lumMod val="10000"/>
                  </a:schemeClr>
                </a:solidFill>
                <a:ea typeface="굴림" pitchFamily="50" charset="-127"/>
              </a:rPr>
              <a:t> </a:t>
            </a:r>
            <a:r>
              <a:rPr lang="en-US" altLang="ko-KR" sz="1200" b="1" dirty="0" smtClean="0">
                <a:solidFill>
                  <a:schemeClr val="bg2">
                    <a:lumMod val="10000"/>
                  </a:schemeClr>
                </a:solidFill>
                <a:ea typeface="굴림" pitchFamily="50" charset="-127"/>
              </a:rPr>
              <a:t>Mozilla/4.0</a:t>
            </a:r>
            <a:r>
              <a:rPr lang="en-US" altLang="ko-KR" sz="1200" dirty="0" smtClean="0">
                <a:solidFill>
                  <a:schemeClr val="bg2">
                    <a:lumMod val="10000"/>
                  </a:schemeClr>
                </a:solidFill>
                <a:ea typeface="굴림" pitchFamily="50" charset="-127"/>
              </a:rPr>
              <a:t> </a:t>
            </a:r>
            <a:endParaRPr lang="en-US" altLang="ko-KR" sz="700" b="1" dirty="0" smtClean="0">
              <a:solidFill>
                <a:schemeClr val="bg2">
                  <a:lumMod val="10000"/>
                </a:schemeClr>
              </a:solidFill>
              <a:ea typeface="굴림" pitchFamily="50" charset="-127"/>
            </a:endParaRPr>
          </a:p>
          <a:p>
            <a:pPr>
              <a:buFont typeface="Wingdings 3" pitchFamily="18" charset="2"/>
              <a:buNone/>
              <a:defRPr/>
            </a:pPr>
            <a:r>
              <a:rPr lang="en-US" altLang="ko-KR" sz="1200" b="1" dirty="0" smtClean="0">
                <a:solidFill>
                  <a:schemeClr val="bg2">
                    <a:lumMod val="10000"/>
                  </a:schemeClr>
                </a:solidFill>
                <a:latin typeface="Arial"/>
                <a:ea typeface="굴림" pitchFamily="50" charset="-127"/>
              </a:rPr>
              <a:t>–</a:t>
            </a:r>
            <a:r>
              <a:rPr lang="en-US" altLang="ko-KR" sz="1200" b="1" dirty="0" smtClean="0">
                <a:solidFill>
                  <a:schemeClr val="bg2">
                    <a:lumMod val="10000"/>
                  </a:schemeClr>
                </a:solidFill>
                <a:ea typeface="굴림" pitchFamily="50" charset="-127"/>
              </a:rPr>
              <a:t> Operating system - Windows NT</a:t>
            </a:r>
            <a:r>
              <a:rPr lang="en-US" altLang="ko-KR" sz="1200" dirty="0" smtClean="0">
                <a:solidFill>
                  <a:schemeClr val="bg2">
                    <a:lumMod val="10000"/>
                  </a:schemeClr>
                </a:solidFill>
                <a:ea typeface="굴림" pitchFamily="50" charset="-127"/>
              </a:rPr>
              <a:t> </a:t>
            </a:r>
            <a:endParaRPr lang="en-US" altLang="ko-KR" sz="700" b="1" dirty="0" smtClean="0">
              <a:solidFill>
                <a:schemeClr val="bg2">
                  <a:lumMod val="10000"/>
                </a:schemeClr>
              </a:solidFill>
              <a:ea typeface="굴림" pitchFamily="50" charset="-127"/>
            </a:endParaRPr>
          </a:p>
          <a:p>
            <a:pPr>
              <a:buFont typeface="Wingdings 3" pitchFamily="18" charset="2"/>
              <a:buNone/>
              <a:defRPr/>
            </a:pPr>
            <a:r>
              <a:rPr lang="en-US" altLang="ko-KR" sz="1400" b="1" dirty="0" smtClean="0">
                <a:solidFill>
                  <a:schemeClr val="bg2">
                    <a:lumMod val="10000"/>
                  </a:schemeClr>
                </a:solidFill>
                <a:ea typeface="굴림" pitchFamily="50" charset="-127"/>
                <a:hlinkClick r:id="rId2"/>
              </a:rPr>
              <a:t>http://www.olloo.mn/modules.php?name=News&amp;file=article&amp;catid=25&amp;sid=8225</a:t>
            </a:r>
            <a:r>
              <a:rPr lang="en-US" altLang="ko-KR" sz="1400" b="1" dirty="0" smtClean="0">
                <a:solidFill>
                  <a:schemeClr val="bg2">
                    <a:lumMod val="10000"/>
                  </a:schemeClr>
                </a:solidFill>
                <a:ea typeface="굴림" pitchFamily="50" charset="-127"/>
              </a:rPr>
              <a:t> </a:t>
            </a:r>
            <a:r>
              <a:rPr lang="en-US" altLang="ko-KR" sz="1400" b="1" dirty="0" smtClean="0">
                <a:solidFill>
                  <a:schemeClr val="bg2">
                    <a:lumMod val="10000"/>
                  </a:schemeClr>
                </a:solidFill>
                <a:ea typeface="굴림" pitchFamily="50" charset="-127"/>
                <a:cs typeface="Arial" pitchFamily="34" charset="0"/>
              </a:rPr>
              <a:t>→ </a:t>
            </a:r>
          </a:p>
          <a:p>
            <a:pPr>
              <a:buFont typeface="Wingdings 3" pitchFamily="18" charset="2"/>
              <a:buNone/>
              <a:defRPr/>
            </a:pPr>
            <a:r>
              <a:rPr lang="en-US" altLang="ko-KR" sz="1400" b="1" dirty="0" smtClean="0">
                <a:solidFill>
                  <a:schemeClr val="bg2">
                    <a:lumMod val="10000"/>
                  </a:schemeClr>
                </a:solidFill>
                <a:ea typeface="굴림" pitchFamily="50" charset="-127"/>
                <a:cs typeface="Arial" pitchFamily="34" charset="0"/>
              </a:rPr>
              <a:t>→ </a:t>
            </a:r>
            <a:r>
              <a:rPr lang="en-US" altLang="ko-KR" sz="1400" b="1" dirty="0" smtClean="0">
                <a:solidFill>
                  <a:schemeClr val="bg2">
                    <a:lumMod val="10000"/>
                  </a:schemeClr>
                </a:solidFill>
                <a:ea typeface="굴림" pitchFamily="50" charset="-127"/>
                <a:hlinkClick r:id="rId3"/>
              </a:rPr>
              <a:t>http://www.olloo.mn/modules.php?name=News&amp;file=friend&amp;op=FriendSend&amp;sid=8225</a:t>
            </a:r>
            <a:endParaRPr lang="en-US" altLang="ko-KR" sz="1400" b="1" dirty="0" smtClean="0">
              <a:solidFill>
                <a:schemeClr val="bg2">
                  <a:lumMod val="10000"/>
                </a:schemeClr>
              </a:solidFill>
              <a:ea typeface="굴림" pitchFamily="50" charset="-127"/>
            </a:endParaRPr>
          </a:p>
          <a:p>
            <a:pPr>
              <a:buFont typeface="Wingdings 3" pitchFamily="18" charset="2"/>
              <a:buNone/>
              <a:defRPr/>
            </a:pPr>
            <a:endParaRPr lang="en-US" altLang="ko-KR" sz="1400" dirty="0" smtClean="0">
              <a:solidFill>
                <a:schemeClr val="bg2">
                  <a:lumMod val="10000"/>
                </a:schemeClr>
              </a:solidFill>
              <a:ea typeface="굴림" pitchFamily="50" charset="-127"/>
            </a:endParaRPr>
          </a:p>
          <a:p>
            <a:pPr>
              <a:buFont typeface="Wingdings 3" pitchFamily="18" charset="2"/>
              <a:buNone/>
              <a:defRPr/>
            </a:pPr>
            <a:endParaRPr lang="en-US" altLang="ko-KR" sz="1400" dirty="0" smtClean="0">
              <a:solidFill>
                <a:schemeClr val="bg2">
                  <a:lumMod val="10000"/>
                </a:schemeClr>
              </a:solidFill>
              <a:ea typeface="굴림" pitchFamily="50" charset="-127"/>
            </a:endParaRPr>
          </a:p>
          <a:p>
            <a:pPr>
              <a:buFont typeface="Wingdings 3" pitchFamily="18" charset="2"/>
              <a:buNone/>
              <a:defRPr/>
            </a:pPr>
            <a:r>
              <a:rPr lang="en-US" altLang="ko-KR" sz="1400" b="1" dirty="0" smtClean="0">
                <a:solidFill>
                  <a:srgbClr val="FF0000"/>
                </a:solidFill>
                <a:ea typeface="굴림" pitchFamily="50" charset="-127"/>
              </a:rPr>
              <a:t>What this really means… </a:t>
            </a:r>
            <a:r>
              <a:rPr lang="en-US" altLang="ko-KR" sz="1400" b="1" dirty="0" smtClean="0">
                <a:solidFill>
                  <a:schemeClr val="bg2">
                    <a:lumMod val="10000"/>
                  </a:schemeClr>
                </a:solidFill>
                <a:ea typeface="굴림" pitchFamily="50" charset="-127"/>
              </a:rPr>
              <a:t>A visitor (210.126.19.93) viewing the news who sent it to friend.</a:t>
            </a:r>
          </a:p>
          <a:p>
            <a:pPr>
              <a:buFont typeface="Wingdings 3" pitchFamily="18" charset="2"/>
              <a:buNone/>
              <a:defRPr/>
            </a:pPr>
            <a:endParaRPr lang="en-US" altLang="ko-KR" sz="1400" dirty="0" smtClean="0">
              <a:solidFill>
                <a:schemeClr val="bg2">
                  <a:lumMod val="10000"/>
                </a:schemeClr>
              </a:solidFill>
              <a:ea typeface="굴림" pitchFamily="50" charset="-127"/>
            </a:endParaRPr>
          </a:p>
          <a:p>
            <a:pPr>
              <a:defRPr/>
            </a:pPr>
            <a:endParaRPr lang="en-US" sz="1200" dirty="0"/>
          </a:p>
        </p:txBody>
      </p:sp>
      <p:sp>
        <p:nvSpPr>
          <p:cNvPr id="4" name="Rectangle 3"/>
          <p:cNvSpPr txBox="1">
            <a:spLocks noChangeArrowheads="1"/>
          </p:cNvSpPr>
          <p:nvPr/>
        </p:nvSpPr>
        <p:spPr bwMode="auto">
          <a:xfrm>
            <a:off x="609600" y="2590801"/>
            <a:ext cx="8750300" cy="3933825"/>
          </a:xfrm>
          <a:prstGeom prst="rect">
            <a:avLst/>
          </a:prstGeom>
          <a:noFill/>
          <a:ln w="9525">
            <a:noFill/>
            <a:miter lim="800000"/>
            <a:headEnd/>
            <a:tailEnd/>
          </a:ln>
        </p:spPr>
        <p:txBody>
          <a:bodyPr lIns="91439" tIns="45719" rIns="91439" bIns="45719"/>
          <a:lstStyle/>
          <a:p>
            <a:pPr marL="273047" indent="-273047" eaLnBrk="0" hangingPunct="0">
              <a:spcBef>
                <a:spcPts val="600"/>
              </a:spcBef>
              <a:buClr>
                <a:schemeClr val="accent1"/>
              </a:buClr>
              <a:buSzPct val="76000"/>
              <a:defRPr/>
            </a:pPr>
            <a:endParaRPr lang="en-US" altLang="ko-KR" sz="1600" dirty="0">
              <a:solidFill>
                <a:schemeClr val="bg2">
                  <a:lumMod val="10000"/>
                </a:schemeClr>
              </a:solidFill>
              <a:ea typeface="굴림" pitchFamily="50" charset="-127"/>
            </a:endParaRPr>
          </a:p>
        </p:txBody>
      </p:sp>
      <p:sp>
        <p:nvSpPr>
          <p:cNvPr id="5" name="Text Box 4"/>
          <p:cNvSpPr txBox="1">
            <a:spLocks noChangeArrowheads="1"/>
          </p:cNvSpPr>
          <p:nvPr/>
        </p:nvSpPr>
        <p:spPr bwMode="auto">
          <a:xfrm>
            <a:off x="228600" y="1371600"/>
            <a:ext cx="8768617" cy="1077216"/>
          </a:xfrm>
          <a:prstGeom prst="rect">
            <a:avLst/>
          </a:prstGeom>
          <a:solidFill>
            <a:schemeClr val="accent2">
              <a:lumMod val="20000"/>
              <a:lumOff val="80000"/>
            </a:schemeClr>
          </a:solidFill>
          <a:ln w="9525">
            <a:solidFill>
              <a:schemeClr val="tx1"/>
            </a:solidFill>
            <a:miter lim="800000"/>
            <a:headEnd/>
            <a:tailEnd/>
          </a:ln>
          <a:effectLst/>
        </p:spPr>
        <p:txBody>
          <a:bodyPr wrap="none" lIns="91439" tIns="45719" rIns="91439" bIns="45719">
            <a:spAutoFit/>
          </a:bodyPr>
          <a:lstStyle/>
          <a:p>
            <a:pPr>
              <a:defRPr/>
            </a:pPr>
            <a:r>
              <a:rPr lang="en-US" altLang="ko-KR" sz="1600" b="1" dirty="0">
                <a:solidFill>
                  <a:srgbClr val="0070C0"/>
                </a:solidFill>
                <a:latin typeface="Arial" charset="0"/>
              </a:rPr>
              <a:t>210.116.18.93</a:t>
            </a:r>
            <a:r>
              <a:rPr lang="en-US" altLang="ko-KR" sz="1600" dirty="0">
                <a:latin typeface="Arial" charset="0"/>
              </a:rPr>
              <a:t> - - </a:t>
            </a:r>
            <a:r>
              <a:rPr lang="en-US" altLang="ko-KR" sz="1600" b="1" dirty="0">
                <a:latin typeface="Arial" charset="0"/>
              </a:rPr>
              <a:t>[</a:t>
            </a:r>
            <a:r>
              <a:rPr lang="en-US" altLang="ko-KR" sz="1600" b="1" dirty="0">
                <a:solidFill>
                  <a:schemeClr val="bg2">
                    <a:lumMod val="10000"/>
                  </a:schemeClr>
                </a:solidFill>
                <a:latin typeface="Arial" charset="0"/>
              </a:rPr>
              <a:t>23/Jan/2005:13:37:12</a:t>
            </a:r>
            <a:r>
              <a:rPr lang="en-US" altLang="ko-KR" sz="1600" dirty="0">
                <a:latin typeface="Arial" charset="0"/>
              </a:rPr>
              <a:t> -0800]</a:t>
            </a:r>
          </a:p>
          <a:p>
            <a:pPr>
              <a:defRPr/>
            </a:pPr>
            <a:r>
              <a:rPr lang="en-US" altLang="ko-KR" sz="1600" dirty="0">
                <a:solidFill>
                  <a:schemeClr val="bg2">
                    <a:lumMod val="10000"/>
                  </a:schemeClr>
                </a:solidFill>
                <a:latin typeface="Arial" charset="0"/>
              </a:rPr>
              <a:t>“</a:t>
            </a:r>
            <a:r>
              <a:rPr lang="en-US" altLang="ko-KR" sz="1600" b="1" dirty="0">
                <a:solidFill>
                  <a:schemeClr val="bg2">
                    <a:lumMod val="10000"/>
                  </a:schemeClr>
                </a:solidFill>
                <a:latin typeface="Arial" charset="0"/>
              </a:rPr>
              <a:t>GET</a:t>
            </a:r>
            <a:r>
              <a:rPr lang="en-US" altLang="ko-KR" sz="1600" dirty="0">
                <a:solidFill>
                  <a:schemeClr val="bg2">
                    <a:lumMod val="10000"/>
                  </a:schemeClr>
                </a:solidFill>
                <a:latin typeface="Arial" charset="0"/>
              </a:rPr>
              <a:t> /</a:t>
            </a:r>
            <a:r>
              <a:rPr lang="en-US" altLang="ko-KR" sz="1600" dirty="0" err="1">
                <a:latin typeface="Arial" charset="0"/>
              </a:rPr>
              <a:t>modules.php?name</a:t>
            </a:r>
            <a:r>
              <a:rPr lang="en-US" altLang="ko-KR" sz="1600" dirty="0">
                <a:latin typeface="Arial" charset="0"/>
              </a:rPr>
              <a:t>=</a:t>
            </a:r>
            <a:r>
              <a:rPr lang="en-US" altLang="ko-KR" sz="1600" dirty="0" err="1">
                <a:latin typeface="Arial" charset="0"/>
              </a:rPr>
              <a:t>News&amp;file</a:t>
            </a:r>
            <a:r>
              <a:rPr lang="en-US" altLang="ko-KR" sz="1600" dirty="0">
                <a:latin typeface="Arial" charset="0"/>
              </a:rPr>
              <a:t>=</a:t>
            </a:r>
            <a:r>
              <a:rPr lang="en-US" altLang="ko-KR" sz="1600" dirty="0" err="1">
                <a:latin typeface="Arial" charset="0"/>
              </a:rPr>
              <a:t>friend&amp;op</a:t>
            </a:r>
            <a:r>
              <a:rPr lang="en-US" altLang="ko-KR" sz="1600" dirty="0">
                <a:latin typeface="Arial" charset="0"/>
              </a:rPr>
              <a:t>=</a:t>
            </a:r>
            <a:r>
              <a:rPr lang="en-US" altLang="ko-KR" sz="1600" dirty="0" err="1">
                <a:latin typeface="Arial" charset="0"/>
              </a:rPr>
              <a:t>FriendSend&amp;sid</a:t>
            </a:r>
            <a:r>
              <a:rPr lang="en-US" altLang="ko-KR" sz="1600" dirty="0">
                <a:latin typeface="Arial" charset="0"/>
              </a:rPr>
              <a:t>=8225 </a:t>
            </a:r>
            <a:r>
              <a:rPr lang="en-US" altLang="ko-KR" sz="1600" b="1" dirty="0">
                <a:solidFill>
                  <a:srgbClr val="FF9900"/>
                </a:solidFill>
                <a:latin typeface="Arial" charset="0"/>
              </a:rPr>
              <a:t>HTTP/1.1</a:t>
            </a:r>
            <a:r>
              <a:rPr lang="en-US" altLang="ko-KR" sz="1600" dirty="0">
                <a:latin typeface="Arial" charset="0"/>
              </a:rPr>
              <a:t>" </a:t>
            </a:r>
            <a:r>
              <a:rPr lang="en-US" altLang="ko-KR" sz="1600" b="1" dirty="0">
                <a:solidFill>
                  <a:srgbClr val="FF3300"/>
                </a:solidFill>
                <a:latin typeface="Arial" charset="0"/>
              </a:rPr>
              <a:t>200</a:t>
            </a:r>
            <a:r>
              <a:rPr lang="en-US" altLang="ko-KR" sz="1600" dirty="0">
                <a:latin typeface="Arial" charset="0"/>
              </a:rPr>
              <a:t> </a:t>
            </a:r>
            <a:r>
              <a:rPr lang="en-US" altLang="ko-KR" sz="1600" b="1" dirty="0">
                <a:latin typeface="Arial" charset="0"/>
              </a:rPr>
              <a:t>2705</a:t>
            </a:r>
            <a:r>
              <a:rPr lang="en-US" altLang="ko-KR" sz="1600" dirty="0">
                <a:latin typeface="Arial" charset="0"/>
              </a:rPr>
              <a:t> </a:t>
            </a:r>
          </a:p>
          <a:p>
            <a:pPr>
              <a:defRPr/>
            </a:pPr>
            <a:r>
              <a:rPr lang="en-US" altLang="ko-KR" sz="1600" dirty="0">
                <a:latin typeface="Arial" charset="0"/>
              </a:rPr>
              <a:t>"http://www.olloo.mn/modules.php?name=News&amp;file=article&amp;catid=25&amp;sid=8225" "</a:t>
            </a:r>
            <a:r>
              <a:rPr lang="en-US" altLang="ko-KR" sz="1600" b="1" dirty="0">
                <a:solidFill>
                  <a:srgbClr val="0070C0"/>
                </a:solidFill>
                <a:latin typeface="Arial" charset="0"/>
              </a:rPr>
              <a:t>Mozilla/4.0</a:t>
            </a:r>
            <a:r>
              <a:rPr lang="en-US" altLang="ko-KR" sz="1600" dirty="0">
                <a:solidFill>
                  <a:srgbClr val="B2B2B2"/>
                </a:solidFill>
                <a:latin typeface="Arial" charset="0"/>
              </a:rPr>
              <a:t> </a:t>
            </a:r>
          </a:p>
          <a:p>
            <a:pPr>
              <a:defRPr/>
            </a:pPr>
            <a:r>
              <a:rPr lang="en-US" altLang="ko-KR" sz="1600" dirty="0">
                <a:latin typeface="Arial" charset="0"/>
              </a:rPr>
              <a:t>(compatible; MSIE 6.0; </a:t>
            </a:r>
            <a:r>
              <a:rPr lang="en-US" altLang="ko-KR" sz="1600" b="1" dirty="0">
                <a:solidFill>
                  <a:schemeClr val="bg2">
                    <a:lumMod val="10000"/>
                  </a:schemeClr>
                </a:solidFill>
                <a:latin typeface="Arial" charset="0"/>
              </a:rPr>
              <a:t>Windows NT</a:t>
            </a:r>
            <a:r>
              <a:rPr lang="en-US" altLang="ko-KR" sz="1600" dirty="0">
                <a:solidFill>
                  <a:schemeClr val="bg2">
                    <a:lumMod val="10000"/>
                  </a:schemeClr>
                </a:solidFill>
                <a:latin typeface="Arial" charset="0"/>
              </a:rPr>
              <a:t> 5.1</a:t>
            </a:r>
            <a:r>
              <a:rPr lang="en-US" altLang="ko-KR" sz="1600" dirty="0">
                <a:latin typeface="Arial" charset="0"/>
              </a:rPr>
              <a:t>; SV1)“  …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Sources of noise</a:t>
            </a:r>
          </a:p>
        </p:txBody>
      </p:sp>
      <p:sp>
        <p:nvSpPr>
          <p:cNvPr id="14339" name="Content Placeholder 2"/>
          <p:cNvSpPr>
            <a:spLocks noGrp="1"/>
          </p:cNvSpPr>
          <p:nvPr>
            <p:ph sz="quarter" idx="1"/>
          </p:nvPr>
        </p:nvSpPr>
        <p:spPr>
          <a:xfrm>
            <a:off x="457200" y="1219200"/>
            <a:ext cx="8229600" cy="4937125"/>
          </a:xfrm>
        </p:spPr>
        <p:txBody>
          <a:bodyPr/>
          <a:lstStyle/>
          <a:p>
            <a:r>
              <a:rPr lang="en-US" dirty="0" smtClean="0"/>
              <a:t>Non-completion due to caching  (back button) </a:t>
            </a:r>
          </a:p>
          <a:p>
            <a:r>
              <a:rPr lang="en-US" dirty="0" smtClean="0"/>
              <a:t>Also… tabs… invisible… </a:t>
            </a:r>
          </a:p>
          <a:p>
            <a:pPr lvl="1"/>
            <a:r>
              <a:rPr lang="en-US" dirty="0" smtClean="0"/>
              <a:t>Also – new browser instances. </a:t>
            </a:r>
          </a:p>
          <a:p>
            <a:pPr lvl="1"/>
            <a:endParaRPr lang="en-US" dirty="0" smtClean="0"/>
          </a:p>
          <a:p>
            <a:endParaRPr lang="en-US" dirty="0" smtClean="0"/>
          </a:p>
        </p:txBody>
      </p:sp>
      <p:sp>
        <p:nvSpPr>
          <p:cNvPr id="14340" name="Line 1037"/>
          <p:cNvSpPr>
            <a:spLocks noChangeShapeType="1"/>
          </p:cNvSpPr>
          <p:nvPr/>
        </p:nvSpPr>
        <p:spPr bwMode="auto">
          <a:xfrm>
            <a:off x="203200" y="4419600"/>
            <a:ext cx="1320800" cy="0"/>
          </a:xfrm>
          <a:prstGeom prst="line">
            <a:avLst/>
          </a:prstGeom>
          <a:noFill/>
          <a:ln w="38100">
            <a:solidFill>
              <a:srgbClr val="FF3300"/>
            </a:solidFill>
            <a:round/>
            <a:headEnd/>
            <a:tailEnd type="triangle" w="med" len="med"/>
          </a:ln>
        </p:spPr>
        <p:txBody>
          <a:bodyPr lIns="91439" tIns="45719" rIns="91439" bIns="45719"/>
          <a:lstStyle/>
          <a:p>
            <a:endParaRPr lang="en-US"/>
          </a:p>
        </p:txBody>
      </p:sp>
      <p:sp>
        <p:nvSpPr>
          <p:cNvPr id="14341" name="Rectangle 1038"/>
          <p:cNvSpPr>
            <a:spLocks noChangeArrowheads="1"/>
          </p:cNvSpPr>
          <p:nvPr/>
        </p:nvSpPr>
        <p:spPr bwMode="auto">
          <a:xfrm>
            <a:off x="-38100" y="4070350"/>
            <a:ext cx="1992210" cy="738662"/>
          </a:xfrm>
          <a:prstGeom prst="rect">
            <a:avLst/>
          </a:prstGeom>
          <a:noFill/>
          <a:ln w="9525">
            <a:noFill/>
            <a:miter lim="800000"/>
            <a:headEnd/>
            <a:tailEnd/>
          </a:ln>
        </p:spPr>
        <p:txBody>
          <a:bodyPr wrap="none" lIns="91439" tIns="45719" rIns="91439" bIns="45719">
            <a:spAutoFit/>
          </a:bodyPr>
          <a:lstStyle/>
          <a:p>
            <a:pPr latinLnBrk="1"/>
            <a:r>
              <a:rPr kumimoji="1" lang="en-US" altLang="ko-KR" sz="1400" b="1" dirty="0">
                <a:ea typeface="바탕체"/>
                <a:cs typeface="바탕체"/>
              </a:rPr>
              <a:t>Topological Structure</a:t>
            </a:r>
          </a:p>
          <a:p>
            <a:pPr latinLnBrk="1"/>
            <a:endParaRPr kumimoji="1" lang="en-US" altLang="ko-KR" sz="1400" b="1" dirty="0">
              <a:ea typeface="바탕체"/>
              <a:cs typeface="바탕체"/>
            </a:endParaRPr>
          </a:p>
          <a:p>
            <a:pPr latinLnBrk="1"/>
            <a:r>
              <a:rPr kumimoji="1" lang="en-US" altLang="ko-KR" sz="1400" b="1" dirty="0">
                <a:ea typeface="바탕체"/>
                <a:cs typeface="바탕체"/>
              </a:rPr>
              <a:t>Path completion</a:t>
            </a:r>
          </a:p>
        </p:txBody>
      </p:sp>
      <p:sp>
        <p:nvSpPr>
          <p:cNvPr id="11" name="Rectangle 1039"/>
          <p:cNvSpPr>
            <a:spLocks noChangeArrowheads="1"/>
          </p:cNvSpPr>
          <p:nvPr/>
        </p:nvSpPr>
        <p:spPr bwMode="auto">
          <a:xfrm>
            <a:off x="1560513" y="4743451"/>
            <a:ext cx="584200" cy="284163"/>
          </a:xfrm>
          <a:prstGeom prst="rect">
            <a:avLst/>
          </a:prstGeom>
          <a:gradFill rotWithShape="0">
            <a:gsLst>
              <a:gs pos="0">
                <a:schemeClr val="accent1"/>
              </a:gs>
              <a:gs pos="50000">
                <a:schemeClr val="bg1"/>
              </a:gs>
              <a:gs pos="100000">
                <a:schemeClr val="accent1"/>
              </a:gs>
            </a:gsLst>
            <a:lin ang="2700000" scaled="1"/>
          </a:gradFill>
          <a:ln w="9525">
            <a:solidFill>
              <a:schemeClr val="accent1"/>
            </a:solidFill>
            <a:miter lim="800000"/>
            <a:headEnd/>
            <a:tailEnd/>
          </a:ln>
          <a:effectLst>
            <a:outerShdw dist="107763" dir="13500000" algn="ctr" rotWithShape="0">
              <a:schemeClr val="bg2"/>
            </a:outerShdw>
          </a:effectLst>
        </p:spPr>
        <p:txBody>
          <a:bodyPr wrap="none" lIns="91439" tIns="45719" rIns="91439" bIns="45719"/>
          <a:lstStyle/>
          <a:p>
            <a:pPr algn="ctr" latinLnBrk="1">
              <a:defRPr/>
            </a:pPr>
            <a:r>
              <a:rPr kumimoji="1" lang="en-US" altLang="ko-KR" sz="1200" b="1" dirty="0">
                <a:latin typeface="Arial" charset="0"/>
                <a:ea typeface="바탕체" pitchFamily="17" charset="-127"/>
              </a:rPr>
              <a:t>A.html</a:t>
            </a:r>
          </a:p>
        </p:txBody>
      </p:sp>
      <p:sp>
        <p:nvSpPr>
          <p:cNvPr id="12" name="Rectangle 1040"/>
          <p:cNvSpPr>
            <a:spLocks noChangeArrowheads="1"/>
          </p:cNvSpPr>
          <p:nvPr/>
        </p:nvSpPr>
        <p:spPr bwMode="auto">
          <a:xfrm>
            <a:off x="2551113" y="3740151"/>
            <a:ext cx="584200" cy="284163"/>
          </a:xfrm>
          <a:prstGeom prst="rect">
            <a:avLst/>
          </a:prstGeom>
          <a:gradFill rotWithShape="0">
            <a:gsLst>
              <a:gs pos="0">
                <a:schemeClr val="accent1"/>
              </a:gs>
              <a:gs pos="50000">
                <a:schemeClr val="bg1"/>
              </a:gs>
              <a:gs pos="100000">
                <a:schemeClr val="accent1"/>
              </a:gs>
            </a:gsLst>
            <a:lin ang="2700000" scaled="1"/>
          </a:gradFill>
          <a:ln w="9525">
            <a:solidFill>
              <a:schemeClr val="tx1"/>
            </a:solidFill>
            <a:miter lim="800000"/>
            <a:headEnd/>
            <a:tailEnd/>
          </a:ln>
          <a:effectLst>
            <a:outerShdw dist="107763" dir="13500000" algn="ctr" rotWithShape="0">
              <a:schemeClr val="bg2"/>
            </a:outerShdw>
          </a:effectLst>
        </p:spPr>
        <p:txBody>
          <a:bodyPr wrap="none" lIns="91439" tIns="45719" rIns="91439" bIns="45719"/>
          <a:lstStyle/>
          <a:p>
            <a:pPr algn="ctr" latinLnBrk="1">
              <a:defRPr/>
            </a:pPr>
            <a:r>
              <a:rPr kumimoji="1" lang="en-US" altLang="ko-KR" sz="1200" b="1" dirty="0">
                <a:latin typeface="Arial" charset="0"/>
                <a:ea typeface="바탕체" pitchFamily="17" charset="-127"/>
              </a:rPr>
              <a:t>B.html</a:t>
            </a:r>
          </a:p>
        </p:txBody>
      </p:sp>
      <p:sp>
        <p:nvSpPr>
          <p:cNvPr id="14344" name="Rectangle 1041"/>
          <p:cNvSpPr>
            <a:spLocks noChangeArrowheads="1"/>
          </p:cNvSpPr>
          <p:nvPr/>
        </p:nvSpPr>
        <p:spPr bwMode="auto">
          <a:xfrm>
            <a:off x="2551113" y="4675188"/>
            <a:ext cx="584200" cy="284162"/>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G.html</a:t>
            </a:r>
          </a:p>
        </p:txBody>
      </p:sp>
      <p:sp>
        <p:nvSpPr>
          <p:cNvPr id="14345" name="Rectangle 1042"/>
          <p:cNvSpPr>
            <a:spLocks noChangeArrowheads="1"/>
          </p:cNvSpPr>
          <p:nvPr/>
        </p:nvSpPr>
        <p:spPr bwMode="auto">
          <a:xfrm>
            <a:off x="2551113" y="5264151"/>
            <a:ext cx="584200" cy="284163"/>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L.html</a:t>
            </a:r>
          </a:p>
        </p:txBody>
      </p:sp>
      <p:sp>
        <p:nvSpPr>
          <p:cNvPr id="15" name="Rectangle 1043"/>
          <p:cNvSpPr>
            <a:spLocks noChangeArrowheads="1"/>
          </p:cNvSpPr>
          <p:nvPr/>
        </p:nvSpPr>
        <p:spPr bwMode="auto">
          <a:xfrm>
            <a:off x="3459164" y="3286126"/>
            <a:ext cx="584200" cy="284163"/>
          </a:xfrm>
          <a:prstGeom prst="rect">
            <a:avLst/>
          </a:prstGeom>
          <a:gradFill rotWithShape="0">
            <a:gsLst>
              <a:gs pos="0">
                <a:schemeClr val="accent1"/>
              </a:gs>
              <a:gs pos="50000">
                <a:schemeClr val="bg1"/>
              </a:gs>
              <a:gs pos="100000">
                <a:schemeClr val="accent1"/>
              </a:gs>
            </a:gsLst>
            <a:lin ang="2700000" scaled="1"/>
          </a:gradFill>
          <a:ln w="9525">
            <a:solidFill>
              <a:schemeClr val="tx1"/>
            </a:solidFill>
            <a:miter lim="800000"/>
            <a:headEnd/>
            <a:tailEnd/>
          </a:ln>
          <a:effectLst>
            <a:outerShdw dist="107763" dir="13500000" algn="ctr" rotWithShape="0">
              <a:schemeClr val="bg2"/>
            </a:outerShdw>
          </a:effectLst>
        </p:spPr>
        <p:txBody>
          <a:bodyPr wrap="none" lIns="91439" tIns="45719" rIns="91439" bIns="45719"/>
          <a:lstStyle/>
          <a:p>
            <a:pPr algn="ctr" latinLnBrk="1">
              <a:defRPr/>
            </a:pPr>
            <a:r>
              <a:rPr kumimoji="1" lang="en-US" altLang="ko-KR" sz="1200" b="1" dirty="0">
                <a:latin typeface="Arial" charset="0"/>
                <a:ea typeface="바탕체" pitchFamily="17" charset="-127"/>
              </a:rPr>
              <a:t>C.html</a:t>
            </a:r>
          </a:p>
        </p:txBody>
      </p:sp>
      <p:sp>
        <p:nvSpPr>
          <p:cNvPr id="16" name="Rectangle 1044"/>
          <p:cNvSpPr>
            <a:spLocks noChangeArrowheads="1"/>
          </p:cNvSpPr>
          <p:nvPr/>
        </p:nvSpPr>
        <p:spPr bwMode="auto">
          <a:xfrm>
            <a:off x="3459164" y="3740151"/>
            <a:ext cx="584200" cy="284163"/>
          </a:xfrm>
          <a:prstGeom prst="rect">
            <a:avLst/>
          </a:prstGeom>
          <a:gradFill rotWithShape="0">
            <a:gsLst>
              <a:gs pos="0">
                <a:schemeClr val="accent1"/>
              </a:gs>
              <a:gs pos="50000">
                <a:schemeClr val="bg1"/>
              </a:gs>
              <a:gs pos="100000">
                <a:schemeClr val="accent1"/>
              </a:gs>
            </a:gsLst>
            <a:lin ang="2700000" scaled="1"/>
          </a:gradFill>
          <a:ln w="9525">
            <a:solidFill>
              <a:schemeClr val="tx1"/>
            </a:solidFill>
            <a:miter lim="800000"/>
            <a:headEnd/>
            <a:tailEnd/>
          </a:ln>
          <a:effectLst>
            <a:outerShdw dist="107763" dir="13500000" algn="ctr" rotWithShape="0">
              <a:schemeClr val="bg2"/>
            </a:outerShdw>
          </a:effectLst>
        </p:spPr>
        <p:txBody>
          <a:bodyPr wrap="none" lIns="91439" tIns="45719" rIns="91439" bIns="45719"/>
          <a:lstStyle/>
          <a:p>
            <a:pPr algn="ctr" latinLnBrk="1">
              <a:defRPr/>
            </a:pPr>
            <a:r>
              <a:rPr kumimoji="1" lang="en-US" altLang="ko-KR" sz="1200" b="1" dirty="0">
                <a:latin typeface="Arial" charset="0"/>
                <a:ea typeface="바탕체" pitchFamily="17" charset="-127"/>
              </a:rPr>
              <a:t>F.html</a:t>
            </a:r>
          </a:p>
        </p:txBody>
      </p:sp>
      <p:sp>
        <p:nvSpPr>
          <p:cNvPr id="14348" name="Rectangle 1045"/>
          <p:cNvSpPr>
            <a:spLocks noChangeArrowheads="1"/>
          </p:cNvSpPr>
          <p:nvPr/>
        </p:nvSpPr>
        <p:spPr bwMode="auto">
          <a:xfrm>
            <a:off x="2551113" y="5911851"/>
            <a:ext cx="584200" cy="284163"/>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N.html</a:t>
            </a:r>
          </a:p>
        </p:txBody>
      </p:sp>
      <p:sp>
        <p:nvSpPr>
          <p:cNvPr id="18" name="Rectangle 1047"/>
          <p:cNvSpPr>
            <a:spLocks noChangeArrowheads="1"/>
          </p:cNvSpPr>
          <p:nvPr/>
        </p:nvSpPr>
        <p:spPr bwMode="auto">
          <a:xfrm>
            <a:off x="4367214" y="3400426"/>
            <a:ext cx="584200" cy="284163"/>
          </a:xfrm>
          <a:prstGeom prst="rect">
            <a:avLst/>
          </a:prstGeom>
          <a:gradFill rotWithShape="0">
            <a:gsLst>
              <a:gs pos="0">
                <a:schemeClr val="accent1"/>
              </a:gs>
              <a:gs pos="50000">
                <a:schemeClr val="bg1"/>
              </a:gs>
              <a:gs pos="100000">
                <a:schemeClr val="accent1"/>
              </a:gs>
            </a:gsLst>
            <a:lin ang="2700000" scaled="1"/>
          </a:gradFill>
          <a:ln w="9525">
            <a:solidFill>
              <a:schemeClr val="tx1"/>
            </a:solidFill>
            <a:miter lim="800000"/>
            <a:headEnd/>
            <a:tailEnd/>
          </a:ln>
          <a:effectLst>
            <a:outerShdw dist="107763" dir="13500000" algn="ctr" rotWithShape="0">
              <a:schemeClr val="bg2"/>
            </a:outerShdw>
          </a:effectLst>
        </p:spPr>
        <p:txBody>
          <a:bodyPr wrap="none" lIns="91439" tIns="45719" rIns="91439" bIns="45719"/>
          <a:lstStyle/>
          <a:p>
            <a:pPr algn="ctr" latinLnBrk="1">
              <a:defRPr/>
            </a:pPr>
            <a:r>
              <a:rPr kumimoji="1" lang="en-US" altLang="ko-KR" sz="1200" b="1" dirty="0">
                <a:latin typeface="Arial" charset="0"/>
                <a:ea typeface="바탕체" pitchFamily="17" charset="-127"/>
              </a:rPr>
              <a:t>D.html</a:t>
            </a:r>
          </a:p>
        </p:txBody>
      </p:sp>
      <p:sp>
        <p:nvSpPr>
          <p:cNvPr id="14350" name="Rectangle 1049"/>
          <p:cNvSpPr>
            <a:spLocks noChangeArrowheads="1"/>
          </p:cNvSpPr>
          <p:nvPr/>
        </p:nvSpPr>
        <p:spPr bwMode="auto">
          <a:xfrm>
            <a:off x="5359401" y="3379788"/>
            <a:ext cx="584200" cy="284162"/>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E.html</a:t>
            </a:r>
          </a:p>
        </p:txBody>
      </p:sp>
      <p:sp>
        <p:nvSpPr>
          <p:cNvPr id="14351" name="Rectangle 1050"/>
          <p:cNvSpPr>
            <a:spLocks noChangeArrowheads="1"/>
          </p:cNvSpPr>
          <p:nvPr/>
        </p:nvSpPr>
        <p:spPr bwMode="auto">
          <a:xfrm>
            <a:off x="3459164" y="4522788"/>
            <a:ext cx="584200" cy="284162"/>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H.html</a:t>
            </a:r>
          </a:p>
        </p:txBody>
      </p:sp>
      <p:sp>
        <p:nvSpPr>
          <p:cNvPr id="14352" name="Rectangle 1051"/>
          <p:cNvSpPr>
            <a:spLocks noChangeArrowheads="1"/>
          </p:cNvSpPr>
          <p:nvPr/>
        </p:nvSpPr>
        <p:spPr bwMode="auto">
          <a:xfrm>
            <a:off x="3459164" y="4883151"/>
            <a:ext cx="584200" cy="284163"/>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I.html</a:t>
            </a:r>
          </a:p>
        </p:txBody>
      </p:sp>
      <p:sp>
        <p:nvSpPr>
          <p:cNvPr id="14353" name="Rectangle 1052"/>
          <p:cNvSpPr>
            <a:spLocks noChangeArrowheads="1"/>
          </p:cNvSpPr>
          <p:nvPr/>
        </p:nvSpPr>
        <p:spPr bwMode="auto">
          <a:xfrm>
            <a:off x="4343400" y="4903788"/>
            <a:ext cx="584200" cy="284162"/>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K.html</a:t>
            </a:r>
          </a:p>
        </p:txBody>
      </p:sp>
      <p:sp>
        <p:nvSpPr>
          <p:cNvPr id="14354" name="Rectangle 1053"/>
          <p:cNvSpPr>
            <a:spLocks noChangeArrowheads="1"/>
          </p:cNvSpPr>
          <p:nvPr/>
        </p:nvSpPr>
        <p:spPr bwMode="auto">
          <a:xfrm>
            <a:off x="3503613" y="5768976"/>
            <a:ext cx="584200" cy="284163"/>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O.html</a:t>
            </a:r>
          </a:p>
        </p:txBody>
      </p:sp>
      <p:sp>
        <p:nvSpPr>
          <p:cNvPr id="14355" name="Rectangle 1054"/>
          <p:cNvSpPr>
            <a:spLocks noChangeArrowheads="1"/>
          </p:cNvSpPr>
          <p:nvPr/>
        </p:nvSpPr>
        <p:spPr bwMode="auto">
          <a:xfrm>
            <a:off x="3503613" y="5324476"/>
            <a:ext cx="584200" cy="284163"/>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M.html</a:t>
            </a:r>
          </a:p>
        </p:txBody>
      </p:sp>
      <p:sp>
        <p:nvSpPr>
          <p:cNvPr id="14356" name="Rectangle 1055"/>
          <p:cNvSpPr>
            <a:spLocks noChangeArrowheads="1"/>
          </p:cNvSpPr>
          <p:nvPr/>
        </p:nvSpPr>
        <p:spPr bwMode="auto">
          <a:xfrm>
            <a:off x="3459164" y="6427788"/>
            <a:ext cx="584200" cy="284162"/>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P.html</a:t>
            </a:r>
          </a:p>
        </p:txBody>
      </p:sp>
      <p:sp>
        <p:nvSpPr>
          <p:cNvPr id="14357" name="Rectangle 1056"/>
          <p:cNvSpPr>
            <a:spLocks noChangeArrowheads="1"/>
          </p:cNvSpPr>
          <p:nvPr/>
        </p:nvSpPr>
        <p:spPr bwMode="auto">
          <a:xfrm>
            <a:off x="4360863" y="4522788"/>
            <a:ext cx="584200" cy="284162"/>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J.html</a:t>
            </a:r>
          </a:p>
        </p:txBody>
      </p:sp>
      <p:sp>
        <p:nvSpPr>
          <p:cNvPr id="14358" name="Rectangle 1057"/>
          <p:cNvSpPr>
            <a:spLocks noChangeArrowheads="1"/>
          </p:cNvSpPr>
          <p:nvPr/>
        </p:nvSpPr>
        <p:spPr bwMode="auto">
          <a:xfrm>
            <a:off x="4360863" y="5768976"/>
            <a:ext cx="584200" cy="284163"/>
          </a:xfrm>
          <a:prstGeom prst="rect">
            <a:avLst/>
          </a:prstGeom>
          <a:noFill/>
          <a:ln w="9525">
            <a:solidFill>
              <a:schemeClr val="tx1"/>
            </a:solidFill>
            <a:miter lim="800000"/>
            <a:headEnd/>
            <a:tailEnd/>
          </a:ln>
        </p:spPr>
        <p:txBody>
          <a:bodyPr wrap="none" lIns="91439" tIns="45719" rIns="91439" bIns="45719"/>
          <a:lstStyle/>
          <a:p>
            <a:pPr algn="ctr" latinLnBrk="1"/>
            <a:r>
              <a:rPr kumimoji="1" lang="en-US" altLang="ko-KR" sz="1200" b="1" dirty="0">
                <a:ea typeface="바탕체"/>
                <a:cs typeface="바탕체"/>
              </a:rPr>
              <a:t>Q.html</a:t>
            </a:r>
          </a:p>
        </p:txBody>
      </p:sp>
      <p:cxnSp>
        <p:nvCxnSpPr>
          <p:cNvPr id="14359" name="AutoShape 1059"/>
          <p:cNvCxnSpPr>
            <a:cxnSpLocks noChangeShapeType="1"/>
          </p:cNvCxnSpPr>
          <p:nvPr/>
        </p:nvCxnSpPr>
        <p:spPr bwMode="auto">
          <a:xfrm flipV="1">
            <a:off x="2170113" y="3913188"/>
            <a:ext cx="374650" cy="1003300"/>
          </a:xfrm>
          <a:prstGeom prst="straightConnector1">
            <a:avLst/>
          </a:prstGeom>
          <a:noFill/>
          <a:ln w="28575">
            <a:solidFill>
              <a:schemeClr val="tx1"/>
            </a:solidFill>
            <a:round/>
            <a:headEnd/>
            <a:tailEnd type="triangle" w="med" len="med"/>
          </a:ln>
        </p:spPr>
      </p:cxnSp>
      <p:cxnSp>
        <p:nvCxnSpPr>
          <p:cNvPr id="14360" name="AutoShape 1060"/>
          <p:cNvCxnSpPr>
            <a:cxnSpLocks noChangeShapeType="1"/>
          </p:cNvCxnSpPr>
          <p:nvPr/>
        </p:nvCxnSpPr>
        <p:spPr bwMode="auto">
          <a:xfrm flipV="1">
            <a:off x="2170113" y="4903788"/>
            <a:ext cx="374650" cy="68262"/>
          </a:xfrm>
          <a:prstGeom prst="straightConnector1">
            <a:avLst/>
          </a:prstGeom>
          <a:noFill/>
          <a:ln w="28575">
            <a:solidFill>
              <a:schemeClr val="tx1"/>
            </a:solidFill>
            <a:round/>
            <a:headEnd/>
            <a:tailEnd type="triangle" w="med" len="med"/>
          </a:ln>
        </p:spPr>
      </p:cxnSp>
      <p:cxnSp>
        <p:nvCxnSpPr>
          <p:cNvPr id="14361" name="AutoShape 1061"/>
          <p:cNvCxnSpPr>
            <a:cxnSpLocks noChangeShapeType="1"/>
          </p:cNvCxnSpPr>
          <p:nvPr/>
        </p:nvCxnSpPr>
        <p:spPr bwMode="auto">
          <a:xfrm>
            <a:off x="2170113" y="4979988"/>
            <a:ext cx="374650" cy="520700"/>
          </a:xfrm>
          <a:prstGeom prst="straightConnector1">
            <a:avLst/>
          </a:prstGeom>
          <a:noFill/>
          <a:ln w="28575">
            <a:solidFill>
              <a:schemeClr val="tx1"/>
            </a:solidFill>
            <a:round/>
            <a:headEnd/>
            <a:tailEnd type="triangle" w="med" len="med"/>
          </a:ln>
        </p:spPr>
      </p:cxnSp>
      <p:cxnSp>
        <p:nvCxnSpPr>
          <p:cNvPr id="14362" name="AutoShape 1062"/>
          <p:cNvCxnSpPr>
            <a:cxnSpLocks noChangeShapeType="1"/>
          </p:cNvCxnSpPr>
          <p:nvPr/>
        </p:nvCxnSpPr>
        <p:spPr bwMode="auto">
          <a:xfrm>
            <a:off x="2170113" y="4979988"/>
            <a:ext cx="374650" cy="1168400"/>
          </a:xfrm>
          <a:prstGeom prst="straightConnector1">
            <a:avLst/>
          </a:prstGeom>
          <a:noFill/>
          <a:ln w="28575">
            <a:solidFill>
              <a:schemeClr val="tx1"/>
            </a:solidFill>
            <a:round/>
            <a:headEnd/>
            <a:tailEnd type="triangle" w="med" len="med"/>
          </a:ln>
        </p:spPr>
      </p:cxnSp>
      <p:cxnSp>
        <p:nvCxnSpPr>
          <p:cNvPr id="14363" name="AutoShape 1063"/>
          <p:cNvCxnSpPr>
            <a:cxnSpLocks noChangeShapeType="1"/>
          </p:cNvCxnSpPr>
          <p:nvPr/>
        </p:nvCxnSpPr>
        <p:spPr bwMode="auto">
          <a:xfrm flipV="1">
            <a:off x="3160713" y="3532188"/>
            <a:ext cx="298450" cy="342900"/>
          </a:xfrm>
          <a:prstGeom prst="straightConnector1">
            <a:avLst/>
          </a:prstGeom>
          <a:noFill/>
          <a:ln w="28575">
            <a:solidFill>
              <a:schemeClr val="tx1"/>
            </a:solidFill>
            <a:round/>
            <a:headEnd/>
            <a:tailEnd type="triangle" w="med" len="med"/>
          </a:ln>
        </p:spPr>
      </p:cxnSp>
      <p:cxnSp>
        <p:nvCxnSpPr>
          <p:cNvPr id="14364" name="AutoShape 1064"/>
          <p:cNvCxnSpPr>
            <a:cxnSpLocks noChangeShapeType="1"/>
          </p:cNvCxnSpPr>
          <p:nvPr/>
        </p:nvCxnSpPr>
        <p:spPr bwMode="auto">
          <a:xfrm>
            <a:off x="3160713" y="3913188"/>
            <a:ext cx="298450" cy="0"/>
          </a:xfrm>
          <a:prstGeom prst="straightConnector1">
            <a:avLst/>
          </a:prstGeom>
          <a:noFill/>
          <a:ln w="28575">
            <a:solidFill>
              <a:schemeClr val="tx1"/>
            </a:solidFill>
            <a:round/>
            <a:headEnd/>
            <a:tailEnd type="triangle" w="med" len="med"/>
          </a:ln>
        </p:spPr>
      </p:cxnSp>
      <p:cxnSp>
        <p:nvCxnSpPr>
          <p:cNvPr id="14365" name="AutoShape 1066"/>
          <p:cNvCxnSpPr>
            <a:cxnSpLocks noChangeShapeType="1"/>
          </p:cNvCxnSpPr>
          <p:nvPr/>
        </p:nvCxnSpPr>
        <p:spPr bwMode="auto">
          <a:xfrm flipV="1">
            <a:off x="3160713" y="4675189"/>
            <a:ext cx="298450" cy="152400"/>
          </a:xfrm>
          <a:prstGeom prst="straightConnector1">
            <a:avLst/>
          </a:prstGeom>
          <a:noFill/>
          <a:ln w="28575">
            <a:solidFill>
              <a:schemeClr val="tx1"/>
            </a:solidFill>
            <a:round/>
            <a:headEnd/>
            <a:tailEnd type="triangle" w="med" len="med"/>
          </a:ln>
        </p:spPr>
      </p:cxnSp>
      <p:cxnSp>
        <p:nvCxnSpPr>
          <p:cNvPr id="14366" name="AutoShape 1067"/>
          <p:cNvCxnSpPr>
            <a:cxnSpLocks noChangeShapeType="1"/>
          </p:cNvCxnSpPr>
          <p:nvPr/>
        </p:nvCxnSpPr>
        <p:spPr bwMode="auto">
          <a:xfrm>
            <a:off x="3160713" y="4827589"/>
            <a:ext cx="298450" cy="207962"/>
          </a:xfrm>
          <a:prstGeom prst="straightConnector1">
            <a:avLst/>
          </a:prstGeom>
          <a:noFill/>
          <a:ln w="28575">
            <a:solidFill>
              <a:schemeClr val="tx1"/>
            </a:solidFill>
            <a:round/>
            <a:headEnd/>
            <a:tailEnd type="triangle" w="med" len="med"/>
          </a:ln>
        </p:spPr>
      </p:cxnSp>
      <p:cxnSp>
        <p:nvCxnSpPr>
          <p:cNvPr id="14367" name="AutoShape 1068"/>
          <p:cNvCxnSpPr>
            <a:cxnSpLocks noChangeShapeType="1"/>
          </p:cNvCxnSpPr>
          <p:nvPr/>
        </p:nvCxnSpPr>
        <p:spPr bwMode="auto">
          <a:xfrm>
            <a:off x="4038600" y="4665663"/>
            <a:ext cx="292100" cy="0"/>
          </a:xfrm>
          <a:prstGeom prst="straightConnector1">
            <a:avLst/>
          </a:prstGeom>
          <a:noFill/>
          <a:ln w="28575">
            <a:solidFill>
              <a:schemeClr val="tx1"/>
            </a:solidFill>
            <a:round/>
            <a:headEnd/>
            <a:tailEnd type="triangle" w="med" len="med"/>
          </a:ln>
        </p:spPr>
      </p:cxnSp>
      <p:cxnSp>
        <p:nvCxnSpPr>
          <p:cNvPr id="14368" name="AutoShape 1069"/>
          <p:cNvCxnSpPr>
            <a:cxnSpLocks noChangeShapeType="1"/>
          </p:cNvCxnSpPr>
          <p:nvPr/>
        </p:nvCxnSpPr>
        <p:spPr bwMode="auto">
          <a:xfrm>
            <a:off x="3160713" y="5437188"/>
            <a:ext cx="298450" cy="0"/>
          </a:xfrm>
          <a:prstGeom prst="straightConnector1">
            <a:avLst/>
          </a:prstGeom>
          <a:noFill/>
          <a:ln w="28575">
            <a:solidFill>
              <a:schemeClr val="tx1"/>
            </a:solidFill>
            <a:round/>
            <a:headEnd/>
            <a:tailEnd type="triangle" w="med" len="med"/>
          </a:ln>
        </p:spPr>
      </p:cxnSp>
      <p:cxnSp>
        <p:nvCxnSpPr>
          <p:cNvPr id="14369" name="AutoShape 1070"/>
          <p:cNvCxnSpPr>
            <a:cxnSpLocks noChangeShapeType="1"/>
          </p:cNvCxnSpPr>
          <p:nvPr/>
        </p:nvCxnSpPr>
        <p:spPr bwMode="auto">
          <a:xfrm flipV="1">
            <a:off x="3160713" y="5818188"/>
            <a:ext cx="298450" cy="246062"/>
          </a:xfrm>
          <a:prstGeom prst="straightConnector1">
            <a:avLst/>
          </a:prstGeom>
          <a:noFill/>
          <a:ln w="28575">
            <a:solidFill>
              <a:schemeClr val="tx1"/>
            </a:solidFill>
            <a:round/>
            <a:headEnd/>
            <a:tailEnd type="triangle" w="med" len="med"/>
          </a:ln>
        </p:spPr>
      </p:cxnSp>
      <p:cxnSp>
        <p:nvCxnSpPr>
          <p:cNvPr id="14370" name="AutoShape 1072"/>
          <p:cNvCxnSpPr>
            <a:cxnSpLocks noChangeShapeType="1"/>
          </p:cNvCxnSpPr>
          <p:nvPr/>
        </p:nvCxnSpPr>
        <p:spPr bwMode="auto">
          <a:xfrm>
            <a:off x="3160713" y="6122989"/>
            <a:ext cx="298450" cy="515937"/>
          </a:xfrm>
          <a:prstGeom prst="straightConnector1">
            <a:avLst/>
          </a:prstGeom>
          <a:noFill/>
          <a:ln w="28575">
            <a:solidFill>
              <a:schemeClr val="tx1"/>
            </a:solidFill>
            <a:round/>
            <a:headEnd/>
            <a:tailEnd type="triangle" w="med" len="med"/>
          </a:ln>
        </p:spPr>
      </p:cxnSp>
      <p:cxnSp>
        <p:nvCxnSpPr>
          <p:cNvPr id="14371" name="AutoShape 1073"/>
          <p:cNvCxnSpPr>
            <a:cxnSpLocks noChangeShapeType="1"/>
          </p:cNvCxnSpPr>
          <p:nvPr/>
        </p:nvCxnSpPr>
        <p:spPr bwMode="auto">
          <a:xfrm>
            <a:off x="4075113" y="3532189"/>
            <a:ext cx="298450" cy="3175"/>
          </a:xfrm>
          <a:prstGeom prst="straightConnector1">
            <a:avLst/>
          </a:prstGeom>
          <a:noFill/>
          <a:ln w="28575">
            <a:solidFill>
              <a:schemeClr val="tx1"/>
            </a:solidFill>
            <a:round/>
            <a:headEnd/>
            <a:tailEnd type="triangle" w="med" len="med"/>
          </a:ln>
        </p:spPr>
      </p:cxnSp>
      <p:cxnSp>
        <p:nvCxnSpPr>
          <p:cNvPr id="14372" name="AutoShape 1075"/>
          <p:cNvCxnSpPr>
            <a:cxnSpLocks noChangeShapeType="1"/>
          </p:cNvCxnSpPr>
          <p:nvPr/>
        </p:nvCxnSpPr>
        <p:spPr bwMode="auto">
          <a:xfrm>
            <a:off x="4087813" y="5894388"/>
            <a:ext cx="292100" cy="0"/>
          </a:xfrm>
          <a:prstGeom prst="straightConnector1">
            <a:avLst/>
          </a:prstGeom>
          <a:noFill/>
          <a:ln w="28575">
            <a:solidFill>
              <a:schemeClr val="tx1"/>
            </a:solidFill>
            <a:round/>
            <a:headEnd/>
            <a:tailEnd type="triangle" w="med" len="med"/>
          </a:ln>
        </p:spPr>
      </p:cxnSp>
      <p:cxnSp>
        <p:nvCxnSpPr>
          <p:cNvPr id="14373" name="AutoShape 1076"/>
          <p:cNvCxnSpPr>
            <a:cxnSpLocks noChangeShapeType="1"/>
          </p:cNvCxnSpPr>
          <p:nvPr/>
        </p:nvCxnSpPr>
        <p:spPr bwMode="auto">
          <a:xfrm>
            <a:off x="4051300" y="5043488"/>
            <a:ext cx="292100" cy="0"/>
          </a:xfrm>
          <a:prstGeom prst="straightConnector1">
            <a:avLst/>
          </a:prstGeom>
          <a:noFill/>
          <a:ln w="28575">
            <a:solidFill>
              <a:schemeClr val="tx1"/>
            </a:solidFill>
            <a:round/>
            <a:headEnd/>
            <a:tailEnd type="triangle" w="med" len="med"/>
          </a:ln>
        </p:spPr>
      </p:cxnSp>
      <p:cxnSp>
        <p:nvCxnSpPr>
          <p:cNvPr id="14374" name="AutoShape 1077"/>
          <p:cNvCxnSpPr>
            <a:cxnSpLocks noChangeShapeType="1"/>
            <a:stCxn id="11" idx="0"/>
            <a:endCxn id="12" idx="0"/>
          </p:cNvCxnSpPr>
          <p:nvPr/>
        </p:nvCxnSpPr>
        <p:spPr bwMode="auto">
          <a:xfrm rot="-5400000">
            <a:off x="1639888" y="3784600"/>
            <a:ext cx="1003300" cy="914400"/>
          </a:xfrm>
          <a:prstGeom prst="curvedConnector3">
            <a:avLst>
              <a:gd name="adj1" fmla="val 122787"/>
            </a:avLst>
          </a:prstGeom>
          <a:noFill/>
          <a:ln w="28575">
            <a:solidFill>
              <a:srgbClr val="FF3300"/>
            </a:solidFill>
            <a:round/>
            <a:headEnd/>
            <a:tailEnd type="triangle" w="med" len="med"/>
          </a:ln>
        </p:spPr>
      </p:cxnSp>
      <p:cxnSp>
        <p:nvCxnSpPr>
          <p:cNvPr id="14375" name="AutoShape 1078"/>
          <p:cNvCxnSpPr>
            <a:cxnSpLocks noChangeShapeType="1"/>
          </p:cNvCxnSpPr>
          <p:nvPr/>
        </p:nvCxnSpPr>
        <p:spPr bwMode="auto">
          <a:xfrm rot="-5400000">
            <a:off x="3082926" y="3059113"/>
            <a:ext cx="454025" cy="908050"/>
          </a:xfrm>
          <a:prstGeom prst="curvedConnector3">
            <a:avLst>
              <a:gd name="adj1" fmla="val 150352"/>
            </a:avLst>
          </a:prstGeom>
          <a:noFill/>
          <a:ln w="28575">
            <a:solidFill>
              <a:srgbClr val="FF3300"/>
            </a:solidFill>
            <a:round/>
            <a:headEnd/>
            <a:tailEnd type="triangle" w="med" len="med"/>
          </a:ln>
        </p:spPr>
      </p:cxnSp>
      <p:cxnSp>
        <p:nvCxnSpPr>
          <p:cNvPr id="14376" name="AutoShape 1079"/>
          <p:cNvCxnSpPr>
            <a:cxnSpLocks noChangeShapeType="1"/>
          </p:cNvCxnSpPr>
          <p:nvPr/>
        </p:nvCxnSpPr>
        <p:spPr bwMode="auto">
          <a:xfrm rot="5400000" flipV="1">
            <a:off x="4206875" y="2879725"/>
            <a:ext cx="114300" cy="908050"/>
          </a:xfrm>
          <a:prstGeom prst="curvedConnector3">
            <a:avLst>
              <a:gd name="adj1" fmla="val -200000"/>
            </a:avLst>
          </a:prstGeom>
          <a:noFill/>
          <a:ln w="28575">
            <a:solidFill>
              <a:srgbClr val="FF3300"/>
            </a:solidFill>
            <a:round/>
            <a:headEnd/>
            <a:tailEnd type="triangle" w="med" len="med"/>
          </a:ln>
        </p:spPr>
      </p:cxnSp>
      <p:cxnSp>
        <p:nvCxnSpPr>
          <p:cNvPr id="14377" name="AutoShape 1080"/>
          <p:cNvCxnSpPr>
            <a:cxnSpLocks noChangeShapeType="1"/>
          </p:cNvCxnSpPr>
          <p:nvPr/>
        </p:nvCxnSpPr>
        <p:spPr bwMode="auto">
          <a:xfrm rot="5400000">
            <a:off x="4100512" y="3449638"/>
            <a:ext cx="339725" cy="908050"/>
          </a:xfrm>
          <a:prstGeom prst="curvedConnector2">
            <a:avLst/>
          </a:prstGeom>
          <a:noFill/>
          <a:ln w="28575">
            <a:solidFill>
              <a:srgbClr val="FF3300"/>
            </a:solidFill>
            <a:round/>
            <a:headEnd/>
            <a:tailEnd type="triangle" w="med" len="med"/>
          </a:ln>
        </p:spPr>
      </p:cxnSp>
      <p:sp>
        <p:nvSpPr>
          <p:cNvPr id="48" name="Rectangle 1082"/>
          <p:cNvSpPr>
            <a:spLocks noChangeArrowheads="1"/>
          </p:cNvSpPr>
          <p:nvPr/>
        </p:nvSpPr>
        <p:spPr bwMode="auto">
          <a:xfrm>
            <a:off x="5522913" y="4876800"/>
            <a:ext cx="1142618" cy="341630"/>
          </a:xfrm>
          <a:prstGeom prst="rect">
            <a:avLst/>
          </a:prstGeom>
          <a:noFill/>
          <a:ln w="9525">
            <a:noFill/>
            <a:miter lim="800000"/>
            <a:headEnd/>
            <a:tailEnd/>
          </a:ln>
          <a:effectLst/>
        </p:spPr>
        <p:txBody>
          <a:bodyPr wrap="none" lIns="91439" tIns="45719" rIns="91439" bIns="45719">
            <a:spAutoFit/>
          </a:bodyPr>
          <a:lstStyle/>
          <a:p>
            <a:pPr latinLnBrk="1">
              <a:defRPr/>
            </a:pPr>
            <a:r>
              <a:rPr kumimoji="1" lang="en-US" altLang="ko-KR" sz="1600" b="1" dirty="0">
                <a:solidFill>
                  <a:srgbClr val="FF0000"/>
                </a:solidFill>
                <a:effectLst>
                  <a:outerShdw blurRad="38100" dist="38100" dir="2700000" algn="tl">
                    <a:srgbClr val="000000"/>
                  </a:outerShdw>
                </a:effectLst>
                <a:latin typeface="Univers" pitchFamily="34" charset="0"/>
              </a:rPr>
              <a:t>A,B,C,D,F</a:t>
            </a:r>
          </a:p>
        </p:txBody>
      </p:sp>
      <p:sp>
        <p:nvSpPr>
          <p:cNvPr id="49" name="Rectangle 1083"/>
          <p:cNvSpPr>
            <a:spLocks noChangeArrowheads="1"/>
          </p:cNvSpPr>
          <p:nvPr/>
        </p:nvSpPr>
        <p:spPr bwMode="auto">
          <a:xfrm>
            <a:off x="7586664" y="4876800"/>
            <a:ext cx="1558117" cy="341630"/>
          </a:xfrm>
          <a:prstGeom prst="rect">
            <a:avLst/>
          </a:prstGeom>
          <a:noFill/>
          <a:ln w="9525">
            <a:noFill/>
            <a:miter lim="800000"/>
            <a:headEnd/>
            <a:tailEnd/>
          </a:ln>
          <a:effectLst/>
        </p:spPr>
        <p:txBody>
          <a:bodyPr wrap="none" lIns="91439" tIns="45719" rIns="91439" bIns="45719">
            <a:spAutoFit/>
          </a:bodyPr>
          <a:lstStyle/>
          <a:p>
            <a:pPr latinLnBrk="1">
              <a:defRPr/>
            </a:pPr>
            <a:r>
              <a:rPr kumimoji="1" lang="en-US" altLang="ko-KR" sz="1600" b="1" dirty="0">
                <a:solidFill>
                  <a:srgbClr val="33CC33"/>
                </a:solidFill>
                <a:effectLst>
                  <a:outerShdw blurRad="38100" dist="38100" dir="2700000" algn="tl">
                    <a:srgbClr val="000000"/>
                  </a:outerShdw>
                </a:effectLst>
                <a:latin typeface="Univers" pitchFamily="34" charset="0"/>
              </a:rPr>
              <a:t>A,B,C,D,C,B,F</a:t>
            </a:r>
          </a:p>
        </p:txBody>
      </p:sp>
      <p:cxnSp>
        <p:nvCxnSpPr>
          <p:cNvPr id="14380" name="AutoShape 1084"/>
          <p:cNvCxnSpPr>
            <a:cxnSpLocks noChangeShapeType="1"/>
          </p:cNvCxnSpPr>
          <p:nvPr/>
        </p:nvCxnSpPr>
        <p:spPr bwMode="auto">
          <a:xfrm>
            <a:off x="6557963" y="5054599"/>
            <a:ext cx="990600" cy="0"/>
          </a:xfrm>
          <a:prstGeom prst="straightConnector1">
            <a:avLst/>
          </a:prstGeom>
          <a:noFill/>
          <a:ln w="28575">
            <a:solidFill>
              <a:schemeClr val="tx1"/>
            </a:solidFill>
            <a:round/>
            <a:headEnd/>
            <a:tailEnd type="triangle" w="med" len="med"/>
          </a:ln>
        </p:spPr>
      </p:cxnSp>
      <p:cxnSp>
        <p:nvCxnSpPr>
          <p:cNvPr id="14390" name="AutoShape 1096"/>
          <p:cNvCxnSpPr>
            <a:cxnSpLocks noChangeShapeType="1"/>
          </p:cNvCxnSpPr>
          <p:nvPr/>
        </p:nvCxnSpPr>
        <p:spPr bwMode="auto">
          <a:xfrm>
            <a:off x="4913313" y="3532188"/>
            <a:ext cx="431800" cy="0"/>
          </a:xfrm>
          <a:prstGeom prst="straightConnector1">
            <a:avLst/>
          </a:prstGeom>
          <a:noFill/>
          <a:ln w="28575">
            <a:solidFill>
              <a:schemeClr val="tx1"/>
            </a:solidFill>
            <a:round/>
            <a:headEnd/>
            <a:tailEnd type="triangle" w="med" len="med"/>
          </a:ln>
        </p:spPr>
      </p:cxnSp>
      <p:cxnSp>
        <p:nvCxnSpPr>
          <p:cNvPr id="14391" name="AutoShape 1110"/>
          <p:cNvCxnSpPr>
            <a:cxnSpLocks noChangeShapeType="1"/>
          </p:cNvCxnSpPr>
          <p:nvPr/>
        </p:nvCxnSpPr>
        <p:spPr bwMode="auto">
          <a:xfrm rot="5400000">
            <a:off x="3309145" y="3583782"/>
            <a:ext cx="1587" cy="908050"/>
          </a:xfrm>
          <a:prstGeom prst="curvedConnector3">
            <a:avLst>
              <a:gd name="adj1" fmla="val 14400005"/>
            </a:avLst>
          </a:prstGeom>
          <a:noFill/>
          <a:ln w="28575">
            <a:solidFill>
              <a:srgbClr val="00FF00"/>
            </a:solidFill>
            <a:round/>
            <a:headEnd type="triangle" w="med" len="med"/>
            <a:tailEnd/>
          </a:ln>
        </p:spPr>
      </p:cxnSp>
      <p:cxnSp>
        <p:nvCxnSpPr>
          <p:cNvPr id="14392" name="AutoShape 1111"/>
          <p:cNvCxnSpPr>
            <a:cxnSpLocks noChangeShapeType="1"/>
          </p:cNvCxnSpPr>
          <p:nvPr/>
        </p:nvCxnSpPr>
        <p:spPr bwMode="auto">
          <a:xfrm rot="10800000" flipV="1">
            <a:off x="2843213" y="3352800"/>
            <a:ext cx="592137" cy="387350"/>
          </a:xfrm>
          <a:prstGeom prst="curvedConnector2">
            <a:avLst/>
          </a:prstGeom>
          <a:noFill/>
          <a:ln w="28575">
            <a:solidFill>
              <a:srgbClr val="00FF00"/>
            </a:solidFill>
            <a:round/>
            <a:headEnd/>
            <a:tailEnd type="triangle" w="med" len="med"/>
          </a:ln>
        </p:spPr>
      </p:cxnSp>
      <p:cxnSp>
        <p:nvCxnSpPr>
          <p:cNvPr id="14393" name="AutoShape 1112"/>
          <p:cNvCxnSpPr>
            <a:cxnSpLocks noChangeShapeType="1"/>
          </p:cNvCxnSpPr>
          <p:nvPr/>
        </p:nvCxnSpPr>
        <p:spPr bwMode="auto">
          <a:xfrm rot="-5400000" flipH="1" flipV="1">
            <a:off x="4313237" y="3106738"/>
            <a:ext cx="28575" cy="615950"/>
          </a:xfrm>
          <a:prstGeom prst="curvedConnector4">
            <a:avLst>
              <a:gd name="adj1" fmla="val -800000"/>
              <a:gd name="adj2" fmla="val 65718"/>
            </a:avLst>
          </a:prstGeom>
          <a:noFill/>
          <a:ln w="28575">
            <a:solidFill>
              <a:srgbClr val="00FF00"/>
            </a:solidFill>
            <a:round/>
            <a:headEnd/>
            <a:tailEnd type="triangle" w="med" len="med"/>
          </a:ln>
        </p:spPr>
      </p:cxnSp>
      <p:sp>
        <p:nvSpPr>
          <p:cNvPr id="14394" name="TextBox 65"/>
          <p:cNvSpPr txBox="1">
            <a:spLocks noChangeArrowheads="1"/>
          </p:cNvSpPr>
          <p:nvPr/>
        </p:nvSpPr>
        <p:spPr bwMode="auto">
          <a:xfrm>
            <a:off x="5638800" y="4343400"/>
            <a:ext cx="990600" cy="369888"/>
          </a:xfrm>
          <a:prstGeom prst="rect">
            <a:avLst/>
          </a:prstGeom>
          <a:noFill/>
          <a:ln w="9525">
            <a:noFill/>
            <a:miter lim="800000"/>
            <a:headEnd/>
            <a:tailEnd/>
          </a:ln>
        </p:spPr>
        <p:txBody>
          <a:bodyPr lIns="91439" tIns="45719" rIns="91439" bIns="45719">
            <a:spAutoFit/>
          </a:bodyPr>
          <a:lstStyle/>
          <a:p>
            <a:r>
              <a:rPr lang="en-US" b="1" i="1" dirty="0" smtClean="0">
                <a:solidFill>
                  <a:srgbClr val="0070C0"/>
                </a:solidFill>
              </a:rPr>
              <a:t>Clicks</a:t>
            </a:r>
            <a:endParaRPr lang="en-US" b="1" i="1" dirty="0">
              <a:solidFill>
                <a:srgbClr val="0070C0"/>
              </a:solidFill>
            </a:endParaRPr>
          </a:p>
        </p:txBody>
      </p:sp>
      <p:sp>
        <p:nvSpPr>
          <p:cNvPr id="14395" name="TextBox 66"/>
          <p:cNvSpPr txBox="1">
            <a:spLocks noChangeArrowheads="1"/>
          </p:cNvSpPr>
          <p:nvPr/>
        </p:nvSpPr>
        <p:spPr bwMode="auto">
          <a:xfrm>
            <a:off x="7772401" y="4343400"/>
            <a:ext cx="990600" cy="369888"/>
          </a:xfrm>
          <a:prstGeom prst="rect">
            <a:avLst/>
          </a:prstGeom>
          <a:noFill/>
          <a:ln w="9525">
            <a:noFill/>
            <a:miter lim="800000"/>
            <a:headEnd/>
            <a:tailEnd/>
          </a:ln>
        </p:spPr>
        <p:txBody>
          <a:bodyPr lIns="91439" tIns="45719" rIns="91439" bIns="45719">
            <a:spAutoFit/>
          </a:bodyPr>
          <a:lstStyle/>
          <a:p>
            <a:r>
              <a:rPr lang="en-US" b="1" i="1" dirty="0" smtClean="0">
                <a:solidFill>
                  <a:srgbClr val="0070C0"/>
                </a:solidFill>
              </a:rPr>
              <a:t>Reality</a:t>
            </a:r>
            <a:endParaRPr lang="en-US" b="1" i="1" dirty="0">
              <a:solidFill>
                <a:srgbClr val="0070C0"/>
              </a:solidFill>
            </a:endParaRPr>
          </a:p>
        </p:txBody>
      </p:sp>
      <p:sp>
        <p:nvSpPr>
          <p:cNvPr id="68" name="Rectangle 67"/>
          <p:cNvSpPr/>
          <p:nvPr/>
        </p:nvSpPr>
        <p:spPr>
          <a:xfrm>
            <a:off x="5486400" y="3733801"/>
            <a:ext cx="3657600" cy="22098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 real example</a:t>
            </a:r>
          </a:p>
        </p:txBody>
      </p:sp>
      <p:sp>
        <p:nvSpPr>
          <p:cNvPr id="15363" name="Content Placeholder 2"/>
          <p:cNvSpPr>
            <a:spLocks noGrp="1"/>
          </p:cNvSpPr>
          <p:nvPr>
            <p:ph sz="quarter" idx="1"/>
          </p:nvPr>
        </p:nvSpPr>
        <p:spPr>
          <a:xfrm>
            <a:off x="457200" y="1219200"/>
            <a:ext cx="8229600" cy="4937125"/>
          </a:xfrm>
        </p:spPr>
        <p:txBody>
          <a:bodyPr/>
          <a:lstStyle/>
          <a:p>
            <a:r>
              <a:rPr lang="en-US" smtClean="0"/>
              <a:t>A previously unknown gap in the data</a:t>
            </a:r>
          </a:p>
        </p:txBody>
      </p:sp>
      <p:pic>
        <p:nvPicPr>
          <p:cNvPr id="15364" name="Picture 4"/>
          <p:cNvPicPr>
            <a:picLocks noChangeAspect="1" noChangeArrowheads="1"/>
          </p:cNvPicPr>
          <p:nvPr/>
        </p:nvPicPr>
        <p:blipFill>
          <a:blip r:embed="rId3" cstate="print"/>
          <a:srcRect/>
          <a:stretch>
            <a:fillRect/>
          </a:stretch>
        </p:blipFill>
        <p:spPr bwMode="auto">
          <a:xfrm>
            <a:off x="2743200" y="1828801"/>
            <a:ext cx="6400800" cy="4867275"/>
          </a:xfrm>
          <a:prstGeom prst="rect">
            <a:avLst/>
          </a:prstGeom>
          <a:noFill/>
          <a:ln w="9525">
            <a:noFill/>
            <a:miter lim="800000"/>
            <a:headEnd/>
            <a:tailEnd/>
          </a:ln>
        </p:spPr>
      </p:pic>
      <p:sp>
        <p:nvSpPr>
          <p:cNvPr id="15365" name="TextBox 4"/>
          <p:cNvSpPr txBox="1">
            <a:spLocks noChangeArrowheads="1"/>
          </p:cNvSpPr>
          <p:nvPr/>
        </p:nvSpPr>
        <p:spPr bwMode="auto">
          <a:xfrm>
            <a:off x="1219201" y="4038600"/>
            <a:ext cx="1388975" cy="757129"/>
          </a:xfrm>
          <a:prstGeom prst="rect">
            <a:avLst/>
          </a:prstGeom>
          <a:noFill/>
          <a:ln w="9525">
            <a:noFill/>
            <a:miter lim="800000"/>
            <a:headEnd/>
            <a:tailEnd/>
          </a:ln>
        </p:spPr>
        <p:txBody>
          <a:bodyPr wrap="none" lIns="91439" tIns="45719" rIns="91439" bIns="45719">
            <a:spAutoFit/>
          </a:bodyPr>
          <a:lstStyle/>
          <a:p>
            <a:r>
              <a:rPr lang="en-US" sz="1400" dirty="0"/>
              <a:t>Sum number of </a:t>
            </a:r>
            <a:br>
              <a:rPr lang="en-US" sz="1400" dirty="0"/>
            </a:br>
            <a:r>
              <a:rPr lang="en-US" sz="1400" dirty="0"/>
              <a:t>clicks against</a:t>
            </a:r>
            <a:br>
              <a:rPr lang="en-US" sz="1400" dirty="0"/>
            </a:br>
            <a:r>
              <a:rPr lang="en-US" sz="1400" dirty="0"/>
              <a:t>time</a:t>
            </a:r>
          </a:p>
        </p:txBody>
      </p:sp>
      <p:sp>
        <p:nvSpPr>
          <p:cNvPr id="15366" name="TextBox 5"/>
          <p:cNvSpPr txBox="1">
            <a:spLocks noChangeArrowheads="1"/>
          </p:cNvSpPr>
          <p:nvPr/>
        </p:nvSpPr>
        <p:spPr bwMode="auto">
          <a:xfrm>
            <a:off x="5638800" y="6596064"/>
            <a:ext cx="1219200" cy="261937"/>
          </a:xfrm>
          <a:prstGeom prst="rect">
            <a:avLst/>
          </a:prstGeom>
          <a:noFill/>
          <a:ln w="9525">
            <a:noFill/>
            <a:miter lim="800000"/>
            <a:headEnd/>
            <a:tailEnd/>
          </a:ln>
        </p:spPr>
        <p:txBody>
          <a:bodyPr lIns="91439" tIns="45719" rIns="91439" bIns="45719">
            <a:spAutoFit/>
          </a:bodyPr>
          <a:lstStyle/>
          <a:p>
            <a:r>
              <a:rPr lang="en-US" sz="1100" dirty="0"/>
              <a:t>Time (hours)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What we’ll skip… 	</a:t>
            </a:r>
          </a:p>
        </p:txBody>
      </p:sp>
      <p:sp>
        <p:nvSpPr>
          <p:cNvPr id="16387" name="Content Placeholder 2"/>
          <p:cNvSpPr>
            <a:spLocks noGrp="1"/>
          </p:cNvSpPr>
          <p:nvPr>
            <p:ph sz="quarter" idx="1"/>
          </p:nvPr>
        </p:nvSpPr>
        <p:spPr>
          <a:xfrm>
            <a:off x="457200" y="1219200"/>
            <a:ext cx="8229600" cy="4937125"/>
          </a:xfrm>
        </p:spPr>
        <p:txBody>
          <a:bodyPr/>
          <a:lstStyle/>
          <a:p>
            <a:r>
              <a:rPr lang="en-US" dirty="0" smtClean="0"/>
              <a:t>Often data cleaning includes </a:t>
            </a:r>
            <a:br>
              <a:rPr lang="en-US" dirty="0" smtClean="0"/>
            </a:br>
            <a:r>
              <a:rPr lang="en-US" dirty="0" smtClean="0"/>
              <a:t>(a) input / value validation </a:t>
            </a:r>
            <a:br>
              <a:rPr lang="en-US" dirty="0" smtClean="0"/>
            </a:br>
            <a:r>
              <a:rPr lang="en-US" dirty="0" smtClean="0"/>
              <a:t>(b) duplicate detection / removal </a:t>
            </a:r>
          </a:p>
          <a:p>
            <a:pPr lvl="2"/>
            <a:r>
              <a:rPr lang="en-US" dirty="0" smtClean="0"/>
              <a:t>We’ll assume you know how to do that</a:t>
            </a:r>
          </a:p>
          <a:p>
            <a:pPr lvl="1">
              <a:buFont typeface="Wingdings 3" pitchFamily="18" charset="2"/>
              <a:buNone/>
            </a:pPr>
            <a:r>
              <a:rPr lang="en-US" dirty="0" smtClean="0">
                <a:solidFill>
                  <a:schemeClr val="bg2">
                    <a:lumMod val="10000"/>
                  </a:schemeClr>
                </a:solidFill>
              </a:rPr>
              <a:t>(c) </a:t>
            </a:r>
            <a:r>
              <a:rPr lang="en-US" sz="2600" dirty="0" smtClean="0">
                <a:solidFill>
                  <a:schemeClr val="bg2">
                    <a:lumMod val="10000"/>
                  </a:schemeClr>
                </a:solidFill>
              </a:rPr>
              <a:t>multiple clocks – syncing time across servers / clients </a:t>
            </a:r>
          </a:p>
          <a:p>
            <a:pPr lvl="1"/>
            <a:endParaRPr lang="en-US" dirty="0" smtClean="0"/>
          </a:p>
          <a:p>
            <a:pPr lvl="1"/>
            <a:r>
              <a:rPr lang="en-US" dirty="0" smtClean="0"/>
              <a:t>But… note that valid data definitions often shift out from under you.  (See schema change later)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anihouseholdstaffing.com/images/computergirl.jpg"/>
          <p:cNvPicPr>
            <a:picLocks noChangeAspect="1" noChangeArrowheads="1"/>
          </p:cNvPicPr>
          <p:nvPr/>
        </p:nvPicPr>
        <p:blipFill>
          <a:blip r:embed="rId2" cstate="print"/>
          <a:srcRect/>
          <a:stretch>
            <a:fillRect/>
          </a:stretch>
        </p:blipFill>
        <p:spPr bwMode="auto">
          <a:xfrm>
            <a:off x="5638801" y="1828801"/>
            <a:ext cx="2381250" cy="1743075"/>
          </a:xfrm>
          <a:prstGeom prst="rect">
            <a:avLst/>
          </a:prstGeom>
          <a:noFill/>
        </p:spPr>
      </p:pic>
      <p:sp>
        <p:nvSpPr>
          <p:cNvPr id="2" name="Title 1"/>
          <p:cNvSpPr>
            <a:spLocks noGrp="1"/>
          </p:cNvSpPr>
          <p:nvPr>
            <p:ph type="title"/>
          </p:nvPr>
        </p:nvSpPr>
        <p:spPr/>
        <p:txBody>
          <a:bodyPr/>
          <a:lstStyle/>
          <a:p>
            <a:r>
              <a:rPr lang="en-US" dirty="0" smtClean="0"/>
              <a:t>Kinds of User Data</a:t>
            </a:r>
            <a:endParaRPr lang="en-US" dirty="0"/>
          </a:p>
        </p:txBody>
      </p:sp>
      <p:pic>
        <p:nvPicPr>
          <p:cNvPr id="1031" name="Picture 7" descr="http://www.geneseo.edu/CMS/image.php?id=14666"/>
          <p:cNvPicPr>
            <a:picLocks noChangeAspect="1" noChangeArrowheads="1"/>
          </p:cNvPicPr>
          <p:nvPr/>
        </p:nvPicPr>
        <p:blipFill>
          <a:blip r:embed="rId3" cstate="print"/>
          <a:srcRect/>
          <a:stretch>
            <a:fillRect/>
          </a:stretch>
        </p:blipFill>
        <p:spPr bwMode="auto">
          <a:xfrm>
            <a:off x="4114801" y="1352550"/>
            <a:ext cx="1676400" cy="1676400"/>
          </a:xfrm>
          <a:prstGeom prst="rect">
            <a:avLst/>
          </a:prstGeom>
          <a:noFill/>
        </p:spPr>
      </p:pic>
      <p:grpSp>
        <p:nvGrpSpPr>
          <p:cNvPr id="3" name="Group 8"/>
          <p:cNvGrpSpPr/>
          <p:nvPr/>
        </p:nvGrpSpPr>
        <p:grpSpPr>
          <a:xfrm>
            <a:off x="3962401" y="3301746"/>
            <a:ext cx="3352800" cy="2718055"/>
            <a:chOff x="3962400" y="3301745"/>
            <a:chExt cx="3352800" cy="2718055"/>
          </a:xfrm>
        </p:grpSpPr>
        <p:pic>
          <p:nvPicPr>
            <p:cNvPr id="1036" name="Picture 12" descr="C:\Documents and Settings\teevan\Local Settings\Temporary Internet Files\Content.IE5\NSAEU23T\MCj00787080000[1].wmf"/>
            <p:cNvPicPr>
              <a:picLocks noChangeAspect="1" noChangeArrowheads="1"/>
            </p:cNvPicPr>
            <p:nvPr/>
          </p:nvPicPr>
          <p:blipFill>
            <a:blip r:embed="rId4" cstate="print"/>
            <a:srcRect/>
            <a:stretch>
              <a:fillRect/>
            </a:stretch>
          </p:blipFill>
          <p:spPr bwMode="auto">
            <a:xfrm flipH="1">
              <a:off x="3962400" y="3301745"/>
              <a:ext cx="2743200" cy="2718055"/>
            </a:xfrm>
            <a:prstGeom prst="rect">
              <a:avLst/>
            </a:prstGeom>
            <a:noFill/>
          </p:spPr>
        </p:pic>
        <p:pic>
          <p:nvPicPr>
            <p:cNvPr id="23" name="Picture 12" descr="C:\Documents and Settings\teevan\Local Settings\Temporary Internet Files\Content.IE5\NSAEU23T\MCj00787080000[1].wmf"/>
            <p:cNvPicPr>
              <a:picLocks noChangeAspect="1" noChangeArrowheads="1"/>
            </p:cNvPicPr>
            <p:nvPr/>
          </p:nvPicPr>
          <p:blipFill>
            <a:blip r:embed="rId4" cstate="print"/>
            <a:srcRect/>
            <a:stretch>
              <a:fillRect/>
            </a:stretch>
          </p:blipFill>
          <p:spPr bwMode="auto">
            <a:xfrm flipH="1">
              <a:off x="6781800" y="4405923"/>
              <a:ext cx="533400" cy="572222"/>
            </a:xfrm>
            <a:prstGeom prst="rect">
              <a:avLst/>
            </a:prstGeom>
            <a:noFill/>
          </p:spPr>
        </p:pic>
      </p:grpSp>
      <p:sp>
        <p:nvSpPr>
          <p:cNvPr id="28" name="Cloud Callout 27"/>
          <p:cNvSpPr/>
          <p:nvPr/>
        </p:nvSpPr>
        <p:spPr>
          <a:xfrm>
            <a:off x="6934201" y="1371600"/>
            <a:ext cx="1219200" cy="609600"/>
          </a:xfrm>
          <a:prstGeom prst="cloudCallou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graphicFrame>
        <p:nvGraphicFramePr>
          <p:cNvPr id="30" name="Content Placeholder 3"/>
          <p:cNvGraphicFramePr>
            <a:graphicFrameLocks/>
          </p:cNvGraphicFramePr>
          <p:nvPr/>
        </p:nvGraphicFramePr>
        <p:xfrm>
          <a:off x="457200" y="1600200"/>
          <a:ext cx="2743200" cy="3388360"/>
        </p:xfrm>
        <a:graphic>
          <a:graphicData uri="http://schemas.openxmlformats.org/drawingml/2006/table">
            <a:tbl>
              <a:tblPr firstRow="1" bandRow="1">
                <a:tableStyleId>{5C22544A-7EE6-4342-B048-85BDC9FD1C3A}</a:tableStyleId>
              </a:tblPr>
              <a:tblGrid>
                <a:gridCol w="2743200"/>
              </a:tblGrid>
              <a:tr h="370840">
                <a:tc>
                  <a:txBody>
                    <a:bodyPr/>
                    <a:lstStyle/>
                    <a:p>
                      <a:endParaRPr lang="en-US" sz="1800" dirty="0"/>
                    </a:p>
                  </a:txBody>
                  <a:tcPr>
                    <a:noFill/>
                  </a:tcPr>
                </a:tc>
              </a:tr>
              <a:tr h="1188720">
                <a:tc>
                  <a:txBody>
                    <a:bodyPr/>
                    <a:lstStyle/>
                    <a:p>
                      <a:r>
                        <a:rPr lang="en-US" sz="1800" b="1" dirty="0" smtClean="0"/>
                        <a:t>User Studies</a:t>
                      </a:r>
                    </a:p>
                    <a:p>
                      <a:r>
                        <a:rPr lang="en-US" sz="1800" i="1" dirty="0" smtClean="0"/>
                        <a:t>Controlled interpretation of behavior</a:t>
                      </a:r>
                      <a:r>
                        <a:rPr lang="en-US" sz="1800" i="1" baseline="0" dirty="0" smtClean="0"/>
                        <a:t> with detailed instrumentation</a:t>
                      </a:r>
                      <a:endParaRPr lang="en-US" sz="1800" i="1" dirty="0"/>
                    </a:p>
                  </a:txBody>
                  <a:tcPr/>
                </a:tc>
              </a:tr>
              <a:tr h="914400">
                <a:tc>
                  <a:txBody>
                    <a:bodyPr/>
                    <a:lstStyle/>
                    <a:p>
                      <a:r>
                        <a:rPr lang="en-US" sz="1800" b="1" dirty="0" smtClean="0"/>
                        <a:t>User Groups</a:t>
                      </a:r>
                    </a:p>
                    <a:p>
                      <a:r>
                        <a:rPr lang="en-US" sz="1800" i="1" dirty="0" smtClean="0"/>
                        <a:t>In</a:t>
                      </a:r>
                      <a:r>
                        <a:rPr lang="en-US" sz="1800" i="1" baseline="0" dirty="0" smtClean="0"/>
                        <a:t> the wild, real-world tasks, probe for detail</a:t>
                      </a:r>
                      <a:endParaRPr lang="en-US" sz="1800" i="1" dirty="0"/>
                    </a:p>
                  </a:txBody>
                  <a:tcPr/>
                </a:tc>
              </a:tr>
              <a:tr h="914400">
                <a:tc>
                  <a:txBody>
                    <a:bodyPr/>
                    <a:lstStyle/>
                    <a:p>
                      <a:r>
                        <a:rPr lang="en-US" sz="1800" b="1" dirty="0" smtClean="0"/>
                        <a:t>Log Analysis</a:t>
                      </a:r>
                    </a:p>
                    <a:p>
                      <a:r>
                        <a:rPr lang="en-US" sz="1800" i="1" dirty="0" smtClean="0"/>
                        <a:t>No explicit feedback but lots of implicit feedback</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When might you NOT need to clean data?</a:t>
            </a:r>
            <a:endParaRPr lang="en-US" dirty="0"/>
          </a:p>
        </p:txBody>
      </p:sp>
      <p:sp>
        <p:nvSpPr>
          <p:cNvPr id="17411" name="Content Placeholder 2"/>
          <p:cNvSpPr>
            <a:spLocks noGrp="1"/>
          </p:cNvSpPr>
          <p:nvPr>
            <p:ph sz="quarter" idx="1"/>
          </p:nvPr>
        </p:nvSpPr>
        <p:spPr>
          <a:xfrm>
            <a:off x="457200" y="1219200"/>
            <a:ext cx="8229600" cy="4937125"/>
          </a:xfrm>
        </p:spPr>
        <p:txBody>
          <a:bodyPr/>
          <a:lstStyle/>
          <a:p>
            <a:pPr eaLnBrk="1" hangingPunct="1"/>
            <a:r>
              <a:rPr lang="en-US" dirty="0" smtClean="0"/>
              <a:t>Examples: </a:t>
            </a:r>
          </a:p>
          <a:p>
            <a:pPr lvl="1" eaLnBrk="1" hangingPunct="1"/>
            <a:r>
              <a:rPr lang="en-US" dirty="0" smtClean="0"/>
              <a:t>When the data is going to be presented in ranks. </a:t>
            </a:r>
          </a:p>
          <a:p>
            <a:pPr lvl="2" eaLnBrk="1" hangingPunct="1"/>
            <a:r>
              <a:rPr lang="en-US" dirty="0" smtClean="0"/>
              <a:t>Example:  counting most popular queries.  Then outliers </a:t>
            </a:r>
            <a:br>
              <a:rPr lang="en-US" dirty="0" smtClean="0"/>
            </a:br>
            <a:r>
              <a:rPr lang="en-US" dirty="0" smtClean="0"/>
              <a:t>are either really obvious, or don’t matter </a:t>
            </a:r>
          </a:p>
          <a:p>
            <a:pPr lvl="2" eaLnBrk="1" hangingPunct="1"/>
            <a:endParaRPr lang="en-US" dirty="0" smtClean="0"/>
          </a:p>
          <a:p>
            <a:pPr lvl="1" eaLnBrk="1" hangingPunct="1"/>
            <a:r>
              <a:rPr lang="en-US" dirty="0" smtClean="0"/>
              <a:t>When you need to understand overall behavior for system purposes </a:t>
            </a:r>
          </a:p>
          <a:p>
            <a:pPr lvl="2" eaLnBrk="1" hangingPunct="1"/>
            <a:r>
              <a:rPr lang="en-US" dirty="0" smtClean="0"/>
              <a:t>Example:  traffic modeling for queries—probably don’t want to remove outliers because the system needs to accommodate them as well!  </a:t>
            </a:r>
          </a:p>
          <a:p>
            <a:pPr lvl="2" eaLnBrk="1" hangingPunct="1"/>
            <a:endParaRPr lang="en-US" dirty="0" smtClean="0"/>
          </a:p>
          <a:p>
            <a:pPr lvl="1"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Before cleaning data 	</a:t>
            </a:r>
          </a:p>
        </p:txBody>
      </p:sp>
      <p:sp>
        <p:nvSpPr>
          <p:cNvPr id="18435" name="Content Placeholder 2"/>
          <p:cNvSpPr>
            <a:spLocks noGrp="1"/>
          </p:cNvSpPr>
          <p:nvPr>
            <p:ph sz="quarter" idx="1"/>
          </p:nvPr>
        </p:nvSpPr>
        <p:spPr>
          <a:xfrm>
            <a:off x="457200" y="1219200"/>
            <a:ext cx="8229600" cy="4937125"/>
          </a:xfrm>
        </p:spPr>
        <p:txBody>
          <a:bodyPr/>
          <a:lstStyle/>
          <a:p>
            <a:pPr eaLnBrk="1" hangingPunct="1"/>
            <a:r>
              <a:rPr lang="en-US" dirty="0" smtClean="0"/>
              <a:t>Consider the point of cleaning the data</a:t>
            </a:r>
          </a:p>
          <a:p>
            <a:pPr lvl="1" eaLnBrk="1" hangingPunct="1"/>
            <a:r>
              <a:rPr lang="en-US" dirty="0" smtClean="0"/>
              <a:t>What analyses are you going to run over the data? </a:t>
            </a:r>
          </a:p>
          <a:p>
            <a:pPr lvl="1" eaLnBrk="1" hangingPunct="1"/>
            <a:r>
              <a:rPr lang="en-US" dirty="0" smtClean="0"/>
              <a:t>Will the data you’re cleaning </a:t>
            </a:r>
            <a:r>
              <a:rPr lang="en-US" b="1" i="1" dirty="0" smtClean="0"/>
              <a:t>damage</a:t>
            </a:r>
            <a:r>
              <a:rPr lang="en-US" dirty="0" smtClean="0"/>
              <a:t> or </a:t>
            </a:r>
            <a:r>
              <a:rPr lang="en-US" b="1" i="1" dirty="0" smtClean="0"/>
              <a:t>improve</a:t>
            </a:r>
            <a:r>
              <a:rPr lang="en-US" dirty="0" smtClean="0"/>
              <a:t> the analysis?</a:t>
            </a:r>
          </a:p>
          <a:p>
            <a:pPr lvl="1" eaLnBrk="1" hangingPunct="1"/>
            <a:endParaRPr lang="en-US" dirty="0" smtClean="0"/>
          </a:p>
          <a:p>
            <a:pPr lvl="1" eaLnBrk="1" hangingPunct="1"/>
            <a:endParaRPr lang="en-US" dirty="0" smtClean="0"/>
          </a:p>
          <a:p>
            <a:pPr lvl="1" eaLnBrk="1" hangingPunct="1"/>
            <a:endParaRPr lang="en-US" dirty="0" smtClean="0"/>
          </a:p>
        </p:txBody>
      </p:sp>
      <p:pic>
        <p:nvPicPr>
          <p:cNvPr id="106497" name="Picture 1"/>
          <p:cNvPicPr>
            <a:picLocks noChangeAspect="1" noChangeArrowheads="1"/>
          </p:cNvPicPr>
          <p:nvPr/>
        </p:nvPicPr>
        <p:blipFill>
          <a:blip r:embed="rId2" cstate="print"/>
          <a:srcRect/>
          <a:stretch>
            <a:fillRect/>
          </a:stretch>
        </p:blipFill>
        <p:spPr bwMode="auto">
          <a:xfrm>
            <a:off x="1752600" y="4714875"/>
            <a:ext cx="1514475" cy="2143125"/>
          </a:xfrm>
          <a:prstGeom prst="rect">
            <a:avLst/>
          </a:prstGeom>
          <a:noFill/>
          <a:ln w="9525">
            <a:noFill/>
            <a:miter lim="800000"/>
            <a:headEnd/>
            <a:tailEnd/>
          </a:ln>
        </p:spPr>
      </p:pic>
      <p:sp>
        <p:nvSpPr>
          <p:cNvPr id="5" name="Cloud Callout 4"/>
          <p:cNvSpPr/>
          <p:nvPr/>
        </p:nvSpPr>
        <p:spPr>
          <a:xfrm>
            <a:off x="1981200" y="2886075"/>
            <a:ext cx="2362200" cy="1600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Bell Gothic Std Light" pitchFamily="34" charset="0"/>
              </a:rPr>
              <a:t>So…what DO I want to learn from this data?</a:t>
            </a:r>
            <a:endParaRPr lang="en-US" dirty="0">
              <a:solidFill>
                <a:srgbClr val="FF0000"/>
              </a:solidFill>
              <a:latin typeface="Bell Gothic Std Light" pitchFamily="34" charset="0"/>
            </a:endParaRPr>
          </a:p>
        </p:txBody>
      </p:sp>
      <p:pic>
        <p:nvPicPr>
          <p:cNvPr id="106498" name="Picture 2"/>
          <p:cNvPicPr>
            <a:picLocks noChangeAspect="1" noChangeArrowheads="1"/>
          </p:cNvPicPr>
          <p:nvPr/>
        </p:nvPicPr>
        <p:blipFill>
          <a:blip r:embed="rId3" cstate="print"/>
          <a:srcRect/>
          <a:stretch>
            <a:fillRect/>
          </a:stretch>
        </p:blipFill>
        <p:spPr bwMode="auto">
          <a:xfrm>
            <a:off x="5334000" y="4648200"/>
            <a:ext cx="1724025" cy="2076450"/>
          </a:xfrm>
          <a:prstGeom prst="rect">
            <a:avLst/>
          </a:prstGeom>
          <a:noFill/>
          <a:ln w="9525">
            <a:noFill/>
            <a:miter lim="800000"/>
            <a:headEnd/>
            <a:tailEnd/>
          </a:ln>
        </p:spPr>
      </p:pic>
      <p:sp>
        <p:nvSpPr>
          <p:cNvPr id="7" name="Cloud Callout 6"/>
          <p:cNvSpPr/>
          <p:nvPr/>
        </p:nvSpPr>
        <p:spPr>
          <a:xfrm flipH="1">
            <a:off x="4876800" y="2514600"/>
            <a:ext cx="2286000" cy="1981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Bell Gothic Std Light" pitchFamily="34" charset="0"/>
              </a:rPr>
              <a:t>How about we remove all the short click queries?</a:t>
            </a:r>
            <a:endParaRPr lang="en-US" dirty="0">
              <a:solidFill>
                <a:srgbClr val="FF0000"/>
              </a:solidFill>
              <a:latin typeface="Bell Gothic Std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Importance of data expertise </a:t>
            </a:r>
          </a:p>
        </p:txBody>
      </p:sp>
      <p:sp>
        <p:nvSpPr>
          <p:cNvPr id="19459" name="Content Placeholder 2"/>
          <p:cNvSpPr>
            <a:spLocks noGrp="1"/>
          </p:cNvSpPr>
          <p:nvPr>
            <p:ph sz="quarter" idx="1"/>
          </p:nvPr>
        </p:nvSpPr>
        <p:spPr>
          <a:xfrm>
            <a:off x="457200" y="1219200"/>
            <a:ext cx="8229600" cy="4937125"/>
          </a:xfrm>
        </p:spPr>
        <p:txBody>
          <a:bodyPr/>
          <a:lstStyle/>
          <a:p>
            <a:r>
              <a:rPr lang="en-US" dirty="0" smtClean="0"/>
              <a:t>Data expertise is important for understanding the data, the problem and interpreting the results</a:t>
            </a:r>
          </a:p>
          <a:p>
            <a:pPr lvl="1"/>
            <a:r>
              <a:rPr lang="en-US" sz="2000" i="1" dirty="0" smtClean="0"/>
              <a:t>Often.. .background knowledge particular to the data or system:</a:t>
            </a:r>
          </a:p>
          <a:p>
            <a:pPr lvl="2"/>
            <a:r>
              <a:rPr lang="en-US" sz="1800" dirty="0" smtClean="0"/>
              <a:t>“That counter resets to 0 if the number of calls exceeds N”.</a:t>
            </a:r>
          </a:p>
          <a:p>
            <a:pPr lvl="2"/>
            <a:r>
              <a:rPr lang="en-US" sz="1800" dirty="0" smtClean="0"/>
              <a:t>“The missing values are represented by 0, but the default amount is 0 too.”</a:t>
            </a:r>
          </a:p>
          <a:p>
            <a:endParaRPr lang="en-US" dirty="0" smtClean="0"/>
          </a:p>
          <a:p>
            <a:r>
              <a:rPr lang="en-US" dirty="0" smtClean="0"/>
              <a:t>Insufficient DE is a common cause of poor data interpretation</a:t>
            </a:r>
          </a:p>
          <a:p>
            <a:r>
              <a:rPr lang="en-US" dirty="0" smtClean="0"/>
              <a:t>DE should be documented with the data metadata</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Outliers</a:t>
            </a:r>
          </a:p>
        </p:txBody>
      </p:sp>
      <p:sp>
        <p:nvSpPr>
          <p:cNvPr id="20483" name="Content Placeholder 2"/>
          <p:cNvSpPr>
            <a:spLocks noGrp="1"/>
          </p:cNvSpPr>
          <p:nvPr>
            <p:ph sz="quarter" idx="1"/>
          </p:nvPr>
        </p:nvSpPr>
        <p:spPr>
          <a:xfrm>
            <a:off x="457200" y="1219200"/>
            <a:ext cx="8229600" cy="4937125"/>
          </a:xfrm>
        </p:spPr>
        <p:txBody>
          <a:bodyPr/>
          <a:lstStyle/>
          <a:p>
            <a:r>
              <a:rPr lang="en-US" dirty="0" smtClean="0"/>
              <a:t>Often indicative either of </a:t>
            </a:r>
          </a:p>
          <a:p>
            <a:pPr lvl="1"/>
            <a:r>
              <a:rPr lang="en-US" dirty="0" smtClean="0"/>
              <a:t>measurement error, or that the population has a heavy-tailed distribution. </a:t>
            </a:r>
          </a:p>
          <a:p>
            <a:pPr lvl="1"/>
            <a:r>
              <a:rPr lang="en-US" dirty="0" smtClean="0"/>
              <a:t>Beware of distributions with highly non-normal distributions </a:t>
            </a:r>
          </a:p>
          <a:p>
            <a:pPr lvl="2"/>
            <a:r>
              <a:rPr lang="en-US" dirty="0" smtClean="0"/>
              <a:t>Be cautious when using tool or intuitions that assume a normal distribution (or, when sub-tools or models make that assumption) </a:t>
            </a:r>
          </a:p>
          <a:p>
            <a:pPr lvl="2"/>
            <a:r>
              <a:rPr lang="en-US" dirty="0" smtClean="0"/>
              <a:t>a frequent cause of outliers is a mixture of two distributions, which may be two distinct sub-populations</a:t>
            </a:r>
          </a:p>
          <a:p>
            <a:pPr lvl="2"/>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Outliers:  Common types from search</a:t>
            </a:r>
          </a:p>
        </p:txBody>
      </p:sp>
      <p:sp>
        <p:nvSpPr>
          <p:cNvPr id="22531" name="Content Placeholder 2"/>
          <p:cNvSpPr>
            <a:spLocks noGrp="1"/>
          </p:cNvSpPr>
          <p:nvPr>
            <p:ph sz="quarter" idx="1"/>
          </p:nvPr>
        </p:nvSpPr>
        <p:spPr>
          <a:xfrm>
            <a:off x="457200" y="1219200"/>
            <a:ext cx="8229600" cy="4937125"/>
          </a:xfrm>
        </p:spPr>
        <p:txBody>
          <a:bodyPr/>
          <a:lstStyle/>
          <a:p>
            <a:r>
              <a:rPr lang="en-US" dirty="0" smtClean="0"/>
              <a:t>Quantity: </a:t>
            </a:r>
          </a:p>
          <a:p>
            <a:pPr lvl="1"/>
            <a:r>
              <a:rPr lang="en-US" dirty="0" smtClean="0"/>
              <a:t>10K searches from the same cookie in one day </a:t>
            </a:r>
          </a:p>
          <a:p>
            <a:pPr lvl="1"/>
            <a:r>
              <a:rPr lang="en-US" dirty="0" smtClean="0"/>
              <a:t>Suspicious whole numbers:  </a:t>
            </a:r>
            <a:r>
              <a:rPr lang="en-US" i="1" dirty="0" smtClean="0">
                <a:solidFill>
                  <a:srgbClr val="FF0000"/>
                </a:solidFill>
              </a:rPr>
              <a:t>exactly</a:t>
            </a:r>
            <a:r>
              <a:rPr lang="en-US" dirty="0" smtClean="0"/>
              <a:t> 10,000 searches from single cookie </a:t>
            </a:r>
          </a:p>
          <a:p>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Outliers:  Common types from search</a:t>
            </a:r>
          </a:p>
        </p:txBody>
      </p:sp>
      <p:sp>
        <p:nvSpPr>
          <p:cNvPr id="22531" name="Content Placeholder 2"/>
          <p:cNvSpPr>
            <a:spLocks noGrp="1"/>
          </p:cNvSpPr>
          <p:nvPr>
            <p:ph sz="quarter" idx="1"/>
          </p:nvPr>
        </p:nvSpPr>
        <p:spPr>
          <a:xfrm>
            <a:off x="457200" y="1219200"/>
            <a:ext cx="8229600" cy="4937125"/>
          </a:xfrm>
        </p:spPr>
        <p:txBody>
          <a:bodyPr/>
          <a:lstStyle/>
          <a:p>
            <a:r>
              <a:rPr lang="en-US" dirty="0" smtClean="0"/>
              <a:t>Quantity: </a:t>
            </a:r>
          </a:p>
          <a:p>
            <a:pPr lvl="1"/>
            <a:r>
              <a:rPr lang="en-US" dirty="0" smtClean="0"/>
              <a:t>10K searches from the same cookie in one day </a:t>
            </a:r>
          </a:p>
          <a:p>
            <a:pPr lvl="1"/>
            <a:r>
              <a:rPr lang="en-US" dirty="0" smtClean="0"/>
              <a:t>Suspicious whole numbers:  </a:t>
            </a:r>
            <a:r>
              <a:rPr lang="en-US" i="1" dirty="0" smtClean="0">
                <a:solidFill>
                  <a:srgbClr val="FF0000"/>
                </a:solidFill>
              </a:rPr>
              <a:t>exactly</a:t>
            </a:r>
            <a:r>
              <a:rPr lang="en-US" dirty="0" smtClean="0"/>
              <a:t> 10,000 searches from single cookie </a:t>
            </a:r>
          </a:p>
          <a:p>
            <a:endParaRPr lang="en-US" dirty="0" smtClean="0"/>
          </a:p>
          <a:p>
            <a:endParaRPr lang="en-US" dirty="0" smtClean="0"/>
          </a:p>
          <a:p>
            <a:r>
              <a:rPr lang="en-US" dirty="0" smtClean="0"/>
              <a:t>Repeated:  </a:t>
            </a:r>
          </a:p>
          <a:p>
            <a:pPr lvl="1"/>
            <a:r>
              <a:rPr lang="en-US" dirty="0" smtClean="0"/>
              <a:t>The same search repeated over-frequently </a:t>
            </a:r>
          </a:p>
          <a:p>
            <a:pPr lvl="1"/>
            <a:r>
              <a:rPr lang="en-US" dirty="0" smtClean="0"/>
              <a:t>The same search repeated at the same time (10:01AM) </a:t>
            </a:r>
          </a:p>
          <a:p>
            <a:pPr lvl="1"/>
            <a:r>
              <a:rPr lang="en-US" dirty="0" smtClean="0"/>
              <a:t>The same search repeated at a repeating interval (every 1000 seconds)</a:t>
            </a:r>
          </a:p>
        </p:txBody>
      </p:sp>
      <p:graphicFrame>
        <p:nvGraphicFramePr>
          <p:cNvPr id="4" name="Table 3"/>
          <p:cNvGraphicFramePr>
            <a:graphicFrameLocks noGrp="1"/>
          </p:cNvGraphicFramePr>
          <p:nvPr/>
        </p:nvGraphicFramePr>
        <p:xfrm>
          <a:off x="5715000" y="1219200"/>
          <a:ext cx="3200400" cy="2946398"/>
        </p:xfrm>
        <a:graphic>
          <a:graphicData uri="http://schemas.openxmlformats.org/drawingml/2006/table">
            <a:tbl>
              <a:tblPr firstRow="1" bandRow="1">
                <a:tableStyleId>{5C22544A-7EE6-4342-B048-85BDC9FD1C3A}</a:tableStyleId>
              </a:tblPr>
              <a:tblGrid>
                <a:gridCol w="1600200"/>
                <a:gridCol w="1600200"/>
              </a:tblGrid>
              <a:tr h="420914">
                <a:tc>
                  <a:txBody>
                    <a:bodyPr/>
                    <a:lstStyle/>
                    <a:p>
                      <a:r>
                        <a:rPr lang="en-US" sz="1800" dirty="0" smtClean="0">
                          <a:latin typeface="Arial" pitchFamily="34" charset="0"/>
                          <a:cs typeface="Arial" pitchFamily="34" charset="0"/>
                        </a:rPr>
                        <a:t>Time</a:t>
                      </a:r>
                      <a:r>
                        <a:rPr lang="en-US" sz="1800" baseline="0" dirty="0" smtClean="0">
                          <a:latin typeface="Arial" pitchFamily="34" charset="0"/>
                          <a:cs typeface="Arial" pitchFamily="34" charset="0"/>
                        </a:rPr>
                        <a:t> of day</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Query</a:t>
                      </a:r>
                      <a:endParaRPr lang="en-US" sz="1800" dirty="0">
                        <a:latin typeface="Arial" pitchFamily="34" charset="0"/>
                        <a:cs typeface="Arial" pitchFamily="34" charset="0"/>
                      </a:endParaRPr>
                    </a:p>
                  </a:txBody>
                  <a:tcPr/>
                </a:tc>
              </a:tr>
              <a:tr h="420914">
                <a:tc>
                  <a:txBody>
                    <a:bodyPr/>
                    <a:lstStyle/>
                    <a:p>
                      <a:r>
                        <a:rPr lang="en-US" sz="1800" dirty="0" smtClean="0">
                          <a:latin typeface="Arial" pitchFamily="34" charset="0"/>
                          <a:cs typeface="Arial" pitchFamily="34" charset="0"/>
                        </a:rPr>
                        <a:t>12:02:01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baseline="0" dirty="0" smtClean="0">
                          <a:latin typeface="Arial" pitchFamily="34" charset="0"/>
                          <a:cs typeface="Arial" pitchFamily="34" charset="0"/>
                        </a:rPr>
                        <a:t> ] </a:t>
                      </a:r>
                      <a:endParaRPr lang="en-US" sz="1800" dirty="0">
                        <a:latin typeface="Arial" pitchFamily="34" charset="0"/>
                        <a:cs typeface="Arial" pitchFamily="34" charset="0"/>
                      </a:endParaRPr>
                    </a:p>
                  </a:txBody>
                  <a:tcPr/>
                </a:tc>
              </a:tr>
              <a:tr h="420914">
                <a:tc>
                  <a:txBody>
                    <a:bodyPr/>
                    <a:lstStyle/>
                    <a:p>
                      <a:r>
                        <a:rPr lang="en-US" sz="1800" dirty="0" smtClean="0">
                          <a:latin typeface="Arial" pitchFamily="34" charset="0"/>
                          <a:cs typeface="Arial" pitchFamily="34" charset="0"/>
                        </a:rPr>
                        <a:t>13:02:01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dirty="0" smtClean="0">
                          <a:latin typeface="Arial" pitchFamily="34" charset="0"/>
                          <a:cs typeface="Arial" pitchFamily="34" charset="0"/>
                        </a:rPr>
                        <a:t> ] </a:t>
                      </a:r>
                    </a:p>
                  </a:txBody>
                  <a:tcPr/>
                </a:tc>
              </a:tr>
              <a:tr h="420914">
                <a:tc>
                  <a:txBody>
                    <a:bodyPr/>
                    <a:lstStyle/>
                    <a:p>
                      <a:r>
                        <a:rPr lang="en-US" sz="1800" dirty="0" smtClean="0">
                          <a:latin typeface="Arial" pitchFamily="34" charset="0"/>
                          <a:cs typeface="Arial" pitchFamily="34" charset="0"/>
                        </a:rPr>
                        <a:t>14:02:01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dirty="0" smtClean="0">
                          <a:latin typeface="Arial" pitchFamily="34" charset="0"/>
                          <a:cs typeface="Arial" pitchFamily="34" charset="0"/>
                        </a:rPr>
                        <a:t> ] </a:t>
                      </a:r>
                      <a:endParaRPr lang="en-US" sz="1800" dirty="0">
                        <a:latin typeface="Arial" pitchFamily="34" charset="0"/>
                        <a:cs typeface="Arial" pitchFamily="34" charset="0"/>
                      </a:endParaRPr>
                    </a:p>
                  </a:txBody>
                  <a:tcPr/>
                </a:tc>
              </a:tr>
              <a:tr h="420914">
                <a:tc>
                  <a:txBody>
                    <a:bodyPr/>
                    <a:lstStyle/>
                    <a:p>
                      <a:r>
                        <a:rPr lang="en-US" sz="1800" dirty="0" smtClean="0">
                          <a:latin typeface="Arial" pitchFamily="34" charset="0"/>
                          <a:cs typeface="Arial" pitchFamily="34" charset="0"/>
                        </a:rPr>
                        <a:t>15:02:01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dirty="0" smtClean="0">
                          <a:latin typeface="Arial" pitchFamily="34" charset="0"/>
                          <a:cs typeface="Arial" pitchFamily="34" charset="0"/>
                        </a:rPr>
                        <a:t> ] </a:t>
                      </a:r>
                      <a:endParaRPr lang="en-US" sz="1800" dirty="0">
                        <a:latin typeface="Arial" pitchFamily="34" charset="0"/>
                        <a:cs typeface="Arial" pitchFamily="34" charset="0"/>
                      </a:endParaRPr>
                    </a:p>
                  </a:txBody>
                  <a:tcPr/>
                </a:tc>
              </a:tr>
              <a:tr h="420914">
                <a:tc>
                  <a:txBody>
                    <a:bodyPr/>
                    <a:lstStyle/>
                    <a:p>
                      <a:r>
                        <a:rPr lang="en-US" sz="1800" dirty="0" smtClean="0">
                          <a:latin typeface="Arial" pitchFamily="34" charset="0"/>
                          <a:cs typeface="Arial" pitchFamily="34" charset="0"/>
                        </a:rPr>
                        <a:t>16:02:01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a:txBody>
                  <a:tcPr/>
                </a:tc>
              </a:tr>
              <a:tr h="420914">
                <a:tc>
                  <a:txBody>
                    <a:bodyPr/>
                    <a:lstStyle/>
                    <a:p>
                      <a:r>
                        <a:rPr lang="en-US" sz="1800" dirty="0" smtClean="0">
                          <a:latin typeface="Arial" pitchFamily="34" charset="0"/>
                          <a:cs typeface="Arial" pitchFamily="34" charset="0"/>
                        </a:rPr>
                        <a:t>17:02:01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google</a:t>
                      </a:r>
                      <a:r>
                        <a:rPr lang="en-US" sz="1800" dirty="0" smtClean="0">
                          <a:latin typeface="Arial" pitchFamily="34" charset="0"/>
                          <a:cs typeface="Arial" pitchFamily="34" charset="0"/>
                        </a:rPr>
                        <a:t> ] </a:t>
                      </a:r>
                      <a:endParaRPr lang="en-US" sz="18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Treatment of outliers: Many methods </a:t>
            </a:r>
          </a:p>
        </p:txBody>
      </p:sp>
      <p:sp>
        <p:nvSpPr>
          <p:cNvPr id="23555" name="Content Placeholder 2"/>
          <p:cNvSpPr>
            <a:spLocks noGrp="1"/>
          </p:cNvSpPr>
          <p:nvPr>
            <p:ph sz="quarter" idx="1"/>
          </p:nvPr>
        </p:nvSpPr>
        <p:spPr>
          <a:xfrm>
            <a:off x="457200" y="1447800"/>
            <a:ext cx="8229600" cy="4708525"/>
          </a:xfrm>
        </p:spPr>
        <p:txBody>
          <a:bodyPr>
            <a:normAutofit/>
          </a:bodyPr>
          <a:lstStyle/>
          <a:p>
            <a:pPr eaLnBrk="1" hangingPunct="1"/>
            <a:r>
              <a:rPr lang="en-US" dirty="0" smtClean="0"/>
              <a:t>Remove outliers when you’re looking for </a:t>
            </a:r>
            <a:r>
              <a:rPr lang="en-US" b="1" dirty="0" smtClean="0"/>
              <a:t>average</a:t>
            </a:r>
            <a:r>
              <a:rPr lang="en-US" dirty="0" smtClean="0"/>
              <a:t> user behaviors</a:t>
            </a:r>
          </a:p>
          <a:p>
            <a:pPr lvl="1"/>
            <a:r>
              <a:rPr lang="en-US" i="1" dirty="0" smtClean="0"/>
              <a:t>Methods: </a:t>
            </a:r>
          </a:p>
          <a:p>
            <a:pPr lvl="2"/>
            <a:r>
              <a:rPr lang="en-US" dirty="0" smtClean="0"/>
              <a:t>Error bounds, tolerance limits – control charts</a:t>
            </a:r>
          </a:p>
          <a:p>
            <a:pPr lvl="2"/>
            <a:r>
              <a:rPr lang="en-US" dirty="0" smtClean="0"/>
              <a:t>Model based – regression depth, analysis of residuals</a:t>
            </a:r>
          </a:p>
          <a:p>
            <a:pPr lvl="2"/>
            <a:r>
              <a:rPr lang="en-US" dirty="0" smtClean="0"/>
              <a:t>Kernel estimation </a:t>
            </a:r>
          </a:p>
          <a:p>
            <a:pPr lvl="2"/>
            <a:r>
              <a:rPr lang="en-US" dirty="0" smtClean="0"/>
              <a:t>Distributional</a:t>
            </a:r>
          </a:p>
          <a:p>
            <a:pPr lvl="2"/>
            <a:r>
              <a:rPr lang="en-US" dirty="0" smtClean="0"/>
              <a:t>Time Series outliers</a:t>
            </a:r>
          </a:p>
          <a:p>
            <a:pPr lvl="2"/>
            <a:r>
              <a:rPr lang="en-US" dirty="0" smtClean="0"/>
              <a:t>Median and </a:t>
            </a:r>
            <a:r>
              <a:rPr lang="en-US" dirty="0" err="1" smtClean="0"/>
              <a:t>quantiles</a:t>
            </a:r>
            <a:r>
              <a:rPr lang="en-US" dirty="0" smtClean="0"/>
              <a:t> to measure / identify outliers</a:t>
            </a:r>
          </a:p>
          <a:p>
            <a:pPr eaLnBrk="1" hangingPunct="1"/>
            <a:endParaRPr lang="en-US" dirty="0" smtClean="0"/>
          </a:p>
        </p:txBody>
      </p:sp>
      <p:sp>
        <p:nvSpPr>
          <p:cNvPr id="4" name="TextBox 3"/>
          <p:cNvSpPr txBox="1"/>
          <p:nvPr/>
        </p:nvSpPr>
        <p:spPr>
          <a:xfrm>
            <a:off x="6934200" y="5780782"/>
            <a:ext cx="2209800" cy="1077218"/>
          </a:xfrm>
          <a:prstGeom prst="rect">
            <a:avLst/>
          </a:prstGeom>
          <a:solidFill>
            <a:schemeClr val="accent2">
              <a:lumMod val="20000"/>
              <a:lumOff val="80000"/>
            </a:schemeClr>
          </a:solidFill>
        </p:spPr>
        <p:txBody>
          <a:bodyPr wrap="square" rtlCol="0">
            <a:spAutoFit/>
          </a:bodyPr>
          <a:lstStyle/>
          <a:p>
            <a:r>
              <a:rPr lang="en-US" sz="1600" dirty="0" smtClean="0"/>
              <a:t>Sample reference: </a:t>
            </a:r>
          </a:p>
          <a:p>
            <a:r>
              <a:rPr lang="en-US" sz="1600" i="1" dirty="0" smtClean="0"/>
              <a:t>Exploratory Data Mining and Data Quality, </a:t>
            </a:r>
            <a:r>
              <a:rPr lang="en-US" sz="1600" dirty="0" err="1" smtClean="0"/>
              <a:t>Dasu</a:t>
            </a:r>
            <a:r>
              <a:rPr lang="en-US" sz="1600" dirty="0" smtClean="0"/>
              <a:t> &amp; Johnson (2004)</a:t>
            </a:r>
            <a:endParaRPr lang="en-US" sz="16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Identifying bots &amp; spam </a:t>
            </a:r>
          </a:p>
        </p:txBody>
      </p:sp>
      <p:sp>
        <p:nvSpPr>
          <p:cNvPr id="24579" name="Content Placeholder 2"/>
          <p:cNvSpPr>
            <a:spLocks noGrp="1"/>
          </p:cNvSpPr>
          <p:nvPr>
            <p:ph sz="quarter" idx="1"/>
          </p:nvPr>
        </p:nvSpPr>
        <p:spPr>
          <a:xfrm>
            <a:off x="457200" y="1219200"/>
            <a:ext cx="8229600" cy="4937125"/>
          </a:xfrm>
        </p:spPr>
        <p:txBody>
          <a:bodyPr>
            <a:normAutofit/>
          </a:bodyPr>
          <a:lstStyle/>
          <a:p>
            <a:pPr eaLnBrk="1" hangingPunct="1"/>
            <a:r>
              <a:rPr lang="en-US" dirty="0" smtClean="0"/>
              <a:t>Adversarial environment </a:t>
            </a:r>
            <a:br>
              <a:rPr lang="en-US" dirty="0" smtClean="0"/>
            </a:br>
            <a:endParaRPr lang="en-US" dirty="0" smtClean="0"/>
          </a:p>
          <a:p>
            <a:pPr eaLnBrk="1" hangingPunct="1"/>
            <a:r>
              <a:rPr lang="en-US" dirty="0" smtClean="0"/>
              <a:t>How to ID bots: </a:t>
            </a:r>
          </a:p>
          <a:p>
            <a:pPr lvl="1"/>
            <a:r>
              <a:rPr lang="en-US" dirty="0" smtClean="0"/>
              <a:t>Queries too fast to be humanoid-plausible </a:t>
            </a:r>
          </a:p>
          <a:p>
            <a:pPr lvl="1"/>
            <a:r>
              <a:rPr lang="en-US" dirty="0" smtClean="0"/>
              <a:t>High query volume for a single query </a:t>
            </a:r>
          </a:p>
          <a:p>
            <a:pPr lvl="1"/>
            <a:r>
              <a:rPr lang="en-US" dirty="0" smtClean="0"/>
              <a:t>Queries too specialized (and repeated) to be real</a:t>
            </a:r>
          </a:p>
          <a:p>
            <a:pPr lvl="1"/>
            <a:r>
              <a:rPr lang="en-US" dirty="0" smtClean="0"/>
              <a:t>Too </a:t>
            </a:r>
            <a:r>
              <a:rPr lang="en-US" dirty="0" smtClean="0"/>
              <a:t>many ad clicks by cookie</a:t>
            </a:r>
          </a:p>
          <a:p>
            <a:pPr lvl="1"/>
            <a:endParaRPr lang="en-US" dirty="0" smtClean="0"/>
          </a:p>
          <a:p>
            <a:pPr lvl="1">
              <a:buNone/>
            </a:pPr>
            <a:r>
              <a:rPr lang="en-US" dirty="0" smtClean="0"/>
              <a:t> </a:t>
            </a:r>
          </a:p>
          <a:p>
            <a:pPr>
              <a:buNone/>
            </a:pPr>
            <a:endParaRPr lang="en-US" dirty="0"/>
          </a:p>
        </p:txBody>
      </p:sp>
      <p:pic>
        <p:nvPicPr>
          <p:cNvPr id="100355" name="Picture 3" descr="http://www.webeden.co.uk/blog/wp-content/uploads/2009/07/click-fraud-5.jpg"/>
          <p:cNvPicPr>
            <a:picLocks noChangeAspect="1" noChangeArrowheads="1"/>
          </p:cNvPicPr>
          <p:nvPr/>
        </p:nvPicPr>
        <p:blipFill>
          <a:blip r:embed="rId3" cstate="print"/>
          <a:srcRect/>
          <a:stretch>
            <a:fillRect/>
          </a:stretch>
        </p:blipFill>
        <p:spPr bwMode="auto">
          <a:xfrm>
            <a:off x="5181600" y="4269554"/>
            <a:ext cx="3962400" cy="2642422"/>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Bot</a:t>
            </a:r>
            <a:r>
              <a:rPr lang="en-US" dirty="0" smtClean="0"/>
              <a:t> traffic tends to have </a:t>
            </a:r>
            <a:br>
              <a:rPr lang="en-US" dirty="0" smtClean="0"/>
            </a:br>
            <a:r>
              <a:rPr lang="en-US" dirty="0" smtClean="0"/>
              <a:t>pathological behaviors</a:t>
            </a:r>
            <a:endParaRPr lang="en-US" dirty="0"/>
          </a:p>
        </p:txBody>
      </p:sp>
      <p:sp>
        <p:nvSpPr>
          <p:cNvPr id="3" name="Content Placeholder 2"/>
          <p:cNvSpPr>
            <a:spLocks noGrp="1"/>
          </p:cNvSpPr>
          <p:nvPr>
            <p:ph sz="quarter" idx="1"/>
          </p:nvPr>
        </p:nvSpPr>
        <p:spPr/>
        <p:txBody>
          <a:bodyPr/>
          <a:lstStyle/>
          <a:p>
            <a:r>
              <a:rPr lang="en-US" dirty="0" smtClean="0"/>
              <a:t>Such as abnormally high page-request or DNS lookup rates</a:t>
            </a:r>
            <a:endParaRPr lang="en-US" dirty="0"/>
          </a:p>
        </p:txBody>
      </p:sp>
      <p:pic>
        <p:nvPicPr>
          <p:cNvPr id="215042" name="Picture 2"/>
          <p:cNvPicPr>
            <a:picLocks noChangeAspect="1" noChangeArrowheads="1"/>
          </p:cNvPicPr>
          <p:nvPr/>
        </p:nvPicPr>
        <p:blipFill>
          <a:blip r:embed="rId2" cstate="print"/>
          <a:srcRect/>
          <a:stretch>
            <a:fillRect/>
          </a:stretch>
        </p:blipFill>
        <p:spPr bwMode="auto">
          <a:xfrm>
            <a:off x="1143000" y="2076450"/>
            <a:ext cx="6762271" cy="4781550"/>
          </a:xfrm>
          <a:prstGeom prst="rect">
            <a:avLst/>
          </a:prstGeom>
          <a:noFill/>
          <a:ln w="9525">
            <a:noFill/>
            <a:miter lim="800000"/>
            <a:headEnd/>
            <a:tailEnd/>
          </a:ln>
        </p:spPr>
      </p:pic>
      <p:sp>
        <p:nvSpPr>
          <p:cNvPr id="5" name="TextBox 4"/>
          <p:cNvSpPr txBox="1"/>
          <p:nvPr/>
        </p:nvSpPr>
        <p:spPr>
          <a:xfrm>
            <a:off x="6477000" y="0"/>
            <a:ext cx="2667000" cy="646331"/>
          </a:xfrm>
          <a:prstGeom prst="rect">
            <a:avLst/>
          </a:prstGeom>
          <a:solidFill>
            <a:schemeClr val="accent2">
              <a:lumMod val="20000"/>
              <a:lumOff val="80000"/>
            </a:schemeClr>
          </a:solidFill>
        </p:spPr>
        <p:txBody>
          <a:bodyPr wrap="square" rtlCol="0">
            <a:spAutoFit/>
          </a:bodyPr>
          <a:lstStyle/>
          <a:p>
            <a:r>
              <a:rPr lang="en-US" sz="1200" dirty="0" err="1" smtClean="0"/>
              <a:t>Botnet</a:t>
            </a:r>
            <a:r>
              <a:rPr lang="en-US" sz="1200" dirty="0" smtClean="0"/>
              <a:t> Detection and Response</a:t>
            </a:r>
          </a:p>
          <a:p>
            <a:r>
              <a:rPr lang="en-US" sz="1200" dirty="0" smtClean="0"/>
              <a:t>The Network is the Infection</a:t>
            </a:r>
          </a:p>
          <a:p>
            <a:r>
              <a:rPr lang="en-US" sz="1200" dirty="0" smtClean="0"/>
              <a:t>David Dagon, OARC Workshop 2005, </a:t>
            </a:r>
            <a:endParaRPr lang="en-US" sz="1200"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ID spam</a:t>
            </a:r>
            <a:endParaRPr lang="en-US" dirty="0"/>
          </a:p>
        </p:txBody>
      </p:sp>
      <p:sp>
        <p:nvSpPr>
          <p:cNvPr id="3" name="Content Placeholder 2"/>
          <p:cNvSpPr>
            <a:spLocks noGrp="1"/>
          </p:cNvSpPr>
          <p:nvPr>
            <p:ph sz="quarter" idx="1"/>
          </p:nvPr>
        </p:nvSpPr>
        <p:spPr/>
        <p:txBody>
          <a:bodyPr/>
          <a:lstStyle/>
          <a:p>
            <a:pPr lvl="1"/>
            <a:endParaRPr lang="en-US" dirty="0" smtClean="0"/>
          </a:p>
          <a:p>
            <a:pPr lvl="1"/>
            <a:r>
              <a:rPr lang="en-US" dirty="0" smtClean="0"/>
              <a:t>Look for outliers along different kinds of features</a:t>
            </a:r>
          </a:p>
          <a:p>
            <a:pPr lvl="2"/>
            <a:r>
              <a:rPr lang="en-US" dirty="0" smtClean="0"/>
              <a:t>Example: click rapidity, </a:t>
            </a:r>
            <a:r>
              <a:rPr lang="en-US" dirty="0" err="1" smtClean="0"/>
              <a:t>interclick</a:t>
            </a:r>
            <a:r>
              <a:rPr lang="en-US" dirty="0" smtClean="0"/>
              <a:t> time variability, </a:t>
            </a:r>
          </a:p>
          <a:p>
            <a:endParaRPr lang="en-US" dirty="0"/>
          </a:p>
        </p:txBody>
      </p:sp>
      <p:pic>
        <p:nvPicPr>
          <p:cNvPr id="4" name="Picture 1"/>
          <p:cNvPicPr>
            <a:picLocks noChangeAspect="1" noChangeArrowheads="1"/>
          </p:cNvPicPr>
          <p:nvPr/>
        </p:nvPicPr>
        <p:blipFill>
          <a:blip r:embed="rId2" cstate="print"/>
          <a:srcRect/>
          <a:stretch>
            <a:fillRect/>
          </a:stretch>
        </p:blipFill>
        <p:spPr bwMode="auto">
          <a:xfrm>
            <a:off x="762000" y="2514600"/>
            <a:ext cx="4668897" cy="3376613"/>
          </a:xfrm>
          <a:prstGeom prst="rect">
            <a:avLst/>
          </a:prstGeom>
          <a:noFill/>
          <a:ln w="9525">
            <a:noFill/>
            <a:miter lim="800000"/>
            <a:headEnd/>
            <a:tailEnd/>
          </a:ln>
        </p:spPr>
      </p:pic>
      <p:sp>
        <p:nvSpPr>
          <p:cNvPr id="5" name="TextBox 4"/>
          <p:cNvSpPr txBox="1"/>
          <p:nvPr/>
        </p:nvSpPr>
        <p:spPr>
          <a:xfrm>
            <a:off x="6248400" y="0"/>
            <a:ext cx="2895600" cy="1384995"/>
          </a:xfrm>
          <a:prstGeom prst="rect">
            <a:avLst/>
          </a:prstGeom>
          <a:solidFill>
            <a:schemeClr val="accent2">
              <a:lumMod val="20000"/>
              <a:lumOff val="80000"/>
            </a:schemeClr>
          </a:solidFill>
        </p:spPr>
        <p:txBody>
          <a:bodyPr wrap="square" rtlCol="0">
            <a:spAutoFit/>
          </a:bodyPr>
          <a:lstStyle/>
          <a:p>
            <a:pPr>
              <a:buNone/>
            </a:pPr>
            <a:r>
              <a:rPr lang="en-US" sz="1400" dirty="0" smtClean="0"/>
              <a:t>Spam, Damn Spam, and Statistics: Using statistical analysis to locate spam web pages. D. </a:t>
            </a:r>
            <a:r>
              <a:rPr lang="en-US" sz="1400" dirty="0" err="1" smtClean="0"/>
              <a:t>Fetterly</a:t>
            </a:r>
            <a:r>
              <a:rPr lang="en-US" sz="1400" dirty="0" smtClean="0"/>
              <a:t>, M. </a:t>
            </a:r>
            <a:r>
              <a:rPr lang="en-US" sz="1400" dirty="0" err="1" smtClean="0"/>
              <a:t>Manasse</a:t>
            </a:r>
            <a:r>
              <a:rPr lang="en-US" sz="1400" dirty="0" smtClean="0"/>
              <a:t> and M. </a:t>
            </a:r>
            <a:r>
              <a:rPr lang="en-US" sz="1400" dirty="0" err="1" smtClean="0"/>
              <a:t>Najork</a:t>
            </a:r>
            <a:r>
              <a:rPr lang="en-US" sz="1400" dirty="0" smtClean="0"/>
              <a:t>. </a:t>
            </a:r>
            <a:r>
              <a:rPr lang="en-US" sz="1400" i="1" dirty="0" smtClean="0"/>
              <a:t>7th Int’l Workshop on the Web and</a:t>
            </a:r>
            <a:r>
              <a:rPr lang="en-US" sz="1400" dirty="0" smtClean="0"/>
              <a:t> </a:t>
            </a:r>
            <a:r>
              <a:rPr lang="en-US" sz="1400" i="1" dirty="0" smtClean="0"/>
              <a:t>Databases</a:t>
            </a:r>
            <a:r>
              <a:rPr lang="en-US" sz="1400" dirty="0" smtClean="0"/>
              <a:t>, June 2004.</a:t>
            </a:r>
            <a:endParaRPr lang="en-US" sz="1400" dirty="0"/>
          </a:p>
        </p:txBody>
      </p:sp>
      <p:sp>
        <p:nvSpPr>
          <p:cNvPr id="6" name="TextBox 5"/>
          <p:cNvSpPr txBox="1"/>
          <p:nvPr/>
        </p:nvSpPr>
        <p:spPr>
          <a:xfrm>
            <a:off x="1295400" y="5934670"/>
            <a:ext cx="5486400" cy="923330"/>
          </a:xfrm>
          <a:prstGeom prst="rect">
            <a:avLst/>
          </a:prstGeom>
          <a:noFill/>
        </p:spPr>
        <p:txBody>
          <a:bodyPr wrap="square" rtlCol="0">
            <a:spAutoFit/>
          </a:bodyPr>
          <a:lstStyle/>
          <a:p>
            <a:r>
              <a:rPr lang="en-US" b="1" dirty="0" err="1" smtClean="0"/>
              <a:t>Spammy</a:t>
            </a:r>
            <a:r>
              <a:rPr lang="en-US" b="1" dirty="0" smtClean="0"/>
              <a:t> sites often change many of their features (page titles, link anchor text, etc.) rapidly</a:t>
            </a:r>
          </a:p>
          <a:p>
            <a:r>
              <a:rPr lang="en-US" b="1" dirty="0" smtClean="0"/>
              <a:t>week to week </a:t>
            </a:r>
            <a:endParaRPr lang="en-US" b="1"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1986</TotalTime>
  <Words>6534</Words>
  <Application>Microsoft Office PowerPoint</Application>
  <PresentationFormat>On-screen Show (4:3)</PresentationFormat>
  <Paragraphs>1548</Paragraphs>
  <Slides>120</Slides>
  <Notes>71</Notes>
  <HiddenSlides>1</HiddenSlides>
  <MMClips>0</MMClips>
  <ScaleCrop>false</ScaleCrop>
  <HeadingPairs>
    <vt:vector size="4" baseType="variant">
      <vt:variant>
        <vt:lpstr>Theme</vt:lpstr>
      </vt:variant>
      <vt:variant>
        <vt:i4>2</vt:i4>
      </vt:variant>
      <vt:variant>
        <vt:lpstr>Slide Titles</vt:lpstr>
      </vt:variant>
      <vt:variant>
        <vt:i4>120</vt:i4>
      </vt:variant>
    </vt:vector>
  </HeadingPairs>
  <TitlesOfParts>
    <vt:vector size="122" baseType="lpstr">
      <vt:lpstr>Origin</vt:lpstr>
      <vt:lpstr>1_Origin</vt:lpstr>
      <vt:lpstr>Design of Large Scale Log Analysis Studies A short tutorial…</vt:lpstr>
      <vt:lpstr>What can we (HCI) learn from logs analysis? </vt:lpstr>
      <vt:lpstr>Benefits</vt:lpstr>
      <vt:lpstr>Drawbacks</vt:lpstr>
      <vt:lpstr>What are logs for this discussion?</vt:lpstr>
      <vt:lpstr>Other kinds of large log data sets</vt:lpstr>
      <vt:lpstr>Overview</vt:lpstr>
      <vt:lpstr>Section 2: Understanding User Behavior</vt:lpstr>
      <vt:lpstr>Kinds of User Data</vt:lpstr>
      <vt:lpstr>Kinds of User Data</vt:lpstr>
      <vt:lpstr>Kinds of User Data</vt:lpstr>
      <vt:lpstr>Web Service Logs</vt:lpstr>
      <vt:lpstr>Web Browser Logs</vt:lpstr>
      <vt:lpstr>Web Browser Logs</vt:lpstr>
      <vt:lpstr>Rich Client-Side Logs</vt:lpstr>
      <vt:lpstr>Logs Can Be Rich and Varied</vt:lpstr>
      <vt:lpstr>Using Log Data</vt:lpstr>
      <vt:lpstr>Using Log Data</vt:lpstr>
      <vt:lpstr>Generalizing About Behavior</vt:lpstr>
      <vt:lpstr>Generalizing Across Systems</vt:lpstr>
      <vt:lpstr>What We Can Learn from Query Logs</vt:lpstr>
      <vt:lpstr>Slide 22</vt:lpstr>
      <vt:lpstr>Slide 23</vt:lpstr>
      <vt:lpstr>Slide 24</vt:lpstr>
      <vt:lpstr>Slide 25</vt:lpstr>
      <vt:lpstr>Partitioning the Data</vt:lpstr>
      <vt:lpstr>Partition by Time</vt:lpstr>
      <vt:lpstr>Partition by User</vt:lpstr>
      <vt:lpstr>What Logs Cannot Tell Us </vt:lpstr>
      <vt:lpstr>Example: Click Entropy</vt:lpstr>
      <vt:lpstr>Which Has Lower Click Entropy?</vt:lpstr>
      <vt:lpstr>Which Has Lower Click Entropy?</vt:lpstr>
      <vt:lpstr>Which Has Lower Click Entropy?</vt:lpstr>
      <vt:lpstr>Dealing with Log Limitations</vt:lpstr>
      <vt:lpstr>Example: Click Entropy</vt:lpstr>
      <vt:lpstr>Example: Re-Finding Intent</vt:lpstr>
      <vt:lpstr>Section 3: Design and Analysis of Experiments</vt:lpstr>
      <vt:lpstr>Running Experiments</vt:lpstr>
      <vt:lpstr>Experiment design questions</vt:lpstr>
      <vt:lpstr>Selecting a population</vt:lpstr>
      <vt:lpstr> </vt:lpstr>
      <vt:lpstr>Sampling from your population</vt:lpstr>
      <vt:lpstr>Power</vt:lpstr>
      <vt:lpstr>Power example: variability matters</vt:lpstr>
      <vt:lpstr>Treatments</vt:lpstr>
      <vt:lpstr> </vt:lpstr>
      <vt:lpstr>Example: Video universal</vt:lpstr>
      <vt:lpstr>Controls</vt:lpstr>
      <vt:lpstr>How controls go wrong</vt:lpstr>
      <vt:lpstr>Counter-factuals</vt:lpstr>
      <vt:lpstr>Logging counter-factuals</vt:lpstr>
      <vt:lpstr>What should you measure?</vt:lpstr>
      <vt:lpstr>Remember: log data is NOT good for…</vt:lpstr>
      <vt:lpstr>Experiment Analysis</vt:lpstr>
      <vt:lpstr>Experiment Analysis for large data sets </vt:lpstr>
      <vt:lpstr>Invalid assumptions: independent observations</vt:lpstr>
      <vt:lpstr>Invalid assumptions: Data is Gaussian</vt:lpstr>
      <vt:lpstr>Invalid assumptions: Homoscedasticity</vt:lpstr>
      <vt:lpstr>Confidence intervals</vt:lpstr>
      <vt:lpstr>Managing experiment wide error</vt:lpstr>
      <vt:lpstr>Managing real world challenges</vt:lpstr>
      <vt:lpstr>Analysis challenges</vt:lpstr>
      <vt:lpstr>More on Simpson's paradox</vt:lpstr>
      <vt:lpstr>Detailed analyses  Big picture</vt:lpstr>
      <vt:lpstr>Summing up </vt:lpstr>
      <vt:lpstr>Section 4: Discussion</vt:lpstr>
      <vt:lpstr>Our story to this point…</vt:lpstr>
      <vt:lpstr>Discussion</vt:lpstr>
      <vt:lpstr>Section 5: Practical Considerations for Log Analysis</vt:lpstr>
      <vt:lpstr>Overview</vt:lpstr>
      <vt:lpstr>Section 6: Data Collection, Storage and Use</vt:lpstr>
      <vt:lpstr>Overview</vt:lpstr>
      <vt:lpstr>A Simple Example </vt:lpstr>
      <vt:lpstr>A Simple Example (cont’d)</vt:lpstr>
      <vt:lpstr>Browsers, Tabs and Time</vt:lpstr>
      <vt:lpstr>Richer Client Instrumentation</vt:lpstr>
      <vt:lpstr>Example: Curious Browser</vt:lpstr>
      <vt:lpstr>Setting Up Server-side Logging</vt:lpstr>
      <vt:lpstr>Three Important Practical Issues</vt:lpstr>
      <vt:lpstr>What is a User?</vt:lpstr>
      <vt:lpstr>How To Do Log Analysis at Scale?</vt:lpstr>
      <vt:lpstr>Using the Data Responsibly</vt:lpstr>
      <vt:lpstr>Using the Data Responsibly</vt:lpstr>
      <vt:lpstr>Data cleaning for large logs</vt:lpstr>
      <vt:lpstr>Why clean logs data? </vt:lpstr>
      <vt:lpstr>Typical log format</vt:lpstr>
      <vt:lpstr>Sources of noise</vt:lpstr>
      <vt:lpstr>A real example</vt:lpstr>
      <vt:lpstr>What we’ll skip…  </vt:lpstr>
      <vt:lpstr>When might you NOT need to clean data?</vt:lpstr>
      <vt:lpstr>Before cleaning data  </vt:lpstr>
      <vt:lpstr>Importance of data expertise </vt:lpstr>
      <vt:lpstr>Outliers</vt:lpstr>
      <vt:lpstr>Outliers:  Common types from search</vt:lpstr>
      <vt:lpstr>Outliers:  Common types from search</vt:lpstr>
      <vt:lpstr>Treatment of outliers: Many methods </vt:lpstr>
      <vt:lpstr>Identifying bots &amp; spam </vt:lpstr>
      <vt:lpstr>Bot traffic tends to have  pathological behaviors</vt:lpstr>
      <vt:lpstr>How to ID spam</vt:lpstr>
      <vt:lpstr>Bots / spam clicks look like mixtures</vt:lpstr>
      <vt:lpstr>Story about spam…</vt:lpstr>
      <vt:lpstr>Did it work? </vt:lpstr>
      <vt:lpstr>Cleaning heuristics:  Be sure to account for known errors</vt:lpstr>
      <vt:lpstr>Simple ways to look for outliers</vt:lpstr>
      <vt:lpstr>But ultimately… </vt:lpstr>
      <vt:lpstr>But ultimately… </vt:lpstr>
      <vt:lpstr>Careful about skew, not just outliers</vt:lpstr>
      <vt:lpstr>Slide 108</vt:lpstr>
      <vt:lpstr>Pragmatics</vt:lpstr>
      <vt:lpstr>Pragmatics</vt:lpstr>
      <vt:lpstr>Pragmatics</vt:lpstr>
      <vt:lpstr>Pragmatics</vt:lpstr>
      <vt:lpstr>Data integration</vt:lpstr>
      <vt:lpstr>Data Cleaning Summary</vt:lpstr>
      <vt:lpstr>Section 8: Log Analysis and the HCI Community</vt:lpstr>
      <vt:lpstr>Discussion: Log Analysis and HCI</vt:lpstr>
      <vt:lpstr>Is Log Analysis Relevant to HCI?</vt:lpstr>
      <vt:lpstr>How to Present/Review Log Analysis</vt:lpstr>
      <vt:lpstr>How to Generate Logs</vt:lpstr>
      <vt:lpstr>Interesting Sources of Log Data</vt:lpstr>
    </vt:vector>
  </TitlesOfParts>
  <Company>Google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Large Scale Long Analysis Studies</dc:title>
  <dc:creator>Daniel M Russell</dc:creator>
  <cp:lastModifiedBy>Daniel M Russell</cp:lastModifiedBy>
  <cp:revision>36</cp:revision>
  <dcterms:created xsi:type="dcterms:W3CDTF">2010-02-19T18:14:07Z</dcterms:created>
  <dcterms:modified xsi:type="dcterms:W3CDTF">2010-03-09T19:52:35Z</dcterms:modified>
</cp:coreProperties>
</file>