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B66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204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F572-295A-4872-883D-0BE7986D4CA3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8200D-607B-45E2-8ACE-9297B4F465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01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and teacher v. </a:t>
            </a:r>
            <a:r>
              <a:rPr lang="en-US" smtClean="0"/>
              <a:t>spouses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8200D-607B-45E2-8ACE-9297B4F465D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8200D-607B-45E2-8ACE-9297B4F465D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8200D-607B-45E2-8ACE-9297B4F465D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ffectLst>
            <a:outerShdw blurRad="50800" dist="38100" dir="2700000" algn="tl" rotWithShape="0">
              <a:srgbClr val="0070C0">
                <a:alpha val="40000"/>
              </a:srgb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5 W’s of Collaborative Search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Jaime Teevan and Merrie Morris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Microsoft Research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2057400"/>
            <a:ext cx="7391400" cy="3962400"/>
          </a:xfrm>
          <a:prstGeom prst="rect">
            <a:avLst/>
          </a:prstGeom>
        </p:spPr>
        <p:txBody>
          <a:bodyPr vert="horz" lIns="0" tIns="45720" rIns="91440" bIns="45720" rtlCol="0" anchor="b">
            <a:normAutofit/>
          </a:bodyPr>
          <a:lstStyle/>
          <a:p>
            <a:pPr lvl="1"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Collaborative Search</a:t>
            </a:r>
            <a:r>
              <a:rPr lang="en-US" sz="1600" dirty="0" smtClean="0">
                <a:solidFill>
                  <a:schemeClr val="tx1">
                    <a:tint val="75000"/>
                  </a:schemeClr>
                </a:solidFill>
              </a:rPr>
              <a:t>  </a:t>
            </a:r>
            <a:r>
              <a:rPr lang="en-US" sz="1600" dirty="0" smtClean="0"/>
              <a:t>M. R. Morris and Teevan, J. </a:t>
            </a:r>
            <a:r>
              <a:rPr lang="en-US" sz="1600" i="1" dirty="0" smtClean="0"/>
              <a:t>Collaborative Search: Designing for a Spectrum of Collaborative Styles</a:t>
            </a:r>
            <a:r>
              <a:rPr lang="en-US" sz="1600" dirty="0" smtClean="0"/>
              <a:t>. (Ed. G. Marchionini.) Morgan-Claypool 2009.</a:t>
            </a:r>
          </a:p>
          <a:p>
            <a:pPr lvl="1">
              <a:spcBef>
                <a:spcPct val="20000"/>
              </a:spcBef>
              <a:spcAft>
                <a:spcPts val="1200"/>
              </a:spcAft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Groupization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sz="1600" dirty="0" smtClean="0"/>
              <a:t>Teevan, J., M. R. Morris and S. Bush. </a:t>
            </a:r>
            <a:r>
              <a:rPr lang="en-US" sz="1600" i="1" dirty="0" smtClean="0"/>
              <a:t>Discovering and Using Groups to Improve Personalized Search</a:t>
            </a:r>
            <a:r>
              <a:rPr lang="en-US" sz="1600" dirty="0" smtClean="0"/>
              <a:t>. WSDM 2009.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 algn="just">
              <a:spcBef>
                <a:spcPct val="20000"/>
              </a:spcBef>
              <a:spcAft>
                <a:spcPts val="1200"/>
              </a:spcAft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Exploring Solutions</a:t>
            </a:r>
            <a:r>
              <a:rPr lang="en-US" sz="1600" dirty="0" smtClean="0">
                <a:solidFill>
                  <a:schemeClr val="tx1">
                    <a:tint val="75000"/>
                  </a:schemeClr>
                </a:solidFill>
              </a:rPr>
              <a:t>  </a:t>
            </a:r>
            <a:r>
              <a:rPr lang="en-US" sz="1600" dirty="0" smtClean="0"/>
              <a:t>Morris, M. R., J. Teevan and S. Bush. </a:t>
            </a:r>
            <a:r>
              <a:rPr lang="en-US" sz="1600" i="1" dirty="0" smtClean="0"/>
              <a:t>Enhancing Collaborative Web Search with Personalization: </a:t>
            </a:r>
            <a:r>
              <a:rPr lang="en-US" sz="1600" i="1" dirty="0" err="1" smtClean="0"/>
              <a:t>Groupization</a:t>
            </a:r>
            <a:r>
              <a:rPr lang="en-US" sz="1600" i="1" dirty="0" smtClean="0"/>
              <a:t>, Smart Splitting, and Group Hit-Highlighting</a:t>
            </a:r>
            <a:r>
              <a:rPr lang="en-US" sz="1600" dirty="0" smtClean="0"/>
              <a:t>. CSCW 2008.</a:t>
            </a: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ts val="24"/>
              </a:spcBef>
              <a:spcAft>
                <a:spcPts val="1200"/>
              </a:spcAft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Types </a:t>
            </a:r>
            <a:r>
              <a:rPr lang="en-US" sz="1600" dirty="0" smtClean="0"/>
              <a:t> Morris, M. R. and J. Teevan. </a:t>
            </a:r>
            <a:r>
              <a:rPr lang="en-US" sz="1600" i="1" dirty="0" smtClean="0"/>
              <a:t>Understanding Groups' Properties as a Means of Improving Collaborative Search Systems.</a:t>
            </a:r>
            <a:r>
              <a:rPr lang="en-US" sz="1600" dirty="0" smtClean="0"/>
              <a:t> JCDL Workshop on Collaborative Information Retrieval 2008.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685800" y="739775"/>
            <a:ext cx="7772400" cy="1470025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Thank you.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srgbClr val="0070C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>
          <a:xfrm>
            <a:off x="1371600" y="16002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Jaime Teevan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http://research.microsoft.com/~teevan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Who, What, Where, When &amp;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Who</a:t>
            </a:r>
            <a:r>
              <a:rPr lang="en-US" dirty="0" smtClean="0"/>
              <a:t> does collaborative searches?</a:t>
            </a:r>
          </a:p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What</a:t>
            </a:r>
            <a:r>
              <a:rPr lang="en-US" i="1" dirty="0" smtClean="0"/>
              <a:t> </a:t>
            </a:r>
            <a:r>
              <a:rPr lang="en-US" dirty="0" smtClean="0"/>
              <a:t>are collaborative search tasks?</a:t>
            </a:r>
          </a:p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r>
              <a:rPr lang="en-US" i="1" dirty="0" smtClean="0"/>
              <a:t> </a:t>
            </a:r>
            <a:r>
              <a:rPr lang="en-US" dirty="0" smtClean="0"/>
              <a:t>are the collaborators located?</a:t>
            </a:r>
          </a:p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When</a:t>
            </a:r>
            <a:r>
              <a:rPr lang="en-US" i="1" dirty="0" smtClean="0"/>
              <a:t> </a:t>
            </a:r>
            <a:r>
              <a:rPr lang="en-US" dirty="0" smtClean="0"/>
              <a:t>does the collaboration occur?</a:t>
            </a:r>
          </a:p>
          <a:p>
            <a:pPr>
              <a:spcAft>
                <a:spcPts val="1200"/>
              </a:spcAft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Why</a:t>
            </a:r>
            <a:r>
              <a:rPr lang="en-US" dirty="0" smtClean="0"/>
              <a:t> do people collaborate?</a:t>
            </a:r>
          </a:p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How </a:t>
            </a:r>
            <a:r>
              <a:rPr lang="en-US" dirty="0" smtClean="0"/>
              <a:t>can we support collaborative search?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086600" y="1828800"/>
            <a:ext cx="1752600" cy="838200"/>
            <a:chOff x="7086600" y="1828800"/>
            <a:chExt cx="1752600" cy="838200"/>
          </a:xfrm>
        </p:grpSpPr>
        <p:sp>
          <p:nvSpPr>
            <p:cNvPr id="4" name="Right Brace 3"/>
            <p:cNvSpPr/>
            <p:nvPr/>
          </p:nvSpPr>
          <p:spPr>
            <a:xfrm>
              <a:off x="7086600" y="1828800"/>
              <a:ext cx="304800" cy="838200"/>
            </a:xfrm>
            <a:prstGeom prst="rightBrac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391400" y="20574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70C0"/>
                  </a:solidFill>
                </a:rPr>
                <a:t>Understand</a:t>
              </a:r>
              <a:endParaRPr lang="en-US" sz="20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086600" y="2895600"/>
            <a:ext cx="1600200" cy="1447800"/>
            <a:chOff x="7086600" y="2895600"/>
            <a:chExt cx="1600200" cy="1447800"/>
          </a:xfrm>
        </p:grpSpPr>
        <p:sp>
          <p:nvSpPr>
            <p:cNvPr id="6" name="Right Brace 5"/>
            <p:cNvSpPr/>
            <p:nvPr/>
          </p:nvSpPr>
          <p:spPr>
            <a:xfrm>
              <a:off x="7086600" y="2895600"/>
              <a:ext cx="304800" cy="1447800"/>
            </a:xfrm>
            <a:prstGeom prst="rightBrac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391400" y="3429000"/>
              <a:ext cx="1295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70C0"/>
                  </a:solidFill>
                </a:rPr>
                <a:t>Frame</a:t>
              </a:r>
              <a:endParaRPr lang="en-US" sz="2000" dirty="0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Who</a:t>
            </a:r>
            <a:r>
              <a:rPr lang="en-US" dirty="0" smtClean="0"/>
              <a:t> Does Collaborative Searches?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Everyone!</a:t>
            </a:r>
          </a:p>
          <a:p>
            <a:pPr lvl="1"/>
            <a:r>
              <a:rPr lang="en-US" dirty="0" smtClean="0"/>
              <a:t>More than 50% report collaborating for search</a:t>
            </a:r>
          </a:p>
          <a:p>
            <a:pPr lvl="1"/>
            <a:r>
              <a:rPr lang="en-US" dirty="0" smtClean="0"/>
              <a:t>People rely on others even for individual search</a:t>
            </a:r>
          </a:p>
          <a:p>
            <a:r>
              <a:rPr lang="en-US" dirty="0" smtClean="0"/>
              <a:t>Consider type of relationship</a:t>
            </a:r>
          </a:p>
          <a:p>
            <a:r>
              <a:rPr lang="en-US" dirty="0" smtClean="0"/>
              <a:t>Privacy considerations</a:t>
            </a:r>
          </a:p>
          <a:p>
            <a:pPr lvl="1"/>
            <a:r>
              <a:rPr lang="en-US" dirty="0" smtClean="0"/>
              <a:t>Friends v. strangers</a:t>
            </a:r>
          </a:p>
          <a:p>
            <a:pPr lvl="1"/>
            <a:r>
              <a:rPr lang="en-US" dirty="0" smtClean="0"/>
              <a:t>Kids v. adults</a:t>
            </a:r>
          </a:p>
        </p:txBody>
      </p:sp>
      <p:pic>
        <p:nvPicPr>
          <p:cNvPr id="1026" name="Picture 2" descr="C:\Documents and Settings\teevan\Local Settings\Temporary Internet Files\Content.IE5\FDHV37Y2\MCPE01561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038600"/>
            <a:ext cx="3287162" cy="2182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What</a:t>
            </a:r>
            <a:r>
              <a:rPr lang="en-US" i="1" dirty="0" smtClean="0"/>
              <a:t> </a:t>
            </a:r>
            <a:r>
              <a:rPr lang="en-US" dirty="0" smtClean="0"/>
              <a:t>Are Collaborative Search Tasks?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Tend to be involved tasks (v. directed search)</a:t>
            </a:r>
          </a:p>
          <a:p>
            <a:r>
              <a:rPr lang="en-US" dirty="0" smtClean="0"/>
              <a:t>Some popular tasks:</a:t>
            </a:r>
          </a:p>
          <a:p>
            <a:pPr lvl="1"/>
            <a:r>
              <a:rPr lang="en-US" dirty="0" smtClean="0"/>
              <a:t>Travel planning</a:t>
            </a:r>
          </a:p>
          <a:p>
            <a:pPr lvl="1"/>
            <a:r>
              <a:rPr lang="en-US" dirty="0" smtClean="0"/>
              <a:t>Shopping</a:t>
            </a:r>
          </a:p>
          <a:p>
            <a:pPr lvl="1"/>
            <a:r>
              <a:rPr lang="en-US" dirty="0" smtClean="0"/>
              <a:t>Technical information/literature</a:t>
            </a:r>
          </a:p>
          <a:p>
            <a:r>
              <a:rPr lang="en-US" dirty="0" smtClean="0"/>
              <a:t>Important: Important task be related to group</a:t>
            </a:r>
          </a:p>
          <a:p>
            <a:pPr lvl="1"/>
            <a:r>
              <a:rPr lang="en-US" dirty="0" smtClean="0"/>
              <a:t>Work groups get benefit for work tasks</a:t>
            </a:r>
          </a:p>
          <a:p>
            <a:pPr lvl="1"/>
            <a:r>
              <a:rPr lang="en-US" dirty="0" smtClean="0"/>
              <a:t>Social groups get benefit for social 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4495800"/>
            <a:ext cx="76962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100" u="sng" dirty="0" smtClean="0">
                <a:solidFill>
                  <a:srgbClr val="0070C0"/>
                </a:solidFill>
              </a:rPr>
              <a:t>Type 2 </a:t>
            </a:r>
            <a:r>
              <a:rPr lang="en-US" sz="2100" b="1" u="sng" dirty="0" smtClean="0">
                <a:solidFill>
                  <a:srgbClr val="0070C0"/>
                </a:solidFill>
              </a:rPr>
              <a:t>Diabetes </a:t>
            </a:r>
            <a:r>
              <a:rPr lang="en-US" sz="2100" u="sng" dirty="0" smtClean="0">
                <a:solidFill>
                  <a:srgbClr val="0070C0"/>
                </a:solidFill>
              </a:rPr>
              <a:t>Complications</a:t>
            </a:r>
            <a:r>
              <a:rPr lang="en-US" sz="2100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100" u="sng" dirty="0" smtClean="0">
                <a:solidFill>
                  <a:srgbClr val="0070C0"/>
                </a:solidFill>
              </a:rPr>
              <a:t>- American </a:t>
            </a:r>
            <a:r>
              <a:rPr lang="en-US" sz="2100" b="1" u="sng" dirty="0" smtClean="0">
                <a:solidFill>
                  <a:srgbClr val="0070C0"/>
                </a:solidFill>
              </a:rPr>
              <a:t>Diabetes </a:t>
            </a:r>
            <a:r>
              <a:rPr lang="en-US" sz="2100" u="sng" dirty="0" smtClean="0">
                <a:solidFill>
                  <a:srgbClr val="0070C0"/>
                </a:solidFill>
              </a:rPr>
              <a:t>Association</a:t>
            </a:r>
            <a:endParaRPr lang="en-US" sz="2100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/>
              <a:t>Many of the complications of </a:t>
            </a:r>
            <a:r>
              <a:rPr lang="en-US" b="1" dirty="0" smtClean="0"/>
              <a:t>diabetes </a:t>
            </a:r>
            <a:r>
              <a:rPr lang="en-US" dirty="0" smtClean="0"/>
              <a:t>are strongly related to high blood sugar levels. It is believed that keeping your blood sugar levels in your target range is your best defense ...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B050"/>
                </a:solidFill>
              </a:rPr>
              <a:t>www.</a:t>
            </a:r>
            <a:r>
              <a:rPr lang="en-US" b="1" dirty="0" smtClean="0">
                <a:solidFill>
                  <a:srgbClr val="00B050"/>
                </a:solidFill>
              </a:rPr>
              <a:t>diabetes</a:t>
            </a:r>
            <a:r>
              <a:rPr lang="en-US" dirty="0" smtClean="0">
                <a:solidFill>
                  <a:srgbClr val="00B050"/>
                </a:solidFill>
              </a:rPr>
              <a:t>.org/type-2-</a:t>
            </a:r>
            <a:r>
              <a:rPr lang="en-US" b="1" dirty="0" smtClean="0">
                <a:solidFill>
                  <a:srgbClr val="00B050"/>
                </a:solidFill>
              </a:rPr>
              <a:t>diabetes</a:t>
            </a:r>
            <a:r>
              <a:rPr lang="en-US" dirty="0" smtClean="0">
                <a:solidFill>
                  <a:srgbClr val="00B050"/>
                </a:solidFill>
              </a:rPr>
              <a:t>/complications.jsp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r>
              <a:rPr lang="en-US" i="1" dirty="0" smtClean="0"/>
              <a:t> </a:t>
            </a:r>
            <a:r>
              <a:rPr lang="en-US" dirty="0" smtClean="0"/>
              <a:t>Are the Collaborators Located?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Co-located</a:t>
            </a:r>
          </a:p>
          <a:p>
            <a:pPr lvl="1"/>
            <a:r>
              <a:rPr lang="en-US" dirty="0" smtClean="0"/>
              <a:t>Ability to share control</a:t>
            </a:r>
          </a:p>
          <a:p>
            <a:pPr lvl="1"/>
            <a:r>
              <a:rPr lang="en-US" dirty="0" smtClean="0"/>
              <a:t>Ability to partition task: Smart Splitting</a:t>
            </a:r>
          </a:p>
          <a:p>
            <a:r>
              <a:rPr lang="en-US" dirty="0" smtClean="0"/>
              <a:t>Remote</a:t>
            </a:r>
          </a:p>
          <a:p>
            <a:pPr lvl="1"/>
            <a:r>
              <a:rPr lang="en-US" dirty="0" smtClean="0"/>
              <a:t>Awareness of others important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4495800"/>
            <a:ext cx="7696200" cy="172354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100" u="sng" dirty="0" smtClean="0">
                <a:solidFill>
                  <a:srgbClr val="0070C0"/>
                </a:solidFill>
              </a:rPr>
              <a:t>Type 2 </a:t>
            </a:r>
            <a:r>
              <a:rPr lang="en-US" sz="2100" b="1" u="sng" dirty="0" smtClean="0">
                <a:solidFill>
                  <a:srgbClr val="0070C0"/>
                </a:solidFill>
              </a:rPr>
              <a:t>Diabetes </a:t>
            </a:r>
            <a:r>
              <a:rPr lang="en-US" sz="2100" u="dbl" dirty="0" smtClean="0">
                <a:solidFill>
                  <a:schemeClr val="accent6">
                    <a:lumMod val="75000"/>
                  </a:schemeClr>
                </a:solidFill>
              </a:rPr>
              <a:t>Complications</a:t>
            </a:r>
            <a:r>
              <a:rPr lang="en-US" sz="2100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100" u="sng" dirty="0" smtClean="0">
                <a:solidFill>
                  <a:srgbClr val="0070C0"/>
                </a:solidFill>
              </a:rPr>
              <a:t>- American </a:t>
            </a:r>
            <a:r>
              <a:rPr lang="en-US" sz="2100" b="1" u="sng" dirty="0" smtClean="0">
                <a:solidFill>
                  <a:srgbClr val="0070C0"/>
                </a:solidFill>
              </a:rPr>
              <a:t>Diabetes </a:t>
            </a:r>
            <a:r>
              <a:rPr lang="en-US" sz="2100" u="sng" dirty="0" smtClean="0">
                <a:solidFill>
                  <a:srgbClr val="0070C0"/>
                </a:solidFill>
              </a:rPr>
              <a:t>Association</a:t>
            </a:r>
            <a:endParaRPr lang="en-US" sz="2100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/>
              <a:t>Many of the </a:t>
            </a:r>
            <a:r>
              <a:rPr lang="en-US" u="dbl" dirty="0" smtClean="0">
                <a:solidFill>
                  <a:schemeClr val="accent6">
                    <a:lumMod val="75000"/>
                  </a:schemeClr>
                </a:solidFill>
              </a:rPr>
              <a:t>complications</a:t>
            </a:r>
            <a:r>
              <a:rPr lang="en-US" dirty="0" smtClean="0"/>
              <a:t> of </a:t>
            </a:r>
            <a:r>
              <a:rPr lang="en-US" b="1" dirty="0" smtClean="0"/>
              <a:t>diabetes </a:t>
            </a:r>
            <a:r>
              <a:rPr lang="en-US" dirty="0" smtClean="0"/>
              <a:t>are strongly related to high </a:t>
            </a:r>
            <a:r>
              <a:rPr lang="en-US" u="dbl" dirty="0" smtClean="0">
                <a:solidFill>
                  <a:srgbClr val="7030A0"/>
                </a:solidFill>
              </a:rPr>
              <a:t>blood sugar levels</a:t>
            </a:r>
            <a:r>
              <a:rPr lang="en-US" dirty="0" smtClean="0"/>
              <a:t>. It is believed that keeping your </a:t>
            </a:r>
            <a:r>
              <a:rPr lang="en-US" u="dbl" dirty="0" smtClean="0">
                <a:solidFill>
                  <a:srgbClr val="7030A0"/>
                </a:solidFill>
              </a:rPr>
              <a:t>blood sugar levels</a:t>
            </a:r>
            <a:r>
              <a:rPr lang="en-US" dirty="0" smtClean="0"/>
              <a:t> in your target range is your best defense ...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B050"/>
                </a:solidFill>
              </a:rPr>
              <a:t>www.</a:t>
            </a:r>
            <a:r>
              <a:rPr lang="en-US" b="1" dirty="0" smtClean="0">
                <a:solidFill>
                  <a:srgbClr val="00B050"/>
                </a:solidFill>
              </a:rPr>
              <a:t>diabetes</a:t>
            </a:r>
            <a:r>
              <a:rPr lang="en-US" dirty="0" smtClean="0">
                <a:solidFill>
                  <a:srgbClr val="00B050"/>
                </a:solidFill>
              </a:rPr>
              <a:t>.org/type-2-</a:t>
            </a:r>
            <a:r>
              <a:rPr lang="en-US" b="1" dirty="0" smtClean="0">
                <a:solidFill>
                  <a:srgbClr val="00B050"/>
                </a:solidFill>
              </a:rPr>
              <a:t>diabetes</a:t>
            </a:r>
            <a:r>
              <a:rPr lang="en-US" dirty="0" smtClean="0">
                <a:solidFill>
                  <a:srgbClr val="00B050"/>
                </a:solidFill>
              </a:rPr>
              <a:t>/</a:t>
            </a:r>
            <a:r>
              <a:rPr lang="en-US" u="dbl" dirty="0" smtClean="0">
                <a:solidFill>
                  <a:schemeClr val="accent6">
                    <a:lumMod val="75000"/>
                  </a:schemeClr>
                </a:solidFill>
              </a:rPr>
              <a:t>complications</a:t>
            </a:r>
            <a:r>
              <a:rPr lang="en-US" dirty="0" smtClean="0">
                <a:solidFill>
                  <a:srgbClr val="00B050"/>
                </a:solidFill>
              </a:rPr>
              <a:t>.jsp 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When</a:t>
            </a:r>
            <a:r>
              <a:rPr lang="en-US" i="1" dirty="0" smtClean="0"/>
              <a:t> </a:t>
            </a:r>
            <a:r>
              <a:rPr lang="en-US" dirty="0" smtClean="0"/>
              <a:t>Does the Collaboration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Synchronous</a:t>
            </a:r>
          </a:p>
          <a:p>
            <a:pPr lvl="1"/>
            <a:r>
              <a:rPr lang="en-US" dirty="0" smtClean="0"/>
              <a:t>Communication important</a:t>
            </a:r>
          </a:p>
          <a:p>
            <a:pPr lvl="1"/>
            <a:r>
              <a:rPr lang="en-US" dirty="0" smtClean="0"/>
              <a:t>Support different roles</a:t>
            </a:r>
          </a:p>
          <a:p>
            <a:r>
              <a:rPr lang="en-US" dirty="0" smtClean="0"/>
              <a:t>Asynchronous</a:t>
            </a:r>
          </a:p>
          <a:p>
            <a:pPr lvl="1"/>
            <a:r>
              <a:rPr lang="en-US" dirty="0" smtClean="0"/>
              <a:t>Need to preserve and expose state</a:t>
            </a:r>
          </a:p>
          <a:p>
            <a:pPr lvl="1"/>
            <a:r>
              <a:rPr lang="en-US" dirty="0" smtClean="0"/>
              <a:t>Hard to identify future value of information</a:t>
            </a:r>
          </a:p>
          <a:p>
            <a:pPr lvl="1"/>
            <a:r>
              <a:rPr lang="en-US" dirty="0" smtClean="0"/>
              <a:t>Can “collaborate” with future self</a:t>
            </a:r>
          </a:p>
        </p:txBody>
      </p:sp>
      <p:pic>
        <p:nvPicPr>
          <p:cNvPr id="3079" name="Picture 7" descr="C:\Documents and Settings\teevan\Local Settings\Temporary Internet Files\Content.IE5\C18FY1RU\MCj031110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600200"/>
            <a:ext cx="1335342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triped Right Arrow 22"/>
          <p:cNvSpPr/>
          <p:nvPr/>
        </p:nvSpPr>
        <p:spPr>
          <a:xfrm rot="13073517">
            <a:off x="5728851" y="3008513"/>
            <a:ext cx="1752600" cy="1143000"/>
          </a:xfrm>
          <a:prstGeom prst="stripedRightArrow">
            <a:avLst/>
          </a:prstGeom>
          <a:solidFill>
            <a:srgbClr val="F79646">
              <a:alpha val="50196"/>
            </a:srgbClr>
          </a:solidFill>
          <a:ln>
            <a:solidFill>
              <a:srgbClr val="B66D31">
                <a:alpha val="50196"/>
              </a:srgb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Why</a:t>
            </a:r>
            <a:r>
              <a:rPr lang="en-US" i="1" dirty="0" smtClean="0"/>
              <a:t> </a:t>
            </a:r>
            <a:r>
              <a:rPr lang="en-US" dirty="0" smtClean="0"/>
              <a:t>Do People Collaborate?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Group identification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800" dirty="0" smtClean="0"/>
              <a:t>Explicit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800" dirty="0" smtClean="0"/>
              <a:t>Implicit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longevity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Task-based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Trait-based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105400" y="5029200"/>
            <a:ext cx="3048000" cy="533400"/>
            <a:chOff x="5105400" y="5029200"/>
            <a:chExt cx="3048000" cy="5334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5105400" y="5029200"/>
              <a:ext cx="3048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105400" y="5029200"/>
              <a:ext cx="2895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Task-based		Trait-based</a:t>
              </a:r>
              <a:endParaRPr lang="en-US" sz="1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19800" y="5193268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Longevity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495800" y="1984248"/>
            <a:ext cx="612577" cy="3044952"/>
            <a:chOff x="4495800" y="1984248"/>
            <a:chExt cx="612577" cy="3044952"/>
          </a:xfrm>
        </p:grpSpPr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3582924" y="3505930"/>
              <a:ext cx="304495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16200000">
              <a:off x="3956566" y="3358633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Identification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3658344" y="3426767"/>
              <a:ext cx="25922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Implicit		Explicit</a:t>
              </a:r>
              <a:endParaRPr lang="en-US" sz="1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181600" y="2209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29400" y="27548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467600" y="29834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638800" y="314753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Job team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72200" y="3440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Job role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781800" y="37454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0" y="4419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Interest group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257800" y="4038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Relevance judgments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029200" y="4419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 selection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315200" y="2209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Friends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How</a:t>
            </a:r>
            <a:r>
              <a:rPr lang="en-US" dirty="0" smtClean="0"/>
              <a:t> Can We Support Collaboration?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identification</a:t>
            </a:r>
          </a:p>
          <a:p>
            <a:pPr lvl="1"/>
            <a:r>
              <a:rPr lang="en-US" dirty="0" smtClean="0"/>
              <a:t>Match people into groups</a:t>
            </a:r>
          </a:p>
          <a:p>
            <a:pPr lvl="1"/>
            <a:r>
              <a:rPr lang="en-US" dirty="0" smtClean="0"/>
              <a:t>Match task to appropriate group</a:t>
            </a:r>
          </a:p>
          <a:p>
            <a:r>
              <a:rPr lang="en-US" dirty="0" smtClean="0"/>
              <a:t>Algorithmic support for collaborative search</a:t>
            </a:r>
          </a:p>
          <a:p>
            <a:pPr lvl="1"/>
            <a:r>
              <a:rPr lang="en-US" dirty="0" smtClean="0"/>
              <a:t>Identify documents of interest to group</a:t>
            </a:r>
          </a:p>
          <a:p>
            <a:pPr lvl="1"/>
            <a:r>
              <a:rPr lang="en-US" dirty="0" smtClean="0"/>
              <a:t>Partition information appropriately to members</a:t>
            </a:r>
          </a:p>
          <a:p>
            <a:pPr lvl="1"/>
            <a:r>
              <a:rPr lang="en-US" dirty="0" smtClean="0"/>
              <a:t>Summarize documents based on group interests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How</a:t>
            </a:r>
            <a:r>
              <a:rPr lang="en-US" dirty="0" smtClean="0"/>
              <a:t> Can We Support Collaboration?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 a common evaluation framework</a:t>
            </a:r>
          </a:p>
          <a:p>
            <a:pPr lvl="1"/>
            <a:r>
              <a:rPr lang="en-US" dirty="0" smtClean="0"/>
              <a:t>An example framework</a:t>
            </a:r>
          </a:p>
          <a:p>
            <a:pPr lvl="2"/>
            <a:r>
              <a:rPr lang="en-US" dirty="0" smtClean="0"/>
              <a:t>Individual profiles</a:t>
            </a:r>
          </a:p>
          <a:p>
            <a:pPr lvl="2"/>
            <a:r>
              <a:rPr lang="en-US" dirty="0" smtClean="0"/>
              <a:t>Grouping information</a:t>
            </a:r>
          </a:p>
          <a:p>
            <a:pPr lvl="2"/>
            <a:r>
              <a:rPr lang="en-US" dirty="0" smtClean="0"/>
              <a:t>Relevance judgments for common queries</a:t>
            </a:r>
          </a:p>
          <a:p>
            <a:pPr lvl="1"/>
            <a:r>
              <a:rPr lang="en-US" dirty="0" smtClean="0"/>
              <a:t>We have used the framework to study</a:t>
            </a:r>
          </a:p>
          <a:p>
            <a:pPr lvl="2"/>
            <a:r>
              <a:rPr lang="en-US" dirty="0" err="1" smtClean="0"/>
              <a:t>Groupization</a:t>
            </a:r>
            <a:endParaRPr lang="en-US" dirty="0" smtClean="0"/>
          </a:p>
          <a:p>
            <a:pPr lvl="2"/>
            <a:r>
              <a:rPr lang="en-US" dirty="0" smtClean="0"/>
              <a:t>Smart splitting</a:t>
            </a:r>
          </a:p>
          <a:p>
            <a:pPr lvl="2"/>
            <a:r>
              <a:rPr lang="en-US" dirty="0" smtClean="0"/>
              <a:t>Group hit highlighting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540</Words>
  <Application>Microsoft Office PowerPoint</Application>
  <PresentationFormat>On-screen Show (4:3)</PresentationFormat>
  <Paragraphs>99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5 W’s of Collaborative Search</vt:lpstr>
      <vt:lpstr>Who, What, Where, When &amp; Why?</vt:lpstr>
      <vt:lpstr>Who Does Collaborative Searches?</vt:lpstr>
      <vt:lpstr>What Are Collaborative Search Tasks?</vt:lpstr>
      <vt:lpstr>Where Are the Collaborators Located?</vt:lpstr>
      <vt:lpstr>When Does the Collaboration Occur?</vt:lpstr>
      <vt:lpstr>Why Do People Collaborate?</vt:lpstr>
      <vt:lpstr>How Can We Support Collaboration?</vt:lpstr>
      <vt:lpstr>How Can We Support Collaboration?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5 W’s of Collaborative Search</dc:title>
  <dc:creator>Jaime Teevan</dc:creator>
  <cp:lastModifiedBy>Jaime Teevan</cp:lastModifiedBy>
  <cp:revision>28</cp:revision>
  <dcterms:created xsi:type="dcterms:W3CDTF">2006-08-16T00:00:00Z</dcterms:created>
  <dcterms:modified xsi:type="dcterms:W3CDTF">2010-11-05T18:18:05Z</dcterms:modified>
</cp:coreProperties>
</file>