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65" r:id="rId2"/>
    <p:sldId id="266" r:id="rId3"/>
    <p:sldId id="276" r:id="rId4"/>
    <p:sldId id="291" r:id="rId5"/>
    <p:sldId id="267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89" r:id="rId14"/>
    <p:sldId id="270" r:id="rId15"/>
    <p:sldId id="271" r:id="rId16"/>
    <p:sldId id="278" r:id="rId17"/>
    <p:sldId id="272" r:id="rId18"/>
    <p:sldId id="273" r:id="rId19"/>
    <p:sldId id="277" r:id="rId20"/>
    <p:sldId id="280" r:id="rId21"/>
    <p:sldId id="274" r:id="rId22"/>
    <p:sldId id="275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90" r:id="rId31"/>
    <p:sldId id="292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3186" autoAdjust="0"/>
  </p:normalViewPr>
  <p:slideViewPr>
    <p:cSldViewPr>
      <p:cViewPr varScale="1">
        <p:scale>
          <a:sx n="94" d="100"/>
          <a:sy n="94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81798-73E1-426A-B3C7-F5AAB95B1B7E}" type="datetimeFigureOut">
              <a:rPr lang="en-US" smtClean="0"/>
              <a:pPr/>
              <a:t>4/17/2008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40581-102E-466E-BE88-83FA16CA74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at INSC 598a (Spring 2008)</a:t>
            </a:r>
          </a:p>
          <a:p>
            <a:r>
              <a:rPr lang="en-US" dirty="0" smtClean="0"/>
              <a:t>Topic: Finding and re-finding PIM</a:t>
            </a:r>
          </a:p>
          <a:p>
            <a:r>
              <a:rPr lang="en-US" dirty="0" smtClean="0"/>
              <a:t>Length: 20 to 40 minutes</a:t>
            </a:r>
          </a:p>
          <a:p>
            <a:r>
              <a:rPr lang="en-US" dirty="0" smtClean="0"/>
              <a:t>Location: MGH 253</a:t>
            </a:r>
          </a:p>
          <a:p>
            <a:r>
              <a:rPr lang="en-US" dirty="0" smtClean="0"/>
              <a:t>Date:</a:t>
            </a:r>
            <a:r>
              <a:rPr lang="en-US" baseline="0" dirty="0" smtClean="0"/>
              <a:t> April 15 at</a:t>
            </a:r>
            <a:r>
              <a:rPr lang="en-US" dirty="0" smtClean="0"/>
              <a:t> 2pm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40581-102E-466E-BE88-83FA16CA740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DF623-512F-4ADD-A55B-8296F3178198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E.g., holistic learners (start</a:t>
            </a:r>
            <a:r>
              <a:rPr lang="en-US" baseline="0" dirty="0" smtClean="0"/>
              <a:t> with big picture) are more exploratory in their search behavior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40581-102E-466E-BE88-83FA16CA740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E75B8-F6EC-4653-9AF2-9D7647F3AE1C}" type="slidenum">
              <a:rPr lang="zh-CN" altLang="en-US"/>
              <a:pPr/>
              <a:t>17</a:t>
            </a:fld>
            <a:endParaRPr lang="en-US" altLang="zh-CN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771FA4-246E-40B9-9842-BB0706F75E0E}" type="slidenum">
              <a:rPr lang="zh-CN" altLang="en-US"/>
              <a:pPr/>
              <a:t>18</a:t>
            </a:fld>
            <a:endParaRPr lang="en-US" altLang="zh-CN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Irony: Those people who had their information well classified don’t take advantage of their classification to get to their information</a:t>
            </a:r>
          </a:p>
          <a:p>
            <a:r>
              <a:rPr lang="en-US" altLang="zh-CN"/>
              <a:t>While people who had their information all in a jumble wanted to sort through that jumble.</a:t>
            </a:r>
          </a:p>
          <a:p>
            <a:endParaRPr lang="en-US" altLang="zh-CN"/>
          </a:p>
          <a:p>
            <a:r>
              <a:rPr lang="en-US" altLang="zh-CN"/>
              <a:t>Similar on the Web.</a:t>
            </a:r>
          </a:p>
          <a:p>
            <a:r>
              <a:rPr lang="en-US" altLang="zh-CN"/>
              <a:t>Pilers were more likely to navigate to a specific site and do site search, an orienteering behavior</a:t>
            </a:r>
          </a:p>
          <a:p>
            <a:r>
              <a:rPr lang="en-US" altLang="zh-CN"/>
              <a:t>While filers used a general purpose search engine like Google more often.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466484-EAD4-4ED0-AC72-5E5F9A51FD0F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C63C1-3F56-4B0A-8D72-179B83D677D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48B5C1-781D-4F35-B21D-B56A7A962417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AE3B4C-3CD9-4CED-9030-77348C1E4F8D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How </a:t>
            </a:r>
            <a:r>
              <a:rPr lang="en-US" baseline="0" dirty="0" smtClean="0"/>
              <a:t>many people have searched for email, Web, files?</a:t>
            </a:r>
          </a:p>
          <a:p>
            <a:r>
              <a:rPr lang="en-US" baseline="0" dirty="0" smtClean="0"/>
              <a:t>Which of these items had you seen before?</a:t>
            </a:r>
          </a:p>
          <a:p>
            <a:r>
              <a:rPr lang="en-US" baseline="0" dirty="0" smtClean="0"/>
              <a:t>Were you looking for a piece of information?</a:t>
            </a:r>
          </a:p>
          <a:p>
            <a:r>
              <a:rPr lang="en-US" baseline="0" dirty="0" smtClean="0"/>
              <a:t>Did you use a keyword search engine in the process?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40581-102E-466E-BE88-83FA16CA740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E8465-72D0-4FD3-90C7-003BCCF8D34B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E8465-72D0-4FD3-90C7-003BCCF8D34B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BB142-AC68-4439-9479-B4BE5DF475D4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A69452-27A3-48DB-BF71-05DDA07E4A63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B9E561-0E66-4F8E-86E7-11C4410A9CEE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17B534-DFF4-4515-B042-77381F22B4BC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DF623-512F-4ADD-A55B-8296F3178198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zh-CN" altLang="en-US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zh-CN" altLang="en-US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CN"/>
              <a:t>Click to edit Master subtitle style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n-US" altLang="zh-CN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95FB85C9-B497-45AE-995B-E8379D41E26E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BB85D-57D3-44D5-8B46-55D78E24DB9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88D88-1391-4890-B3A3-5F5186AC192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1E25F808-474D-4045-A554-A972BE23875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F2B7C-7D4F-45B1-BAC3-90DD3FE4C51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15F8C-614B-4722-B222-EDF39DA039F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B8FD1-91A0-4C83-9442-20C68527A4A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EE0D9-9C13-4C0B-ABA7-0BC29FB800E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5CAC1-7ACD-462A-BDE8-FDECC0D85CC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E98A5-31FD-4781-B00E-34A68D2D72D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F8894-5FC8-40CE-BC6A-3C235A1E7C6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0D58D-767A-483D-9F45-9923DC782C1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zh-CN" altLang="en-US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ea typeface="宋体" pitchFamily="2" charset="-122"/>
              </a:defRPr>
            </a:lvl1pPr>
          </a:lstStyle>
          <a:p>
            <a:fld id="{B1405E12-F1B6-4385-8138-4835772A6D2E}" type="slidenum">
              <a:rPr lang="zh-CN" altLang="en-US"/>
              <a:pPr/>
              <a:t>‹#›</a:t>
            </a:fld>
            <a:endParaRPr lang="en-US" altLang="zh-CN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0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Jaime Teevan</a:t>
            </a:r>
          </a:p>
          <a:p>
            <a:r>
              <a:rPr lang="en-US" dirty="0" smtClean="0"/>
              <a:t>Microsoft Research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Finding and Re-Finding     Personal Information</a:t>
            </a:r>
            <a:endParaRPr lang="en-US" dirty="0"/>
          </a:p>
        </p:txBody>
      </p:sp>
      <p:pic>
        <p:nvPicPr>
          <p:cNvPr id="2054" name="Picture 6" descr="C:\Documents and Settings\teevan\Local Settings\Temporary Internet Files\Content.IE5\SDEYQ9YI\MCBD07082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394" y="3581400"/>
            <a:ext cx="2592694" cy="2209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990600" y="2362200"/>
            <a:ext cx="5486400" cy="2057400"/>
          </a:xfrm>
          <a:prstGeom prst="rect">
            <a:avLst/>
          </a:prstGeom>
          <a:solidFill>
            <a:schemeClr val="folHlink">
              <a:alpha val="14999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838200" y="4114800"/>
            <a:ext cx="8153400" cy="2514600"/>
          </a:xfrm>
          <a:prstGeom prst="rect">
            <a:avLst/>
          </a:prstGeom>
          <a:solidFill>
            <a:schemeClr val="accent2">
              <a:alpha val="8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3236" name="Picture 4" descr="cm_sear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438400"/>
            <a:ext cx="1343025" cy="1790700"/>
          </a:xfrm>
          <a:prstGeom prst="rect">
            <a:avLst/>
          </a:prstGeom>
          <a:noFill/>
        </p:spPr>
      </p:pic>
      <p:pic>
        <p:nvPicPr>
          <p:cNvPr id="223237" name="Picture 5" descr="cmt-homep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438400"/>
            <a:ext cx="1343025" cy="1790700"/>
          </a:xfrm>
          <a:prstGeom prst="rect">
            <a:avLst/>
          </a:prstGeom>
          <a:noFill/>
        </p:spPr>
      </p:pic>
      <p:sp>
        <p:nvSpPr>
          <p:cNvPr id="223238" name="Oval 6"/>
          <p:cNvSpPr>
            <a:spLocks noChangeArrowheads="1"/>
          </p:cNvSpPr>
          <p:nvPr/>
        </p:nvSpPr>
        <p:spPr bwMode="auto">
          <a:xfrm>
            <a:off x="1066800" y="2590800"/>
            <a:ext cx="1524000" cy="6858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>
              <a:solidFill>
                <a:schemeClr val="folHlink"/>
              </a:solidFill>
              <a:ea typeface="宋体" pitchFamily="2" charset="-122"/>
            </a:endParaRPr>
          </a:p>
        </p:txBody>
      </p:sp>
      <p:sp>
        <p:nvSpPr>
          <p:cNvPr id="223239" name="Line 7"/>
          <p:cNvSpPr>
            <a:spLocks noChangeShapeType="1"/>
          </p:cNvSpPr>
          <p:nvPr/>
        </p:nvSpPr>
        <p:spPr bwMode="auto">
          <a:xfrm flipV="1">
            <a:off x="2590800" y="2819400"/>
            <a:ext cx="685800" cy="76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3240" name="Oval 8"/>
          <p:cNvSpPr>
            <a:spLocks noChangeArrowheads="1"/>
          </p:cNvSpPr>
          <p:nvPr/>
        </p:nvSpPr>
        <p:spPr bwMode="auto">
          <a:xfrm>
            <a:off x="4114800" y="2819400"/>
            <a:ext cx="381000" cy="3048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3241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>
                <a:ea typeface="宋体" pitchFamily="2" charset="-122"/>
              </a:rPr>
              <a:t>Strategies Looking for Information</a:t>
            </a:r>
          </a:p>
        </p:txBody>
      </p:sp>
      <p:sp>
        <p:nvSpPr>
          <p:cNvPr id="223242" name="Text Box 10"/>
          <p:cNvSpPr txBox="1">
            <a:spLocks noChangeArrowheads="1"/>
          </p:cNvSpPr>
          <p:nvPr/>
        </p:nvSpPr>
        <p:spPr bwMode="auto">
          <a:xfrm>
            <a:off x="4800600" y="2667000"/>
            <a:ext cx="1828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Teleporting</a:t>
            </a:r>
          </a:p>
        </p:txBody>
      </p:sp>
      <p:sp>
        <p:nvSpPr>
          <p:cNvPr id="223243" name="Text Box 11"/>
          <p:cNvSpPr txBox="1">
            <a:spLocks noChangeArrowheads="1"/>
          </p:cNvSpPr>
          <p:nvPr/>
        </p:nvSpPr>
        <p:spPr bwMode="auto">
          <a:xfrm>
            <a:off x="6858000" y="4191000"/>
            <a:ext cx="19050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Orienteering</a:t>
            </a:r>
          </a:p>
        </p:txBody>
      </p:sp>
      <p:pic>
        <p:nvPicPr>
          <p:cNvPr id="223244" name="Picture 12" descr="teleport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2514600"/>
            <a:ext cx="7683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3245" name="Picture 13" descr="j0158565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05600" y="2438400"/>
            <a:ext cx="1509713" cy="1600200"/>
          </a:xfrm>
          <a:prstGeom prst="rect">
            <a:avLst/>
          </a:prstGeom>
          <a:noFill/>
        </p:spPr>
      </p:pic>
      <p:pic>
        <p:nvPicPr>
          <p:cNvPr id="223246" name="Picture 14" descr="cmt-homep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4724400"/>
            <a:ext cx="1343025" cy="1790700"/>
          </a:xfrm>
          <a:prstGeom prst="rect">
            <a:avLst/>
          </a:prstGeom>
          <a:noFill/>
        </p:spPr>
      </p:pic>
      <p:sp>
        <p:nvSpPr>
          <p:cNvPr id="223247" name="Oval 15"/>
          <p:cNvSpPr>
            <a:spLocks noChangeArrowheads="1"/>
          </p:cNvSpPr>
          <p:nvPr/>
        </p:nvSpPr>
        <p:spPr bwMode="auto">
          <a:xfrm>
            <a:off x="8077200" y="5105400"/>
            <a:ext cx="381000" cy="3048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3248" name="Picture 16" descr="search-mat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4724400"/>
            <a:ext cx="1343025" cy="1790700"/>
          </a:xfrm>
          <a:prstGeom prst="rect">
            <a:avLst/>
          </a:prstGeom>
          <a:noFill/>
        </p:spPr>
      </p:pic>
      <p:pic>
        <p:nvPicPr>
          <p:cNvPr id="223249" name="Picture 17" descr="math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76600" y="4724400"/>
            <a:ext cx="1343025" cy="1790700"/>
          </a:xfrm>
          <a:prstGeom prst="rect">
            <a:avLst/>
          </a:prstGeom>
          <a:noFill/>
        </p:spPr>
      </p:pic>
      <p:sp>
        <p:nvSpPr>
          <p:cNvPr id="223250" name="Oval 18"/>
          <p:cNvSpPr>
            <a:spLocks noChangeArrowheads="1"/>
          </p:cNvSpPr>
          <p:nvPr/>
        </p:nvSpPr>
        <p:spPr bwMode="auto">
          <a:xfrm>
            <a:off x="990600" y="4876800"/>
            <a:ext cx="1600200" cy="609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3251" name="Line 19"/>
          <p:cNvSpPr>
            <a:spLocks noChangeShapeType="1"/>
          </p:cNvSpPr>
          <p:nvPr/>
        </p:nvSpPr>
        <p:spPr bwMode="auto">
          <a:xfrm>
            <a:off x="2590800" y="5181600"/>
            <a:ext cx="609600" cy="76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23252" name="Oval 20"/>
          <p:cNvSpPr>
            <a:spLocks noChangeArrowheads="1"/>
          </p:cNvSpPr>
          <p:nvPr/>
        </p:nvSpPr>
        <p:spPr bwMode="auto">
          <a:xfrm>
            <a:off x="3124200" y="5867400"/>
            <a:ext cx="685800" cy="228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3253" name="Line 21"/>
          <p:cNvSpPr>
            <a:spLocks noChangeShapeType="1"/>
          </p:cNvSpPr>
          <p:nvPr/>
        </p:nvSpPr>
        <p:spPr bwMode="auto">
          <a:xfrm flipV="1">
            <a:off x="3810000" y="5562600"/>
            <a:ext cx="1447800" cy="457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223254" name="Picture 22" descr="math-peopl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0" y="4724400"/>
            <a:ext cx="1343025" cy="1790700"/>
          </a:xfrm>
          <a:prstGeom prst="rect">
            <a:avLst/>
          </a:prstGeom>
          <a:noFill/>
        </p:spPr>
      </p:pic>
      <p:sp>
        <p:nvSpPr>
          <p:cNvPr id="223255" name="Oval 23"/>
          <p:cNvSpPr>
            <a:spLocks noChangeArrowheads="1"/>
          </p:cNvSpPr>
          <p:nvPr/>
        </p:nvSpPr>
        <p:spPr bwMode="auto">
          <a:xfrm>
            <a:off x="5638800" y="5791200"/>
            <a:ext cx="838200" cy="1524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3256" name="Line 24"/>
          <p:cNvSpPr>
            <a:spLocks noChangeShapeType="1"/>
          </p:cNvSpPr>
          <p:nvPr/>
        </p:nvSpPr>
        <p:spPr bwMode="auto">
          <a:xfrm flipV="1">
            <a:off x="6477000" y="5257800"/>
            <a:ext cx="685800" cy="6096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22323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500" fill="hold"/>
                                        <p:tgtEl>
                                          <p:spTgt spid="223248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 animBg="1"/>
      <p:bldP spid="223235" grpId="0" animBg="1"/>
      <p:bldP spid="2232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Why Do People Orienteer?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>
              <a:ea typeface="宋体" pitchFamily="2" charset="-122"/>
            </a:endParaRPr>
          </a:p>
          <a:p>
            <a:r>
              <a:rPr lang="en-US" altLang="zh-CN" dirty="0">
                <a:ea typeface="宋体" pitchFamily="2" charset="-122"/>
              </a:rPr>
              <a:t>Easier than saying what you want</a:t>
            </a:r>
          </a:p>
          <a:p>
            <a:r>
              <a:rPr lang="en-US" altLang="zh-CN" dirty="0">
                <a:ea typeface="宋体" pitchFamily="2" charset="-122"/>
              </a:rPr>
              <a:t>You know where you are</a:t>
            </a:r>
          </a:p>
          <a:p>
            <a:r>
              <a:rPr lang="en-US" altLang="zh-CN" dirty="0">
                <a:ea typeface="宋体" pitchFamily="2" charset="-122"/>
              </a:rPr>
              <a:t>You know what you find</a:t>
            </a:r>
          </a:p>
          <a:p>
            <a:endParaRPr lang="zh-CN" altLang="en-US" dirty="0">
              <a:ea typeface="宋体" pitchFamily="2" charset="-122"/>
            </a:endParaRPr>
          </a:p>
        </p:txBody>
      </p:sp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914400" y="23622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altLang="zh-CN" sz="2800" dirty="0" smtClean="0">
                <a:ea typeface="宋体" pitchFamily="2" charset="-122"/>
              </a:rPr>
              <a:t>Teleporting </a:t>
            </a:r>
            <a:r>
              <a:rPr lang="en-US" altLang="zh-CN" sz="2800" dirty="0">
                <a:ea typeface="宋体" pitchFamily="2" charset="-122"/>
              </a:rPr>
              <a:t>tools don’t 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/>
      <p:bldP spid="2119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Easier Than Saying What You Want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Habit </a:t>
            </a:r>
            <a:endParaRPr lang="en-US" altLang="zh-CN" dirty="0">
              <a:ea typeface="宋体" pitchFamily="2" charset="-122"/>
            </a:endParaRPr>
          </a:p>
          <a:p>
            <a:pPr lvl="1"/>
            <a:r>
              <a:rPr lang="en-US" altLang="zh-CN" dirty="0">
                <a:ea typeface="宋体" pitchFamily="2" charset="-122"/>
              </a:rPr>
              <a:t>“</a:t>
            </a:r>
            <a:r>
              <a:rPr lang="en-US" altLang="zh-CN" dirty="0">
                <a:solidFill>
                  <a:schemeClr val="hlink"/>
                </a:solidFill>
                <a:ea typeface="宋体" pitchFamily="2" charset="-122"/>
              </a:rPr>
              <a:t>Whichever way I remember first.</a:t>
            </a:r>
            <a:r>
              <a:rPr lang="en-US" altLang="zh-CN" dirty="0">
                <a:ea typeface="宋体" pitchFamily="2" charset="-122"/>
              </a:rPr>
              <a:t>”</a:t>
            </a:r>
          </a:p>
          <a:p>
            <a:r>
              <a:rPr lang="en-US" altLang="zh-CN" dirty="0" smtClean="0">
                <a:ea typeface="宋体" pitchFamily="2" charset="-122"/>
              </a:rPr>
              <a:t>Describing the target is hard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Can’t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Prefer not to</a:t>
            </a:r>
          </a:p>
          <a:p>
            <a:r>
              <a:rPr lang="en-US" altLang="zh-CN" dirty="0" smtClean="0">
                <a:ea typeface="宋体" pitchFamily="2" charset="-122"/>
              </a:rPr>
              <a:t>Search </a:t>
            </a:r>
            <a:r>
              <a:rPr lang="en-US" altLang="zh-CN" dirty="0">
                <a:ea typeface="宋体" pitchFamily="2" charset="-122"/>
              </a:rPr>
              <a:t>for source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E.g., Your last email search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Easier Than Saying What You Want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People know a lot of meta-data</a:t>
            </a:r>
          </a:p>
          <a:p>
            <a:r>
              <a:rPr lang="en-US" altLang="zh-CN" dirty="0" smtClean="0">
                <a:ea typeface="宋体" pitchFamily="2" charset="-122"/>
              </a:rPr>
              <a:t>Commonly used meta-data in PIM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People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Time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Document type</a:t>
            </a:r>
          </a:p>
          <a:p>
            <a:r>
              <a:rPr lang="en-US" altLang="zh-CN" dirty="0" smtClean="0">
                <a:ea typeface="宋体" pitchFamily="2" charset="-122"/>
              </a:rPr>
              <a:t>Meta-data often conceptual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Person v. email address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Time v. last modified time</a:t>
            </a:r>
            <a:endParaRPr lang="en-US" altLang="zh-CN" dirty="0">
              <a:ea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400">
                <a:ea typeface="宋体" pitchFamily="2" charset="-122"/>
              </a:rPr>
              <a:t/>
            </a:r>
            <a:br>
              <a:rPr lang="zh-CN" altLang="en-US" sz="2400">
                <a:ea typeface="宋体" pitchFamily="2" charset="-122"/>
              </a:rPr>
            </a:br>
            <a:r>
              <a:rPr lang="en-US" altLang="zh-CN">
                <a:ea typeface="宋体" pitchFamily="2" charset="-122"/>
              </a:rPr>
              <a:t>You Know Where You Are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Stay in known space</a:t>
            </a:r>
          </a:p>
          <a:p>
            <a:pPr lvl="1"/>
            <a:r>
              <a:rPr lang="en-US" altLang="zh-CN">
                <a:ea typeface="宋体" pitchFamily="2" charset="-122"/>
              </a:rPr>
              <a:t>URL manipulation</a:t>
            </a:r>
          </a:p>
          <a:p>
            <a:pPr lvl="1"/>
            <a:r>
              <a:rPr lang="en-US" altLang="zh-CN">
                <a:ea typeface="宋体" pitchFamily="2" charset="-122"/>
              </a:rPr>
              <a:t>Bookmarks</a:t>
            </a:r>
          </a:p>
          <a:p>
            <a:pPr lvl="1"/>
            <a:r>
              <a:rPr lang="en-US" altLang="zh-CN">
                <a:ea typeface="宋体" pitchFamily="2" charset="-122"/>
              </a:rPr>
              <a:t>History</a:t>
            </a:r>
          </a:p>
          <a:p>
            <a:r>
              <a:rPr lang="en-US" altLang="zh-CN">
                <a:ea typeface="宋体" pitchFamily="2" charset="-122"/>
              </a:rPr>
              <a:t>Backtracking</a:t>
            </a:r>
          </a:p>
          <a:p>
            <a:pPr lvl="1"/>
            <a:r>
              <a:rPr lang="en-US" altLang="zh-CN">
                <a:ea typeface="宋体" pitchFamily="2" charset="-122"/>
              </a:rPr>
              <a:t>Following an information scent</a:t>
            </a:r>
          </a:p>
          <a:p>
            <a:pPr lvl="1"/>
            <a:r>
              <a:rPr lang="en-US" altLang="zh-CN">
                <a:ea typeface="宋体" pitchFamily="2" charset="-122"/>
              </a:rPr>
              <a:t>Never end up at a dead end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You Know What You Find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Context gives understanding of answer</a:t>
            </a:r>
          </a:p>
          <a:p>
            <a:pPr>
              <a:buFont typeface="Wingdings" pitchFamily="2" charset="2"/>
              <a:buNone/>
            </a:pPr>
            <a:r>
              <a:rPr lang="en-US" altLang="zh-CN">
                <a:ea typeface="宋体" pitchFamily="2" charset="-122"/>
              </a:rPr>
              <a:t>	</a:t>
            </a:r>
            <a:r>
              <a:rPr lang="en-US" altLang="zh-CN" sz="2400">
                <a:ea typeface="宋体" pitchFamily="2" charset="-122"/>
              </a:rPr>
              <a:t>“</a:t>
            </a:r>
            <a:r>
              <a:rPr lang="en-US" altLang="zh-CN" sz="2400">
                <a:solidFill>
                  <a:schemeClr val="hlink"/>
                </a:solidFill>
                <a:ea typeface="宋体" pitchFamily="2" charset="-122"/>
              </a:rPr>
              <a:t>I was looking for a specific file.  But even when I saw its name, I wouldn’t have known that that was the file I wanted until I saw all of the other names in the same directory…</a:t>
            </a:r>
            <a:r>
              <a:rPr lang="en-US" altLang="zh-CN" sz="2400">
                <a:ea typeface="宋体" pitchFamily="2" charset="-122"/>
              </a:rPr>
              <a:t>”</a:t>
            </a:r>
          </a:p>
          <a:p>
            <a:r>
              <a:rPr lang="en-US" altLang="zh-CN">
                <a:ea typeface="宋体" pitchFamily="2" charset="-122"/>
              </a:rPr>
              <a:t>Understanding negative results</a:t>
            </a:r>
          </a:p>
          <a:p>
            <a:pPr>
              <a:buFont typeface="Wingdings" pitchFamily="2" charset="2"/>
              <a:buNone/>
            </a:pPr>
            <a:r>
              <a:rPr lang="en-US" altLang="zh-CN">
                <a:ea typeface="宋体" pitchFamily="2" charset="-122"/>
              </a:rPr>
              <a:t>	</a:t>
            </a:r>
            <a:r>
              <a:rPr lang="en-US" altLang="zh-CN" sz="2400">
                <a:ea typeface="宋体" pitchFamily="2" charset="-122"/>
              </a:rPr>
              <a:t>“</a:t>
            </a:r>
            <a:r>
              <a:rPr lang="en-US" altLang="zh-CN" sz="2400">
                <a:solidFill>
                  <a:schemeClr val="hlink"/>
                </a:solidFill>
                <a:ea typeface="宋体" pitchFamily="2" charset="-122"/>
              </a:rPr>
              <a:t>I basically clicked on every single button until I was convinced…  I don’t think that it exists…</a:t>
            </a:r>
            <a:r>
              <a:rPr lang="en-US" altLang="zh-CN" sz="2400">
                <a:ea typeface="宋体" pitchFamily="2" charset="-122"/>
              </a:rPr>
              <a:t>”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Factors Affect Finding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expertise</a:t>
            </a:r>
          </a:p>
          <a:p>
            <a:r>
              <a:rPr lang="en-US" dirty="0" smtClean="0"/>
              <a:t>Domain expertise</a:t>
            </a:r>
          </a:p>
          <a:p>
            <a:r>
              <a:rPr lang="en-US" dirty="0" smtClean="0"/>
              <a:t>Learning style</a:t>
            </a:r>
          </a:p>
          <a:p>
            <a:r>
              <a:rPr lang="en-US" dirty="0" smtClean="0"/>
              <a:t>Organizational style</a:t>
            </a:r>
            <a:endParaRPr lang="en-US" dirty="0"/>
          </a:p>
        </p:txBody>
      </p:sp>
      <p:pic>
        <p:nvPicPr>
          <p:cNvPr id="3074" name="Picture 2" descr="C:\Documents and Settings\teevan\Local Settings\Temporary Internet Files\Content.IE5\Q2LSWVJ3\MCj007871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46849" y="4038600"/>
            <a:ext cx="653951" cy="1586152"/>
          </a:xfrm>
          <a:prstGeom prst="rect">
            <a:avLst/>
          </a:prstGeom>
          <a:noFill/>
        </p:spPr>
      </p:pic>
      <p:pic>
        <p:nvPicPr>
          <p:cNvPr id="3075" name="Picture 3" descr="C:\Documents and Settings\teevan\Local Settings\Temporary Internet Files\Content.IE5\ZNXJ1XOT\MCj0078717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191000"/>
            <a:ext cx="795207" cy="1582737"/>
          </a:xfrm>
          <a:prstGeom prst="rect">
            <a:avLst/>
          </a:prstGeom>
          <a:noFill/>
        </p:spPr>
      </p:pic>
      <p:pic>
        <p:nvPicPr>
          <p:cNvPr id="3076" name="Picture 4" descr="C:\Documents and Settings\teevan\Local Settings\Temporary Internet Files\Content.IE5\XFA64C9N\MCj0078628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4495800" y="4842472"/>
            <a:ext cx="1267188" cy="1552620"/>
          </a:xfrm>
          <a:prstGeom prst="rect">
            <a:avLst/>
          </a:prstGeom>
          <a:noFill/>
        </p:spPr>
      </p:pic>
      <p:pic>
        <p:nvPicPr>
          <p:cNvPr id="3079" name="Picture 7" descr="C:\Documents and Settings\teevan\Local Settings\Temporary Internet Files\Content.IE5\56JL7IF4\MCj0078740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00800" y="4800600"/>
            <a:ext cx="825164" cy="1509952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 bwMode="auto">
          <a:xfrm>
            <a:off x="914400" y="3886200"/>
            <a:ext cx="3810000" cy="609600"/>
          </a:xfrm>
          <a:prstGeom prst="ellipse">
            <a:avLst/>
          </a:prstGeom>
          <a:noFill/>
          <a:ln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Organization and Finding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8001000" cy="3962400"/>
          </a:xfrm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Categorize </a:t>
            </a:r>
            <a:r>
              <a:rPr lang="en-US" altLang="zh-CN" dirty="0">
                <a:ea typeface="宋体" pitchFamily="2" charset="-122"/>
              </a:rPr>
              <a:t>based </a:t>
            </a:r>
            <a:r>
              <a:rPr lang="en-US" altLang="zh-CN" dirty="0" smtClean="0">
                <a:ea typeface="宋体" pitchFamily="2" charset="-122"/>
              </a:rPr>
              <a:t>on </a:t>
            </a:r>
            <a:r>
              <a:rPr lang="en-US" altLang="zh-CN" dirty="0">
                <a:ea typeface="宋体" pitchFamily="2" charset="-122"/>
              </a:rPr>
              <a:t>email usage</a:t>
            </a:r>
          </a:p>
          <a:p>
            <a:pPr lvl="1"/>
            <a:endParaRPr lang="en-US" altLang="zh-CN" dirty="0" smtClean="0">
              <a:ea typeface="宋体" pitchFamily="2" charset="-122"/>
            </a:endParaRPr>
          </a:p>
          <a:p>
            <a:pPr lvl="1"/>
            <a:endParaRPr lang="en-US" altLang="zh-CN" dirty="0">
              <a:ea typeface="宋体" pitchFamily="2" charset="-122"/>
            </a:endParaRPr>
          </a:p>
          <a:p>
            <a:pPr lvl="1"/>
            <a:endParaRPr lang="en-US" altLang="zh-CN" dirty="0">
              <a:ea typeface="宋体" pitchFamily="2" charset="-122"/>
            </a:endParaRPr>
          </a:p>
          <a:p>
            <a:pPr lvl="1"/>
            <a:endParaRPr lang="en-US" altLang="zh-CN" dirty="0" smtClean="0">
              <a:ea typeface="宋体" pitchFamily="2" charset="-122"/>
            </a:endParaRPr>
          </a:p>
          <a:p>
            <a:pPr lvl="1">
              <a:buNone/>
            </a:pPr>
            <a:endParaRPr lang="en-US" altLang="zh-CN" dirty="0">
              <a:ea typeface="宋体" pitchFamily="2" charset="-122"/>
            </a:endParaRPr>
          </a:p>
          <a:p>
            <a:pPr>
              <a:spcBef>
                <a:spcPts val="1800"/>
              </a:spcBef>
            </a:pPr>
            <a:r>
              <a:rPr lang="en-US" altLang="zh-CN" dirty="0">
                <a:ea typeface="宋体" pitchFamily="2" charset="-122"/>
              </a:rPr>
              <a:t>People who </a:t>
            </a:r>
            <a:r>
              <a:rPr lang="en-US" altLang="zh-CN" i="1" dirty="0">
                <a:solidFill>
                  <a:schemeClr val="accent2"/>
                </a:solidFill>
                <a:ea typeface="宋体" pitchFamily="2" charset="-122"/>
              </a:rPr>
              <a:t>pile </a:t>
            </a:r>
            <a:r>
              <a:rPr lang="en-US" altLang="zh-CN" dirty="0">
                <a:ea typeface="宋体" pitchFamily="2" charset="-122"/>
              </a:rPr>
              <a:t>information take small steps</a:t>
            </a:r>
          </a:p>
          <a:p>
            <a:r>
              <a:rPr lang="en-US" altLang="zh-CN" dirty="0">
                <a:ea typeface="宋体" pitchFamily="2" charset="-122"/>
              </a:rPr>
              <a:t>People who </a:t>
            </a:r>
            <a:r>
              <a:rPr lang="en-US" altLang="zh-CN" i="1" dirty="0">
                <a:solidFill>
                  <a:schemeClr val="tx2"/>
                </a:solidFill>
                <a:ea typeface="宋体" pitchFamily="2" charset="-122"/>
              </a:rPr>
              <a:t>file</a:t>
            </a:r>
            <a:r>
              <a:rPr lang="en-US" altLang="zh-CN" dirty="0">
                <a:ea typeface="宋体" pitchFamily="2" charset="-122"/>
              </a:rPr>
              <a:t> information take big steps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447800" y="2819400"/>
          <a:ext cx="3543300" cy="2537916"/>
        </p:xfrm>
        <a:graphic>
          <a:graphicData uri="http://schemas.openxmlformats.org/presentationml/2006/ole">
            <p:oleObj spid="_x0000_s4098" name="Chart" r:id="rId5" imgW="6096000" imgH="4067251" progId="MSGraph.Chart.8">
              <p:embed followColorScheme="full"/>
            </p:oleObj>
          </a:graphicData>
        </a:graphic>
      </p:graphicFrame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1828800" y="3276600"/>
            <a:ext cx="1371600" cy="762000"/>
          </a:xfrm>
          <a:prstGeom prst="ellipse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4191000" y="3124200"/>
            <a:ext cx="838200" cy="1295400"/>
          </a:xfrm>
          <a:prstGeom prst="ellipse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895600" y="3048000"/>
            <a:ext cx="914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solidFill>
                  <a:schemeClr val="tx2"/>
                </a:solidFill>
                <a:ea typeface="宋体" pitchFamily="2" charset="-122"/>
              </a:rPr>
              <a:t>Filers</a:t>
            </a:r>
            <a:endParaRPr lang="en-US" altLang="zh-CN" dirty="0">
              <a:solidFill>
                <a:schemeClr val="tx2"/>
              </a:solidFill>
              <a:ea typeface="宋体" pitchFamily="2" charset="-122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505200" y="3962400"/>
            <a:ext cx="914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err="1" smtClean="0">
                <a:solidFill>
                  <a:schemeClr val="accent2"/>
                </a:solidFill>
                <a:ea typeface="宋体" pitchFamily="2" charset="-122"/>
              </a:rPr>
              <a:t>Pilers</a:t>
            </a:r>
            <a:endParaRPr lang="en-US" altLang="zh-CN" dirty="0">
              <a:solidFill>
                <a:schemeClr val="accent2"/>
              </a:solidFill>
              <a:ea typeface="宋体" pitchFamily="2" charset="-122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077" name="Object 13"/>
          <p:cNvGraphicFramePr>
            <a:graphicFrameLocks noChangeAspect="1"/>
          </p:cNvGraphicFramePr>
          <p:nvPr>
            <p:ph sz="half" idx="2"/>
          </p:nvPr>
        </p:nvGraphicFramePr>
        <p:xfrm>
          <a:off x="914400" y="2286000"/>
          <a:ext cx="7161213" cy="4343400"/>
        </p:xfrm>
        <a:graphic>
          <a:graphicData uri="http://schemas.openxmlformats.org/presentationml/2006/ole">
            <p:oleObj spid="_x0000_s1026" name="Chart" r:id="rId5" imgW="6095883" imgH="4067322" progId="MSGraph.Chart.8">
              <p:embed followColorScheme="full"/>
            </p:oleObj>
          </a:graphicData>
        </a:graphic>
      </p:graphicFrame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How Individuals Search For Files</a:t>
            </a:r>
          </a:p>
        </p:txBody>
      </p:sp>
      <p:sp>
        <p:nvSpPr>
          <p:cNvPr id="216068" name="Line 4"/>
          <p:cNvSpPr>
            <a:spLocks noChangeShapeType="1"/>
          </p:cNvSpPr>
          <p:nvPr/>
        </p:nvSpPr>
        <p:spPr bwMode="auto">
          <a:xfrm>
            <a:off x="990600" y="4267200"/>
            <a:ext cx="7086600" cy="0"/>
          </a:xfrm>
          <a:prstGeom prst="line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n-US"/>
          </a:p>
        </p:txBody>
      </p:sp>
      <p:sp>
        <p:nvSpPr>
          <p:cNvPr id="216069" name="Text Box 5"/>
          <p:cNvSpPr txBox="1">
            <a:spLocks noChangeArrowheads="1"/>
          </p:cNvSpPr>
          <p:nvPr/>
        </p:nvSpPr>
        <p:spPr bwMode="auto">
          <a:xfrm>
            <a:off x="4572000" y="2895600"/>
            <a:ext cx="1143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 dirty="0">
                <a:solidFill>
                  <a:schemeClr val="tx2"/>
                </a:solidFill>
                <a:ea typeface="宋体" pitchFamily="2" charset="-122"/>
              </a:rPr>
              <a:t>Filers</a:t>
            </a:r>
          </a:p>
        </p:txBody>
      </p:sp>
      <p:sp>
        <p:nvSpPr>
          <p:cNvPr id="216070" name="Text Box 6"/>
          <p:cNvSpPr txBox="1">
            <a:spLocks noChangeArrowheads="1"/>
          </p:cNvSpPr>
          <p:nvPr/>
        </p:nvSpPr>
        <p:spPr bwMode="auto">
          <a:xfrm>
            <a:off x="4572000" y="5181600"/>
            <a:ext cx="11430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>
                <a:solidFill>
                  <a:schemeClr val="accent2"/>
                </a:solidFill>
                <a:ea typeface="宋体" pitchFamily="2" charset="-122"/>
              </a:rPr>
              <a:t>Pilers</a:t>
            </a:r>
          </a:p>
        </p:txBody>
      </p:sp>
      <p:sp>
        <p:nvSpPr>
          <p:cNvPr id="216071" name="Text Box 7"/>
          <p:cNvSpPr txBox="1">
            <a:spLocks noChangeArrowheads="1"/>
          </p:cNvSpPr>
          <p:nvPr/>
        </p:nvSpPr>
        <p:spPr bwMode="auto">
          <a:xfrm>
            <a:off x="5791200" y="2895600"/>
            <a:ext cx="14478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2"/>
                </a:solidFill>
                <a:ea typeface="宋体" pitchFamily="2" charset="-122"/>
              </a:rPr>
              <a:t>Big steps</a:t>
            </a:r>
          </a:p>
        </p:txBody>
      </p:sp>
      <p:sp>
        <p:nvSpPr>
          <p:cNvPr id="216072" name="Text Box 8"/>
          <p:cNvSpPr txBox="1">
            <a:spLocks noChangeArrowheads="1"/>
          </p:cNvSpPr>
          <p:nvPr/>
        </p:nvSpPr>
        <p:spPr bwMode="auto">
          <a:xfrm>
            <a:off x="5791200" y="5181600"/>
            <a:ext cx="19050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accent2"/>
                </a:solidFill>
                <a:ea typeface="宋体" pitchFamily="2" charset="-122"/>
              </a:rPr>
              <a:t>Small steps</a:t>
            </a:r>
          </a:p>
        </p:txBody>
      </p:sp>
      <p:sp>
        <p:nvSpPr>
          <p:cNvPr id="216073" name="Line 9"/>
          <p:cNvSpPr>
            <a:spLocks noChangeShapeType="1"/>
          </p:cNvSpPr>
          <p:nvPr/>
        </p:nvSpPr>
        <p:spPr bwMode="auto">
          <a:xfrm>
            <a:off x="5562600" y="5410200"/>
            <a:ext cx="152400" cy="0"/>
          </a:xfrm>
          <a:prstGeom prst="line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6074" name="Line 10"/>
          <p:cNvSpPr>
            <a:spLocks noChangeShapeType="1"/>
          </p:cNvSpPr>
          <p:nvPr/>
        </p:nvSpPr>
        <p:spPr bwMode="auto">
          <a:xfrm>
            <a:off x="5562600" y="3124200"/>
            <a:ext cx="152400" cy="0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 animBg="1"/>
      <p:bldP spid="216069" grpId="0"/>
      <p:bldP spid="216070" grpId="0"/>
      <p:bldP spid="216071" grpId="0"/>
      <p:bldP spid="216072" grpId="0"/>
      <p:bldP spid="216073" grpId="0" animBg="1"/>
      <p:bldP spid="21607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to Eliminate PIM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Organizing and finding behavior related</a:t>
            </a:r>
          </a:p>
          <a:p>
            <a:r>
              <a:rPr lang="en-US" dirty="0" smtClean="0"/>
              <a:t>Future value of information hard to predict</a:t>
            </a:r>
          </a:p>
          <a:p>
            <a:pPr lvl="1"/>
            <a:r>
              <a:rPr lang="en-US" i="1" dirty="0" smtClean="0"/>
              <a:t>Post-valued recall</a:t>
            </a:r>
          </a:p>
          <a:p>
            <a:r>
              <a:rPr lang="en-US" dirty="0" smtClean="0"/>
              <a:t>Will better search make PIM unnecessary?</a:t>
            </a:r>
          </a:p>
          <a:p>
            <a:pPr lvl="1"/>
            <a:r>
              <a:rPr lang="en-US" dirty="0" smtClean="0"/>
              <a:t>Keyword search engines alone won’t!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 orienteering benefits (recognition, context)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upport reminding</a:t>
            </a:r>
          </a:p>
          <a:p>
            <a:r>
              <a:rPr lang="en-US" dirty="0" smtClean="0"/>
              <a:t>What value do we get from organizing?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i="1" dirty="0" smtClean="0"/>
              <a:t>YOU </a:t>
            </a:r>
            <a:r>
              <a:rPr lang="en-US" dirty="0" smtClean="0"/>
              <a:t>Find and Re-Find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</a:t>
            </a:r>
          </a:p>
          <a:p>
            <a:pPr lvl="1"/>
            <a:r>
              <a:rPr lang="en-US" sz="2200" dirty="0" smtClean="0"/>
              <a:t>What’s the last email you read?  Did you file it?</a:t>
            </a:r>
          </a:p>
          <a:p>
            <a:pPr lvl="1"/>
            <a:r>
              <a:rPr lang="en-US" sz="2200" dirty="0" smtClean="0"/>
              <a:t>Have you gone back to an email you read before?</a:t>
            </a:r>
          </a:p>
          <a:p>
            <a:r>
              <a:rPr lang="en-US" dirty="0" smtClean="0"/>
              <a:t>Web</a:t>
            </a:r>
          </a:p>
          <a:p>
            <a:pPr lvl="1"/>
            <a:r>
              <a:rPr lang="en-US" sz="2200" dirty="0" smtClean="0"/>
              <a:t>What’s the last Web page you (re-)visited?</a:t>
            </a:r>
          </a:p>
          <a:p>
            <a:pPr lvl="1"/>
            <a:r>
              <a:rPr lang="en-US" sz="2200" dirty="0" smtClean="0"/>
              <a:t>Have you looked for anything on the Web?</a:t>
            </a:r>
          </a:p>
          <a:p>
            <a:r>
              <a:rPr lang="en-US" dirty="0" smtClean="0"/>
              <a:t>Files</a:t>
            </a:r>
          </a:p>
          <a:p>
            <a:pPr lvl="1"/>
            <a:r>
              <a:rPr lang="en-US" sz="2200" dirty="0" smtClean="0"/>
              <a:t>What’s the last file you accessed?  How did you?</a:t>
            </a:r>
          </a:p>
          <a:p>
            <a:pPr lvl="1"/>
            <a:r>
              <a:rPr lang="en-US" sz="2200" dirty="0" smtClean="0"/>
              <a:t>Have you looked for a file?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Multi-stepped finding</a:t>
            </a:r>
          </a:p>
          <a:p>
            <a:pPr lvl="1"/>
            <a:r>
              <a:rPr lang="en-US" dirty="0" smtClean="0"/>
              <a:t>You know where you are</a:t>
            </a:r>
          </a:p>
          <a:p>
            <a:pPr lvl="1"/>
            <a:r>
              <a:rPr lang="en-US" dirty="0" smtClean="0"/>
              <a:t>You know where you are</a:t>
            </a:r>
          </a:p>
          <a:p>
            <a:pPr lvl="1"/>
            <a:r>
              <a:rPr lang="en-US" dirty="0" smtClean="0"/>
              <a:t>You know what you find</a:t>
            </a:r>
          </a:p>
          <a:p>
            <a:r>
              <a:rPr lang="en-US" dirty="0" smtClean="0"/>
              <a:t>Individual differences</a:t>
            </a:r>
          </a:p>
          <a:p>
            <a:pPr lvl="1"/>
            <a:r>
              <a:rPr lang="en-US" dirty="0" smtClean="0"/>
              <a:t>Step size varies</a:t>
            </a:r>
          </a:p>
          <a:p>
            <a:r>
              <a:rPr lang="en-US" dirty="0" smtClean="0"/>
              <a:t>Target often well defined</a:t>
            </a:r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pitchFamily="2" charset="-122"/>
              </a:rPr>
              <a:t>Applying What We Learned</a:t>
            </a:r>
          </a:p>
        </p:txBody>
      </p:sp>
      <p:sp>
        <p:nvSpPr>
          <p:cNvPr id="208903" name="Text Box 7"/>
          <p:cNvSpPr txBox="1">
            <a:spLocks noChangeArrowheads="1"/>
          </p:cNvSpPr>
          <p:nvPr/>
        </p:nvSpPr>
        <p:spPr bwMode="auto">
          <a:xfrm>
            <a:off x="914400" y="2891135"/>
            <a:ext cx="571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Char char="–"/>
            </a:pPr>
            <a:r>
              <a:rPr lang="en-US" sz="2400" i="1" kern="0" dirty="0" smtClean="0">
                <a:solidFill>
                  <a:srgbClr val="FF0000"/>
                </a:solidFill>
              </a:rPr>
              <a:t>Make search process interactive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914400" y="3312468"/>
            <a:ext cx="79248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Char char="–"/>
            </a:pPr>
            <a:r>
              <a:rPr lang="en-US" sz="2400" i="1" kern="0" dirty="0" smtClean="0">
                <a:solidFill>
                  <a:srgbClr val="FF0000"/>
                </a:solidFill>
              </a:rPr>
              <a:t>Integrate different tools used for different steps 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914400" y="3733800"/>
            <a:ext cx="571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Char char="–"/>
            </a:pPr>
            <a:r>
              <a:rPr lang="en-US" sz="2400" i="1" kern="0" dirty="0" smtClean="0">
                <a:solidFill>
                  <a:srgbClr val="FF0000"/>
                </a:solidFill>
              </a:rPr>
              <a:t>Support exhaustive search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914400" y="4719935"/>
            <a:ext cx="57150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Char char="–"/>
            </a:pPr>
            <a:r>
              <a:rPr lang="en-US" sz="2400" i="1" kern="0" dirty="0" smtClean="0">
                <a:solidFill>
                  <a:srgbClr val="FF0000"/>
                </a:solidFill>
              </a:rPr>
              <a:t>Support different step sizes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914400" y="5634335"/>
            <a:ext cx="670560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Char char="–"/>
            </a:pPr>
            <a:r>
              <a:rPr lang="en-US" sz="2400" i="1" kern="0" dirty="0" smtClean="0">
                <a:solidFill>
                  <a:srgbClr val="FF0000"/>
                </a:solidFill>
              </a:rPr>
              <a:t>Highlight sources that contain target type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3" grpId="1"/>
      <p:bldP spid="13" grpId="1"/>
      <p:bldP spid="14" grpId="1"/>
      <p:bldP spid="15" grpId="1"/>
      <p:bldP spid="1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41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724400"/>
            <a:ext cx="1343025" cy="1790700"/>
          </a:xfrm>
          <a:prstGeom prst="rect">
            <a:avLst/>
          </a:prstGeom>
          <a:noFill/>
        </p:spPr>
      </p:pic>
      <p:pic>
        <p:nvPicPr>
          <p:cNvPr id="214020" name="Picture 4" descr="cm_sear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438400"/>
            <a:ext cx="1343025" cy="1790700"/>
          </a:xfrm>
          <a:prstGeom prst="rect">
            <a:avLst/>
          </a:prstGeom>
          <a:noFill/>
        </p:spPr>
      </p:pic>
      <p:pic>
        <p:nvPicPr>
          <p:cNvPr id="214021" name="Picture 5" descr="cmt-homep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2438400"/>
            <a:ext cx="1343025" cy="1790700"/>
          </a:xfrm>
          <a:prstGeom prst="rect">
            <a:avLst/>
          </a:prstGeom>
          <a:noFill/>
        </p:spPr>
      </p:pic>
      <p:sp>
        <p:nvSpPr>
          <p:cNvPr id="214022" name="Oval 6"/>
          <p:cNvSpPr>
            <a:spLocks noChangeArrowheads="1"/>
          </p:cNvSpPr>
          <p:nvPr/>
        </p:nvSpPr>
        <p:spPr bwMode="auto">
          <a:xfrm>
            <a:off x="1066800" y="2590800"/>
            <a:ext cx="1524000" cy="6858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>
              <a:solidFill>
                <a:schemeClr val="folHlink"/>
              </a:solidFill>
              <a:ea typeface="宋体" pitchFamily="2" charset="-122"/>
            </a:endParaRPr>
          </a:p>
        </p:txBody>
      </p:sp>
      <p:sp>
        <p:nvSpPr>
          <p:cNvPr id="214023" name="Line 7"/>
          <p:cNvSpPr>
            <a:spLocks noChangeShapeType="1"/>
          </p:cNvSpPr>
          <p:nvPr/>
        </p:nvSpPr>
        <p:spPr bwMode="auto">
          <a:xfrm flipV="1">
            <a:off x="2590800" y="2819400"/>
            <a:ext cx="685800" cy="76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4024" name="Oval 8"/>
          <p:cNvSpPr>
            <a:spLocks noChangeArrowheads="1"/>
          </p:cNvSpPr>
          <p:nvPr/>
        </p:nvSpPr>
        <p:spPr bwMode="auto">
          <a:xfrm>
            <a:off x="4114800" y="2819400"/>
            <a:ext cx="381000" cy="3048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025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Re-Finding Involves Expectation</a:t>
            </a:r>
            <a:endParaRPr lang="en-US" altLang="zh-CN" dirty="0">
              <a:ea typeface="宋体" pitchFamily="2" charset="-122"/>
            </a:endParaRPr>
          </a:p>
        </p:txBody>
      </p:sp>
      <p:pic>
        <p:nvPicPr>
          <p:cNvPr id="214030" name="Picture 14" descr="cmt-homep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724400"/>
            <a:ext cx="1343025" cy="1790700"/>
          </a:xfrm>
          <a:prstGeom prst="rect">
            <a:avLst/>
          </a:prstGeom>
          <a:noFill/>
        </p:spPr>
      </p:pic>
      <p:sp>
        <p:nvSpPr>
          <p:cNvPr id="214031" name="Oval 15"/>
          <p:cNvSpPr>
            <a:spLocks noChangeArrowheads="1"/>
          </p:cNvSpPr>
          <p:nvPr/>
        </p:nvSpPr>
        <p:spPr bwMode="auto">
          <a:xfrm>
            <a:off x="8077200" y="5105400"/>
            <a:ext cx="381000" cy="3048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4032" name="Picture 16" descr="search-mat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724400"/>
            <a:ext cx="1343025" cy="1790700"/>
          </a:xfrm>
          <a:prstGeom prst="rect">
            <a:avLst/>
          </a:prstGeom>
          <a:noFill/>
        </p:spPr>
      </p:pic>
      <p:pic>
        <p:nvPicPr>
          <p:cNvPr id="214033" name="Picture 17" descr="mat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4724400"/>
            <a:ext cx="1343025" cy="1790700"/>
          </a:xfrm>
          <a:prstGeom prst="rect">
            <a:avLst/>
          </a:prstGeom>
          <a:noFill/>
        </p:spPr>
      </p:pic>
      <p:sp>
        <p:nvSpPr>
          <p:cNvPr id="214034" name="Oval 18"/>
          <p:cNvSpPr>
            <a:spLocks noChangeArrowheads="1"/>
          </p:cNvSpPr>
          <p:nvPr/>
        </p:nvSpPr>
        <p:spPr bwMode="auto">
          <a:xfrm>
            <a:off x="990600" y="4876800"/>
            <a:ext cx="1600200" cy="609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>
            <a:off x="2590800" y="5181600"/>
            <a:ext cx="609600" cy="76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4036" name="Oval 20"/>
          <p:cNvSpPr>
            <a:spLocks noChangeArrowheads="1"/>
          </p:cNvSpPr>
          <p:nvPr/>
        </p:nvSpPr>
        <p:spPr bwMode="auto">
          <a:xfrm>
            <a:off x="3124200" y="5867400"/>
            <a:ext cx="685800" cy="228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037" name="Line 21"/>
          <p:cNvSpPr>
            <a:spLocks noChangeShapeType="1"/>
          </p:cNvSpPr>
          <p:nvPr/>
        </p:nvSpPr>
        <p:spPr bwMode="auto">
          <a:xfrm flipV="1">
            <a:off x="3810000" y="5562600"/>
            <a:ext cx="1447800" cy="457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4039" name="Oval 23"/>
          <p:cNvSpPr>
            <a:spLocks noChangeArrowheads="1"/>
          </p:cNvSpPr>
          <p:nvPr/>
        </p:nvSpPr>
        <p:spPr bwMode="auto">
          <a:xfrm>
            <a:off x="5638800" y="6019800"/>
            <a:ext cx="838200" cy="1524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040" name="Line 24"/>
          <p:cNvSpPr>
            <a:spLocks noChangeShapeType="1"/>
          </p:cNvSpPr>
          <p:nvPr/>
        </p:nvSpPr>
        <p:spPr bwMode="auto">
          <a:xfrm flipV="1">
            <a:off x="6477000" y="5257800"/>
            <a:ext cx="685800" cy="838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4042" name="Text Box 26"/>
          <p:cNvSpPr txBox="1">
            <a:spLocks noChangeArrowheads="1"/>
          </p:cNvSpPr>
          <p:nvPr/>
        </p:nvSpPr>
        <p:spPr bwMode="auto">
          <a:xfrm>
            <a:off x="5105400" y="3048000"/>
            <a:ext cx="3581400" cy="8223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ea typeface="宋体" pitchFamily="2" charset="-122"/>
              </a:rPr>
              <a:t>All must be the same to re-find the information!</a:t>
            </a:r>
          </a:p>
        </p:txBody>
      </p:sp>
      <p:sp>
        <p:nvSpPr>
          <p:cNvPr id="214043" name="Line 27"/>
          <p:cNvSpPr>
            <a:spLocks noChangeShapeType="1"/>
          </p:cNvSpPr>
          <p:nvPr/>
        </p:nvSpPr>
        <p:spPr bwMode="auto">
          <a:xfrm flipH="1">
            <a:off x="6096000" y="3962400"/>
            <a:ext cx="304800" cy="609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4044" name="Line 28"/>
          <p:cNvSpPr>
            <a:spLocks noChangeShapeType="1"/>
          </p:cNvSpPr>
          <p:nvPr/>
        </p:nvSpPr>
        <p:spPr bwMode="auto">
          <a:xfrm>
            <a:off x="6858000" y="3962400"/>
            <a:ext cx="609600" cy="609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4046" name="Line 30"/>
          <p:cNvSpPr>
            <a:spLocks noChangeShapeType="1"/>
          </p:cNvSpPr>
          <p:nvPr/>
        </p:nvSpPr>
        <p:spPr bwMode="auto">
          <a:xfrm flipH="1">
            <a:off x="4724400" y="3962400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4047" name="Line 31"/>
          <p:cNvSpPr>
            <a:spLocks noChangeShapeType="1"/>
          </p:cNvSpPr>
          <p:nvPr/>
        </p:nvSpPr>
        <p:spPr bwMode="auto">
          <a:xfrm flipH="1">
            <a:off x="2362200" y="3962400"/>
            <a:ext cx="2819400" cy="685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5105400" y="3316069"/>
            <a:ext cx="3581400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>
                <a:ea typeface="宋体" pitchFamily="2" charset="-122"/>
              </a:rPr>
              <a:t>                          </a:t>
            </a:r>
            <a:r>
              <a:rPr lang="en-US" altLang="zh-CN" i="1" dirty="0" smtClean="0">
                <a:solidFill>
                  <a:srgbClr val="FF0000"/>
                </a:solidFill>
                <a:ea typeface="宋体" pitchFamily="2" charset="-122"/>
              </a:rPr>
              <a:t>.. But new information can be valuable.</a:t>
            </a:r>
            <a:endParaRPr lang="en-US" altLang="zh-CN" i="1" dirty="0">
              <a:solidFill>
                <a:srgbClr val="FF0000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42" grpId="0"/>
      <p:bldP spid="214043" grpId="0" animBg="1"/>
      <p:bldP spid="214044" grpId="0" animBg="1"/>
      <p:bldP spid="214046" grpId="0" animBg="1"/>
      <p:bldP spid="214047" grpId="0" animBg="1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5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914400" y="2667000"/>
            <a:ext cx="8001000" cy="1524000"/>
          </a:xfrm>
          <a:noFill/>
          <a:ln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Solution: Preserve what user expects</a:t>
            </a:r>
          </a:p>
          <a:p>
            <a:r>
              <a:rPr lang="en-US" altLang="zh-CN" dirty="0" smtClean="0">
                <a:ea typeface="宋体" pitchFamily="2" charset="-122"/>
              </a:rPr>
              <a:t>Supports </a:t>
            </a:r>
            <a:r>
              <a:rPr lang="en-US" altLang="zh-CN" dirty="0">
                <a:ea typeface="宋体" pitchFamily="2" charset="-122"/>
              </a:rPr>
              <a:t>orienteering for re-finding</a:t>
            </a:r>
          </a:p>
          <a:p>
            <a:r>
              <a:rPr lang="en-US" altLang="zh-CN" dirty="0">
                <a:ea typeface="宋体" pitchFamily="2" charset="-122"/>
              </a:rPr>
              <a:t>Allows access to new information</a:t>
            </a:r>
          </a:p>
        </p:txBody>
      </p:sp>
      <p:pic>
        <p:nvPicPr>
          <p:cNvPr id="2150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4724400"/>
            <a:ext cx="1343025" cy="1790700"/>
          </a:xfrm>
          <a:prstGeom prst="rect">
            <a:avLst/>
          </a:prstGeom>
          <a:noFill/>
        </p:spPr>
      </p:pic>
      <p:sp>
        <p:nvSpPr>
          <p:cNvPr id="215048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Re-Finding Involves Expectation</a:t>
            </a:r>
            <a:endParaRPr lang="en-US" altLang="zh-CN" dirty="0">
              <a:ea typeface="宋体" pitchFamily="2" charset="-122"/>
            </a:endParaRPr>
          </a:p>
        </p:txBody>
      </p:sp>
      <p:pic>
        <p:nvPicPr>
          <p:cNvPr id="215049" name="Picture 9" descr="cmt-homep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724400"/>
            <a:ext cx="1343025" cy="1790700"/>
          </a:xfrm>
          <a:prstGeom prst="rect">
            <a:avLst/>
          </a:prstGeom>
          <a:noFill/>
        </p:spPr>
      </p:pic>
      <p:sp>
        <p:nvSpPr>
          <p:cNvPr id="215050" name="Oval 10"/>
          <p:cNvSpPr>
            <a:spLocks noChangeArrowheads="1"/>
          </p:cNvSpPr>
          <p:nvPr/>
        </p:nvSpPr>
        <p:spPr bwMode="auto">
          <a:xfrm>
            <a:off x="8077200" y="5105400"/>
            <a:ext cx="381000" cy="3048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051" name="Picture 11" descr="search-mat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724400"/>
            <a:ext cx="1343025" cy="1790700"/>
          </a:xfrm>
          <a:prstGeom prst="rect">
            <a:avLst/>
          </a:prstGeom>
          <a:noFill/>
        </p:spPr>
      </p:pic>
      <p:pic>
        <p:nvPicPr>
          <p:cNvPr id="215052" name="Picture 12" descr="mat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4724400"/>
            <a:ext cx="1343025" cy="1790700"/>
          </a:xfrm>
          <a:prstGeom prst="rect">
            <a:avLst/>
          </a:prstGeom>
          <a:noFill/>
        </p:spPr>
      </p:pic>
      <p:sp>
        <p:nvSpPr>
          <p:cNvPr id="215053" name="Oval 13"/>
          <p:cNvSpPr>
            <a:spLocks noChangeArrowheads="1"/>
          </p:cNvSpPr>
          <p:nvPr/>
        </p:nvSpPr>
        <p:spPr bwMode="auto">
          <a:xfrm>
            <a:off x="990600" y="4876800"/>
            <a:ext cx="1600200" cy="609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54" name="Line 14"/>
          <p:cNvSpPr>
            <a:spLocks noChangeShapeType="1"/>
          </p:cNvSpPr>
          <p:nvPr/>
        </p:nvSpPr>
        <p:spPr bwMode="auto">
          <a:xfrm>
            <a:off x="2590800" y="5181600"/>
            <a:ext cx="609600" cy="76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055" name="Oval 15"/>
          <p:cNvSpPr>
            <a:spLocks noChangeArrowheads="1"/>
          </p:cNvSpPr>
          <p:nvPr/>
        </p:nvSpPr>
        <p:spPr bwMode="auto">
          <a:xfrm>
            <a:off x="3124200" y="5867400"/>
            <a:ext cx="685800" cy="228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56" name="Line 16"/>
          <p:cNvSpPr>
            <a:spLocks noChangeShapeType="1"/>
          </p:cNvSpPr>
          <p:nvPr/>
        </p:nvSpPr>
        <p:spPr bwMode="auto">
          <a:xfrm flipV="1">
            <a:off x="3810000" y="5562600"/>
            <a:ext cx="1447800" cy="457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058" name="Oval 18"/>
          <p:cNvSpPr>
            <a:spLocks noChangeArrowheads="1"/>
          </p:cNvSpPr>
          <p:nvPr/>
        </p:nvSpPr>
        <p:spPr bwMode="auto">
          <a:xfrm>
            <a:off x="5638800" y="6019800"/>
            <a:ext cx="838200" cy="1524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59" name="Line 19"/>
          <p:cNvSpPr>
            <a:spLocks noChangeShapeType="1"/>
          </p:cNvSpPr>
          <p:nvPr/>
        </p:nvSpPr>
        <p:spPr bwMode="auto">
          <a:xfrm flipV="1">
            <a:off x="6477000" y="5257800"/>
            <a:ext cx="685800" cy="838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 descr="KH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28600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0243" name="Picture 9" descr="JC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727200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0244" name="Picture 10" descr="KS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227388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0245" name="Picture 11" descr="QD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4727575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0246" name="Picture 12" descr="JD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6227763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0247" name="Picture 13" descr="QC"/>
          <p:cNvPicPr>
            <a:picLocks noChangeAspect="1" noChangeArrowheads="1"/>
          </p:cNvPicPr>
          <p:nvPr/>
        </p:nvPicPr>
        <p:blipFill>
          <a:blip r:embed="rId8"/>
          <a:stretch>
            <a:fillRect/>
          </a:stretch>
        </p:blipFill>
        <p:spPr bwMode="auto">
          <a:xfrm>
            <a:off x="7727950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“Pick a card, any card!”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WordArt 2"/>
          <p:cNvSpPr>
            <a:spLocks noChangeArrowheads="1" noChangeShapeType="1" noTextEdit="1"/>
          </p:cNvSpPr>
          <p:nvPr/>
        </p:nvSpPr>
        <p:spPr bwMode="auto">
          <a:xfrm>
            <a:off x="2390775" y="3070225"/>
            <a:ext cx="4086225" cy="18065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CC00"/>
                    </a:gs>
                    <a:gs pos="100000">
                      <a:srgbClr val="CC0000"/>
                    </a:gs>
                  </a:gsLst>
                  <a:lin ang="5400000" scaled="1"/>
                </a:gradFill>
                <a:latin typeface="Impact"/>
              </a:rPr>
              <a:t>Abracadabra!</a:t>
            </a:r>
          </a:p>
        </p:txBody>
      </p:sp>
      <p:sp>
        <p:nvSpPr>
          <p:cNvPr id="9219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33400" y="1568450"/>
            <a:ext cx="81534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u="sng" dirty="0">
                <a:solidFill>
                  <a:schemeClr val="accent2"/>
                </a:solidFill>
                <a:hlinkClick r:id="" action="ppaction://hlinkshowjump?jump=nextslide"/>
              </a:rPr>
              <a:t>Case 1</a:t>
            </a:r>
            <a:r>
              <a:rPr lang="en-US" sz="1600" dirty="0">
                <a:solidFill>
                  <a:schemeClr val="accent2"/>
                </a:solidFill>
              </a:rPr>
              <a:t>	</a:t>
            </a:r>
            <a:r>
              <a:rPr lang="en-US" sz="1600" u="sng" dirty="0">
                <a:solidFill>
                  <a:schemeClr val="accent2"/>
                </a:solidFill>
                <a:hlinkClick r:id="" action="ppaction://hlinkshowjump?jump=nextslide"/>
              </a:rPr>
              <a:t>Case 2</a:t>
            </a:r>
            <a:r>
              <a:rPr lang="en-US" sz="1600" dirty="0">
                <a:solidFill>
                  <a:schemeClr val="accent2"/>
                </a:solidFill>
              </a:rPr>
              <a:t>	</a:t>
            </a:r>
            <a:r>
              <a:rPr lang="en-US" sz="1600" u="sng" dirty="0">
                <a:solidFill>
                  <a:schemeClr val="accent2"/>
                </a:solidFill>
                <a:hlinkClick r:id="" action="ppaction://hlinkshowjump?jump=nextslide"/>
              </a:rPr>
              <a:t>Case 3</a:t>
            </a:r>
            <a:r>
              <a:rPr lang="en-US" sz="1600" dirty="0">
                <a:solidFill>
                  <a:schemeClr val="accent2"/>
                </a:solidFill>
              </a:rPr>
              <a:t>	</a:t>
            </a:r>
            <a:r>
              <a:rPr lang="en-US" sz="1600" u="sng" dirty="0">
                <a:solidFill>
                  <a:schemeClr val="accent2"/>
                </a:solidFill>
                <a:hlinkClick r:id="" action="ppaction://hlinkshowjump?jump=nextslide"/>
              </a:rPr>
              <a:t>Case 4</a:t>
            </a:r>
            <a:r>
              <a:rPr lang="en-US" sz="1600" dirty="0">
                <a:solidFill>
                  <a:schemeClr val="accent2"/>
                </a:solidFill>
              </a:rPr>
              <a:t>	</a:t>
            </a:r>
            <a:r>
              <a:rPr lang="en-US" sz="1600" u="sng" dirty="0">
                <a:solidFill>
                  <a:schemeClr val="accent2"/>
                </a:solidFill>
                <a:hlinkClick r:id="" action="ppaction://hlinkshowjump?jump=nextslide"/>
              </a:rPr>
              <a:t>Case 5</a:t>
            </a:r>
            <a:r>
              <a:rPr lang="en-US" sz="1600" dirty="0">
                <a:solidFill>
                  <a:schemeClr val="accent2"/>
                </a:solidFill>
              </a:rPr>
              <a:t>	</a:t>
            </a:r>
            <a:r>
              <a:rPr lang="en-US" sz="1600" u="sng" dirty="0">
                <a:solidFill>
                  <a:schemeClr val="accent2"/>
                </a:solidFill>
                <a:hlinkClick r:id="" action="ppaction://hlinkshowjump?jump=nextslide"/>
              </a:rPr>
              <a:t>Case 6</a:t>
            </a:r>
            <a:endParaRPr lang="en-US" sz="1600" u="sng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QH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79425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2291" name="Picture 5" descr="KC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228850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2292" name="Picture 6" descr="JH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978275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2293" name="Picture 7" descr="QS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5727700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2294" name="Picture 8" descr="KD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7477125" y="2517775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Card is Gone!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3" name="Picture 13" descr="KH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2400" y="44958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46094" name="Picture 14" descr="JC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651000" y="44958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46095" name="Picture 15" descr="KS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151188" y="44958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13318" name="Picture 16" descr="QD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4651375" y="44958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46097" name="Picture 17" descr="JD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6151563" y="44958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46098" name="Picture 18" descr="QC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7651750" y="44958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46099" name="Picture 19" descr="QH"/>
          <p:cNvPicPr>
            <a:picLocks noChangeAspect="1" noChangeArrowheads="1"/>
          </p:cNvPicPr>
          <p:nvPr/>
        </p:nvPicPr>
        <p:blipFill>
          <a:blip r:embed="rId8"/>
          <a:stretch>
            <a:fillRect/>
          </a:stretch>
        </p:blipFill>
        <p:spPr bwMode="auto">
          <a:xfrm>
            <a:off x="463550" y="25146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46100" name="Picture 20" descr="KC"/>
          <p:cNvPicPr>
            <a:picLocks noChangeAspect="1" noChangeArrowheads="1"/>
          </p:cNvPicPr>
          <p:nvPr/>
        </p:nvPicPr>
        <p:blipFill>
          <a:blip r:embed="rId9"/>
          <a:stretch>
            <a:fillRect/>
          </a:stretch>
        </p:blipFill>
        <p:spPr bwMode="auto">
          <a:xfrm>
            <a:off x="2212975" y="25146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46101" name="Picture 21" descr="JH"/>
          <p:cNvPicPr>
            <a:picLocks noChangeAspect="1" noChangeArrowheads="1"/>
          </p:cNvPicPr>
          <p:nvPr/>
        </p:nvPicPr>
        <p:blipFill>
          <a:blip r:embed="rId10"/>
          <a:stretch>
            <a:fillRect/>
          </a:stretch>
        </p:blipFill>
        <p:spPr bwMode="auto">
          <a:xfrm>
            <a:off x="3962400" y="25146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46102" name="Picture 22" descr="QS"/>
          <p:cNvPicPr>
            <a:picLocks noChangeAspect="1" noChangeArrowheads="1"/>
          </p:cNvPicPr>
          <p:nvPr/>
        </p:nvPicPr>
        <p:blipFill>
          <a:blip r:embed="rId11"/>
          <a:stretch>
            <a:fillRect/>
          </a:stretch>
        </p:blipFill>
        <p:spPr bwMode="auto">
          <a:xfrm>
            <a:off x="5711825" y="25146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pic>
        <p:nvPicPr>
          <p:cNvPr id="46103" name="Picture 23" descr="KD"/>
          <p:cNvPicPr>
            <a:picLocks noChangeAspect="1" noChangeArrowheads="1"/>
          </p:cNvPicPr>
          <p:nvPr/>
        </p:nvPicPr>
        <p:blipFill>
          <a:blip r:embed="rId12"/>
          <a:stretch>
            <a:fillRect/>
          </a:stretch>
        </p:blipFill>
        <p:spPr bwMode="auto">
          <a:xfrm>
            <a:off x="7461250" y="2514600"/>
            <a:ext cx="1187450" cy="1828800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Forget a Lot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4.38584E-6 L 0.15938 4.3858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4.38584E-6 L -0.32795 4.38584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38584E-6 L 0.16997 4.38584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 4.38584E-6 L -0.48819 4.38584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4.38584E-6 L 0.5 4.3858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02706E-6 L -0.19931 -1.0270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1.02706E-6 L -0.57396 -1.02706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02706E-6 L -0.19028 -1.0270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6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9 -1.02706E-6 L 0.56736 -1.02706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1.02706E-6 L 0.37708 -1.02706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num-3-1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5175" y="2513012"/>
            <a:ext cx="5073650" cy="380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2035175" y="2513012"/>
            <a:ext cx="5073650" cy="381158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lang="en-US"/>
          </a:p>
        </p:txBody>
      </p:sp>
      <p:pic>
        <p:nvPicPr>
          <p:cNvPr id="150540" name="Picture 12" descr="num-3-3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5175" y="2513012"/>
            <a:ext cx="5073650" cy="380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Blindness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2" descr="num-9-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362200"/>
            <a:ext cx="5713413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1219200" y="2362201"/>
            <a:ext cx="6705600" cy="44958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1562" name="Picture 10" descr="num-9-3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2362200"/>
            <a:ext cx="5713413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Blindness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3200400" y="1219200"/>
            <a:ext cx="5715000" cy="12954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338" name="Picture 2" descr="C:\Documents and Settings\teevan\My Documents\Papers\CHI 2007\new_result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9587" y="3889375"/>
            <a:ext cx="37338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 descr="C:\Documents and Settings\teevan\My Documents\Papers\CHI 2007\new_result2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7" y="4879975"/>
            <a:ext cx="3733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C:\Documents and Settings\teevan\My Documents\Papers\CHI 2007\new_result3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4387" y="5794375"/>
            <a:ext cx="3733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list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4787" y="520700"/>
            <a:ext cx="36972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3" descr="list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24387" y="1831975"/>
            <a:ext cx="42910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23"/>
          <p:cNvSpPr>
            <a:spLocks noChangeArrowheads="1"/>
          </p:cNvSpPr>
          <p:nvPr/>
        </p:nvSpPr>
        <p:spPr bwMode="auto">
          <a:xfrm>
            <a:off x="2643187" y="917575"/>
            <a:ext cx="304800" cy="304800"/>
          </a:xfrm>
          <a:prstGeom prst="star5">
            <a:avLst/>
          </a:prstGeom>
          <a:solidFill>
            <a:schemeClr val="accent2">
              <a:alpha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AutoShape 24"/>
          <p:cNvSpPr>
            <a:spLocks noChangeArrowheads="1"/>
          </p:cNvSpPr>
          <p:nvPr/>
        </p:nvSpPr>
        <p:spPr bwMode="auto">
          <a:xfrm>
            <a:off x="2719387" y="2365375"/>
            <a:ext cx="304800" cy="304800"/>
          </a:xfrm>
          <a:prstGeom prst="star5">
            <a:avLst/>
          </a:prstGeom>
          <a:solidFill>
            <a:schemeClr val="accent2">
              <a:alpha val="6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5" name="Line 21"/>
          <p:cNvSpPr>
            <a:spLocks noChangeShapeType="1"/>
          </p:cNvSpPr>
          <p:nvPr/>
        </p:nvSpPr>
        <p:spPr bwMode="auto">
          <a:xfrm>
            <a:off x="3024187" y="1146175"/>
            <a:ext cx="1828800" cy="1295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22"/>
          <p:cNvSpPr>
            <a:spLocks noChangeShapeType="1"/>
          </p:cNvSpPr>
          <p:nvPr/>
        </p:nvSpPr>
        <p:spPr bwMode="auto">
          <a:xfrm>
            <a:off x="3176587" y="2593975"/>
            <a:ext cx="19050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19"/>
          <p:cNvSpPr>
            <a:spLocks noChangeShapeType="1"/>
          </p:cNvSpPr>
          <p:nvPr/>
        </p:nvSpPr>
        <p:spPr bwMode="auto">
          <a:xfrm flipV="1">
            <a:off x="3786187" y="4194175"/>
            <a:ext cx="1828800" cy="914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20"/>
          <p:cNvSpPr>
            <a:spLocks noChangeShapeType="1"/>
          </p:cNvSpPr>
          <p:nvPr/>
        </p:nvSpPr>
        <p:spPr bwMode="auto">
          <a:xfrm flipV="1">
            <a:off x="3938587" y="4879975"/>
            <a:ext cx="1676400" cy="1219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18"/>
          <p:cNvSpPr>
            <a:spLocks noChangeShapeType="1"/>
          </p:cNvSpPr>
          <p:nvPr/>
        </p:nvSpPr>
        <p:spPr bwMode="auto">
          <a:xfrm flipV="1">
            <a:off x="3481387" y="3203575"/>
            <a:ext cx="1600200" cy="914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345" grpId="0" animBg="1"/>
      <p:bldP spid="14346" grpId="0" animBg="1"/>
      <p:bldP spid="14347" grpId="0" animBg="1"/>
      <p:bldP spid="14348" grpId="0" animBg="1"/>
      <p:bldP spid="143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Different about Finding Personal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 is often clearly defined</a:t>
            </a:r>
          </a:p>
          <a:p>
            <a:r>
              <a:rPr lang="en-US" dirty="0" smtClean="0"/>
              <a:t>A lot of re-finding</a:t>
            </a:r>
          </a:p>
          <a:p>
            <a:r>
              <a:rPr lang="en-US" dirty="0" smtClean="0"/>
              <a:t>Know lots of meta-data</a:t>
            </a:r>
          </a:p>
          <a:p>
            <a:r>
              <a:rPr lang="en-US" dirty="0" smtClean="0"/>
              <a:t>Know target exists</a:t>
            </a:r>
          </a:p>
          <a:p>
            <a:r>
              <a:rPr lang="en-US" dirty="0" smtClean="0"/>
              <a:t>Searcher decided how information was kept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5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914400" y="2667000"/>
            <a:ext cx="8001000" cy="1524000"/>
          </a:xfrm>
          <a:noFill/>
          <a:ln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E.g., example changed during presentation</a:t>
            </a:r>
            <a:endParaRPr lang="en-US" altLang="zh-CN" dirty="0">
              <a:ea typeface="宋体" pitchFamily="2" charset="-122"/>
            </a:endParaRPr>
          </a:p>
        </p:txBody>
      </p:sp>
      <p:pic>
        <p:nvPicPr>
          <p:cNvPr id="2150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4724400"/>
            <a:ext cx="1343025" cy="1790700"/>
          </a:xfrm>
          <a:prstGeom prst="rect">
            <a:avLst/>
          </a:prstGeom>
          <a:noFill/>
        </p:spPr>
      </p:pic>
      <p:sp>
        <p:nvSpPr>
          <p:cNvPr id="215048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>
                <a:ea typeface="宋体" pitchFamily="2" charset="-122"/>
              </a:rPr>
              <a:t>Preserve What User Remembers</a:t>
            </a:r>
          </a:p>
        </p:txBody>
      </p:sp>
      <p:pic>
        <p:nvPicPr>
          <p:cNvPr id="215049" name="Picture 9" descr="cmt-homep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724400"/>
            <a:ext cx="1343025" cy="1790700"/>
          </a:xfrm>
          <a:prstGeom prst="rect">
            <a:avLst/>
          </a:prstGeom>
          <a:noFill/>
        </p:spPr>
      </p:pic>
      <p:sp>
        <p:nvSpPr>
          <p:cNvPr id="215050" name="Oval 10"/>
          <p:cNvSpPr>
            <a:spLocks noChangeArrowheads="1"/>
          </p:cNvSpPr>
          <p:nvPr/>
        </p:nvSpPr>
        <p:spPr bwMode="auto">
          <a:xfrm>
            <a:off x="8077200" y="5105400"/>
            <a:ext cx="381000" cy="3048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051" name="Picture 11" descr="search-mat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724400"/>
            <a:ext cx="1343025" cy="1790700"/>
          </a:xfrm>
          <a:prstGeom prst="rect">
            <a:avLst/>
          </a:prstGeom>
          <a:noFill/>
        </p:spPr>
      </p:pic>
      <p:pic>
        <p:nvPicPr>
          <p:cNvPr id="215052" name="Picture 12" descr="mat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4724400"/>
            <a:ext cx="1343025" cy="1790700"/>
          </a:xfrm>
          <a:prstGeom prst="rect">
            <a:avLst/>
          </a:prstGeom>
          <a:noFill/>
        </p:spPr>
      </p:pic>
      <p:sp>
        <p:nvSpPr>
          <p:cNvPr id="215053" name="Oval 13"/>
          <p:cNvSpPr>
            <a:spLocks noChangeArrowheads="1"/>
          </p:cNvSpPr>
          <p:nvPr/>
        </p:nvSpPr>
        <p:spPr bwMode="auto">
          <a:xfrm>
            <a:off x="990600" y="4876800"/>
            <a:ext cx="1600200" cy="609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54" name="Line 14"/>
          <p:cNvSpPr>
            <a:spLocks noChangeShapeType="1"/>
          </p:cNvSpPr>
          <p:nvPr/>
        </p:nvSpPr>
        <p:spPr bwMode="auto">
          <a:xfrm>
            <a:off x="2590800" y="5181600"/>
            <a:ext cx="609600" cy="76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055" name="Oval 15"/>
          <p:cNvSpPr>
            <a:spLocks noChangeArrowheads="1"/>
          </p:cNvSpPr>
          <p:nvPr/>
        </p:nvSpPr>
        <p:spPr bwMode="auto">
          <a:xfrm>
            <a:off x="3124200" y="5867400"/>
            <a:ext cx="685800" cy="228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56" name="Line 16"/>
          <p:cNvSpPr>
            <a:spLocks noChangeShapeType="1"/>
          </p:cNvSpPr>
          <p:nvPr/>
        </p:nvSpPr>
        <p:spPr bwMode="auto">
          <a:xfrm flipV="1">
            <a:off x="3810000" y="5562600"/>
            <a:ext cx="1447800" cy="457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215057" name="Picture 17" descr="math-peopl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19400" y="3657600"/>
            <a:ext cx="1714500" cy="2286000"/>
          </a:xfrm>
          <a:prstGeom prst="rect">
            <a:avLst/>
          </a:prstGeom>
          <a:noFill/>
        </p:spPr>
      </p:pic>
      <p:sp>
        <p:nvSpPr>
          <p:cNvPr id="215058" name="Oval 18"/>
          <p:cNvSpPr>
            <a:spLocks noChangeArrowheads="1"/>
          </p:cNvSpPr>
          <p:nvPr/>
        </p:nvSpPr>
        <p:spPr bwMode="auto">
          <a:xfrm>
            <a:off x="5638800" y="6019800"/>
            <a:ext cx="838200" cy="1524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59" name="Line 19"/>
          <p:cNvSpPr>
            <a:spLocks noChangeShapeType="1"/>
          </p:cNvSpPr>
          <p:nvPr/>
        </p:nvSpPr>
        <p:spPr bwMode="auto">
          <a:xfrm flipV="1">
            <a:off x="6477000" y="5257800"/>
            <a:ext cx="685800" cy="838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066" name="Oval 26"/>
          <p:cNvSpPr>
            <a:spLocks noChangeArrowheads="1"/>
          </p:cNvSpPr>
          <p:nvPr/>
        </p:nvSpPr>
        <p:spPr bwMode="auto">
          <a:xfrm>
            <a:off x="3352800" y="5029200"/>
            <a:ext cx="990600" cy="1524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7" name="Oval 27"/>
          <p:cNvSpPr>
            <a:spLocks noChangeArrowheads="1"/>
          </p:cNvSpPr>
          <p:nvPr/>
        </p:nvSpPr>
        <p:spPr bwMode="auto">
          <a:xfrm>
            <a:off x="5562600" y="5334000"/>
            <a:ext cx="990600" cy="1524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15042"/>
                                        </p:tgtEl>
                                      </p:cBhvr>
                                      <p:by x="128000" y="128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21929E-6 L 0.00156 -0.1193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6" grpId="0" animBg="1"/>
      <p:bldP spid="21506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Information searches unique</a:t>
            </a:r>
          </a:p>
          <a:p>
            <a:pPr lvl="1"/>
            <a:r>
              <a:rPr lang="en-US" dirty="0" smtClean="0"/>
              <a:t>Lots of re-finding</a:t>
            </a:r>
          </a:p>
          <a:p>
            <a:pPr lvl="1"/>
            <a:r>
              <a:rPr lang="en-US" dirty="0" smtClean="0"/>
              <a:t>Lots of meta-data</a:t>
            </a:r>
          </a:p>
          <a:p>
            <a:pPr lvl="1"/>
            <a:r>
              <a:rPr lang="en-US" dirty="0" smtClean="0"/>
              <a:t>Lots of directed search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Lots of orienteering</a:t>
            </a:r>
          </a:p>
          <a:p>
            <a:r>
              <a:rPr lang="en-US" dirty="0" smtClean="0"/>
              <a:t>Individual differences matter</a:t>
            </a:r>
          </a:p>
          <a:p>
            <a:r>
              <a:rPr lang="en-US" dirty="0" smtClean="0"/>
              <a:t>Finding and organizing related</a:t>
            </a:r>
          </a:p>
          <a:p>
            <a:r>
              <a:rPr lang="en-US" dirty="0" smtClean="0"/>
              <a:t>Important to match people’s expectations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Jaime Teevan, teevan@microsoft.com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Study of How People Find PI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6934200" cy="3733800"/>
          </a:xfrm>
        </p:spPr>
        <p:txBody>
          <a:bodyPr/>
          <a:lstStyle/>
          <a:p>
            <a:pPr>
              <a:buNone/>
            </a:pPr>
            <a:r>
              <a:rPr lang="en-US" altLang="zh-CN" i="1" dirty="0" smtClean="0">
                <a:ea typeface="宋体" pitchFamily="2" charset="-122"/>
              </a:rPr>
              <a:t>	</a:t>
            </a:r>
          </a:p>
          <a:p>
            <a:pPr>
              <a:buNone/>
            </a:pPr>
            <a:r>
              <a:rPr lang="en-US" altLang="zh-CN" i="1" dirty="0" smtClean="0">
                <a:ea typeface="宋体" pitchFamily="2" charset="-122"/>
              </a:rPr>
              <a:t>	</a:t>
            </a:r>
            <a:r>
              <a:rPr lang="en-US" altLang="zh-CN" sz="2000" dirty="0" smtClean="0">
                <a:ea typeface="宋体" pitchFamily="2" charset="-122"/>
              </a:rPr>
              <a:t>Teevan, J., C. Alvarado, M. S. Ackerman, and D. R. Karger (2004).  </a:t>
            </a:r>
            <a:r>
              <a:rPr lang="en-US" altLang="zh-CN" sz="2000" i="1" dirty="0" smtClean="0">
                <a:solidFill>
                  <a:schemeClr val="accent6"/>
                </a:solidFill>
                <a:ea typeface="宋体" pitchFamily="2" charset="-122"/>
              </a:rPr>
              <a:t>The Perfect Search Engine is Not Enough: A Study of Orienteering Behavior in Directed Search.  </a:t>
            </a:r>
            <a:r>
              <a:rPr lang="en-US" altLang="zh-CN" sz="2000" dirty="0" smtClean="0">
                <a:ea typeface="宋体" pitchFamily="2" charset="-122"/>
              </a:rPr>
              <a:t>In Proceedings of CHI 2004, Vienna, Austria.</a:t>
            </a:r>
            <a:endParaRPr lang="en-US" altLang="zh-CN" sz="2000" i="1" dirty="0" smtClean="0">
              <a:ea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Study of How People Find PI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Modified diary study of finding behavior</a:t>
            </a:r>
          </a:p>
          <a:p>
            <a:r>
              <a:rPr lang="en-US" altLang="zh-CN" dirty="0" smtClean="0">
                <a:ea typeface="宋体" pitchFamily="2" charset="-122"/>
              </a:rPr>
              <a:t>Ten </a:t>
            </a:r>
            <a:r>
              <a:rPr lang="en-US" altLang="zh-CN" dirty="0">
                <a:ea typeface="宋体" pitchFamily="2" charset="-122"/>
              </a:rPr>
              <a:t>interviews each (2/day x 5 days)</a:t>
            </a:r>
          </a:p>
          <a:p>
            <a:r>
              <a:rPr lang="en-US" altLang="zh-CN" dirty="0">
                <a:ea typeface="宋体" pitchFamily="2" charset="-122"/>
              </a:rPr>
              <a:t>Two question types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Last email/file/Web page looked at</a:t>
            </a:r>
          </a:p>
          <a:p>
            <a:pPr lvl="1"/>
            <a:r>
              <a:rPr lang="en-US" altLang="zh-CN" dirty="0">
                <a:ea typeface="宋体" pitchFamily="2" charset="-122"/>
              </a:rPr>
              <a:t>Last email/file/Web page looked for</a:t>
            </a:r>
          </a:p>
          <a:p>
            <a:r>
              <a:rPr lang="en-US" altLang="zh-CN" dirty="0">
                <a:ea typeface="宋体" pitchFamily="2" charset="-122"/>
              </a:rPr>
              <a:t>Supplemented with direct observation and an hour-long semi-structured </a:t>
            </a:r>
            <a:r>
              <a:rPr lang="en-US" altLang="zh-CN" dirty="0" smtClean="0">
                <a:ea typeface="宋体" pitchFamily="2" charset="-122"/>
              </a:rPr>
              <a:t>interview</a:t>
            </a:r>
          </a:p>
          <a:p>
            <a:r>
              <a:rPr lang="en-US" altLang="zh-CN" dirty="0" smtClean="0">
                <a:ea typeface="宋体" pitchFamily="2" charset="-122"/>
              </a:rPr>
              <a:t>Subjects: 15 CS graduate students</a:t>
            </a:r>
          </a:p>
        </p:txBody>
      </p:sp>
      <p:sp>
        <p:nvSpPr>
          <p:cNvPr id="21531" name="Freeform 27"/>
          <p:cNvSpPr>
            <a:spLocks/>
          </p:cNvSpPr>
          <p:nvPr/>
        </p:nvSpPr>
        <p:spPr bwMode="auto">
          <a:xfrm>
            <a:off x="6705600" y="4114800"/>
            <a:ext cx="4699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36" y="144"/>
              </a:cxn>
              <a:cxn ang="0">
                <a:pos x="48" y="336"/>
              </a:cxn>
            </a:cxnLst>
            <a:rect l="0" t="0" r="r" b="b"/>
            <a:pathLst>
              <a:path w="344" h="336">
                <a:moveTo>
                  <a:pt x="0" y="0"/>
                </a:moveTo>
                <a:cubicBezTo>
                  <a:pt x="164" y="44"/>
                  <a:pt x="328" y="88"/>
                  <a:pt x="336" y="144"/>
                </a:cubicBezTo>
                <a:cubicBezTo>
                  <a:pt x="344" y="200"/>
                  <a:pt x="196" y="268"/>
                  <a:pt x="48" y="336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6172200" y="4724400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6172200" y="4267200"/>
            <a:ext cx="228600" cy="0"/>
          </a:xfrm>
          <a:prstGeom prst="line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1" grpId="0" animBg="1"/>
      <p:bldP spid="21532" grpId="0" animBg="1"/>
      <p:bldP spid="215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Directed </a:t>
            </a:r>
            <a:r>
              <a:rPr lang="en-US" altLang="zh-CN" dirty="0" smtClean="0">
                <a:ea typeface="宋体" pitchFamily="2" charset="-122"/>
              </a:rPr>
              <a:t>Search: Expectation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743200"/>
            <a:ext cx="8001000" cy="609600"/>
          </a:xfrm>
        </p:spPr>
        <p:txBody>
          <a:bodyPr/>
          <a:lstStyle/>
          <a:p>
            <a:r>
              <a:rPr lang="en-US" altLang="zh-CN">
                <a:ea typeface="宋体" pitchFamily="2" charset="-122"/>
              </a:rPr>
              <a:t>Target: Connie Monroe’s office number</a:t>
            </a:r>
          </a:p>
          <a:p>
            <a:pPr>
              <a:buFont typeface="Wingdings" pitchFamily="2" charset="2"/>
              <a:buNone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1219200" y="3352800"/>
            <a:ext cx="6934200" cy="158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>
                <a:ea typeface="宋体" pitchFamily="2" charset="-122"/>
                <a:sym typeface="Wingdings" pitchFamily="2" charset="2"/>
              </a:rPr>
              <a:t> </a:t>
            </a:r>
            <a:r>
              <a:rPr lang="en-US" altLang="zh-CN" sz="2800">
                <a:ea typeface="宋体" pitchFamily="2" charset="-122"/>
                <a:sym typeface="Wingdings" pitchFamily="2" charset="2"/>
              </a:rPr>
              <a:t>Type into a search engine:</a:t>
            </a:r>
          </a:p>
          <a:p>
            <a:r>
              <a:rPr lang="en-US" altLang="zh-CN" sz="2800">
                <a:ea typeface="宋体" pitchFamily="2" charset="-122"/>
              </a:rPr>
              <a:t>    	“</a:t>
            </a:r>
            <a:r>
              <a:rPr lang="en-US" altLang="zh-CN" sz="2800">
                <a:solidFill>
                  <a:schemeClr val="hlink"/>
                </a:solidFill>
                <a:ea typeface="宋体" pitchFamily="2" charset="-122"/>
              </a:rPr>
              <a:t>Connie Monroe, office number</a:t>
            </a:r>
            <a:r>
              <a:rPr lang="en-US" altLang="zh-CN" sz="2800">
                <a:ea typeface="宋体" pitchFamily="2" charset="-122"/>
              </a:rPr>
              <a:t>”</a:t>
            </a:r>
          </a:p>
          <a:p>
            <a:pPr>
              <a:spcBef>
                <a:spcPct val="50000"/>
              </a:spcBef>
            </a:pPr>
            <a:endParaRPr lang="zh-CN" altLang="en-US" sz="2800">
              <a:ea typeface="宋体" pitchFamily="2" charset="-122"/>
            </a:endParaRPr>
          </a:p>
        </p:txBody>
      </p:sp>
      <p:pic>
        <p:nvPicPr>
          <p:cNvPr id="159760" name="Picture 16" descr="cm_sear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4495800"/>
            <a:ext cx="1343025" cy="1790700"/>
          </a:xfrm>
          <a:prstGeom prst="rect">
            <a:avLst/>
          </a:prstGeom>
          <a:noFill/>
        </p:spPr>
      </p:pic>
      <p:pic>
        <p:nvPicPr>
          <p:cNvPr id="159761" name="Picture 17" descr="cmt-homepag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4495800"/>
            <a:ext cx="1343025" cy="1790700"/>
          </a:xfrm>
          <a:prstGeom prst="rect">
            <a:avLst/>
          </a:prstGeom>
          <a:noFill/>
        </p:spPr>
      </p:pic>
      <p:sp>
        <p:nvSpPr>
          <p:cNvPr id="159762" name="Oval 18"/>
          <p:cNvSpPr>
            <a:spLocks noChangeArrowheads="1"/>
          </p:cNvSpPr>
          <p:nvPr/>
        </p:nvSpPr>
        <p:spPr bwMode="auto">
          <a:xfrm>
            <a:off x="2133600" y="4648200"/>
            <a:ext cx="1524000" cy="6858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>
              <a:solidFill>
                <a:schemeClr val="folHlink"/>
              </a:solidFill>
              <a:ea typeface="宋体" pitchFamily="2" charset="-122"/>
            </a:endParaRPr>
          </a:p>
        </p:txBody>
      </p:sp>
      <p:sp>
        <p:nvSpPr>
          <p:cNvPr id="159763" name="Line 19"/>
          <p:cNvSpPr>
            <a:spLocks noChangeShapeType="1"/>
          </p:cNvSpPr>
          <p:nvPr/>
        </p:nvSpPr>
        <p:spPr bwMode="auto">
          <a:xfrm flipV="1">
            <a:off x="3657600" y="4800600"/>
            <a:ext cx="1143000" cy="1524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9764" name="Oval 20"/>
          <p:cNvSpPr>
            <a:spLocks noChangeArrowheads="1"/>
          </p:cNvSpPr>
          <p:nvPr/>
        </p:nvSpPr>
        <p:spPr bwMode="auto">
          <a:xfrm>
            <a:off x="5715000" y="4876800"/>
            <a:ext cx="381000" cy="3048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2" grpId="0"/>
      <p:bldP spid="159762" grpId="0" animBg="1"/>
      <p:bldP spid="159763" grpId="0" animBg="1"/>
      <p:bldP spid="1597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59" name="Picture 31" descr="search-mat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191000"/>
            <a:ext cx="1343025" cy="1790700"/>
          </a:xfrm>
          <a:prstGeom prst="rect">
            <a:avLst/>
          </a:prstGeom>
          <a:noFill/>
        </p:spPr>
      </p:pic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>
                <a:ea typeface="宋体" pitchFamily="2" charset="-122"/>
              </a:rPr>
              <a:t/>
            </a:r>
            <a:br>
              <a:rPr lang="zh-CN" altLang="en-US" sz="2800" dirty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Directed Search: Observed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150550" name="Rectangle 22"/>
          <p:cNvSpPr>
            <a:spLocks noChangeArrowheads="1"/>
          </p:cNvSpPr>
          <p:nvPr/>
        </p:nvSpPr>
        <p:spPr bwMode="auto">
          <a:xfrm>
            <a:off x="685800" y="25146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zh-CN" altLang="en-US" sz="2000">
                <a:ea typeface="宋体" pitchFamily="2" charset="-122"/>
              </a:rPr>
              <a:t>	</a:t>
            </a:r>
            <a:r>
              <a:rPr lang="en-US" altLang="zh-CN" sz="2000" i="1">
                <a:ea typeface="宋体" pitchFamily="2" charset="-122"/>
              </a:rPr>
              <a:t>Interviewer: </a:t>
            </a:r>
            <a:r>
              <a:rPr lang="en-US" altLang="zh-CN" sz="2000">
                <a:solidFill>
                  <a:schemeClr val="hlink"/>
                </a:solidFill>
                <a:ea typeface="宋体" pitchFamily="2" charset="-122"/>
              </a:rPr>
              <a:t>Have you looked for anything on the Web today?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altLang="zh-CN" sz="2000">
                <a:ea typeface="宋体" pitchFamily="2" charset="-122"/>
              </a:rPr>
              <a:t>	</a:t>
            </a:r>
            <a:r>
              <a:rPr lang="en-US" altLang="zh-CN" sz="2000" i="1">
                <a:ea typeface="宋体" pitchFamily="2" charset="-122"/>
              </a:rPr>
              <a:t>Jim: </a:t>
            </a:r>
            <a:r>
              <a:rPr lang="en-US" altLang="zh-CN" sz="2000">
                <a:solidFill>
                  <a:schemeClr val="hlink"/>
                </a:solidFill>
                <a:ea typeface="宋体" pitchFamily="2" charset="-122"/>
              </a:rPr>
              <a:t>I had to look for the office number of the Harvard professor.</a:t>
            </a:r>
          </a:p>
        </p:txBody>
      </p:sp>
      <p:sp>
        <p:nvSpPr>
          <p:cNvPr id="150552" name="Rectangle 24"/>
          <p:cNvSpPr>
            <a:spLocks noChangeArrowheads="1"/>
          </p:cNvSpPr>
          <p:nvPr/>
        </p:nvSpPr>
        <p:spPr bwMode="auto">
          <a:xfrm>
            <a:off x="685800" y="31496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zh-CN" altLang="en-US" sz="2000">
                <a:ea typeface="宋体" pitchFamily="2" charset="-122"/>
              </a:rPr>
              <a:t>	</a:t>
            </a:r>
            <a:r>
              <a:rPr lang="en-US" altLang="zh-CN" sz="2000" i="1">
                <a:ea typeface="宋体" pitchFamily="2" charset="-122"/>
              </a:rPr>
              <a:t>I: </a:t>
            </a:r>
            <a:r>
              <a:rPr lang="en-US" altLang="zh-CN" sz="2000">
                <a:solidFill>
                  <a:schemeClr val="hlink"/>
                </a:solidFill>
                <a:ea typeface="宋体" pitchFamily="2" charset="-122"/>
              </a:rPr>
              <a:t>So how did you go about doing that?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altLang="zh-CN" sz="2000">
                <a:ea typeface="宋体" pitchFamily="2" charset="-122"/>
              </a:rPr>
              <a:t>	</a:t>
            </a:r>
            <a:r>
              <a:rPr lang="en-US" altLang="zh-CN" sz="2000" i="1">
                <a:ea typeface="宋体" pitchFamily="2" charset="-122"/>
              </a:rPr>
              <a:t>J: </a:t>
            </a:r>
            <a:r>
              <a:rPr lang="en-US" altLang="zh-CN" sz="2000">
                <a:solidFill>
                  <a:schemeClr val="hlink"/>
                </a:solidFill>
                <a:ea typeface="宋体" pitchFamily="2" charset="-122"/>
              </a:rPr>
              <a:t>I went to the homepage of the Math department at Harvard</a:t>
            </a:r>
          </a:p>
        </p:txBody>
      </p:sp>
      <p:sp>
        <p:nvSpPr>
          <p:cNvPr id="150556" name="Oval 28"/>
          <p:cNvSpPr>
            <a:spLocks noChangeArrowheads="1"/>
          </p:cNvSpPr>
          <p:nvPr/>
        </p:nvSpPr>
        <p:spPr bwMode="auto">
          <a:xfrm>
            <a:off x="838200" y="4343400"/>
            <a:ext cx="1600200" cy="609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557" name="Line 29"/>
          <p:cNvSpPr>
            <a:spLocks noChangeShapeType="1"/>
          </p:cNvSpPr>
          <p:nvPr/>
        </p:nvSpPr>
        <p:spPr bwMode="auto">
          <a:xfrm>
            <a:off x="2438400" y="4648200"/>
            <a:ext cx="609600" cy="76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150558" name="Picture 30" descr="mat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4191000"/>
            <a:ext cx="1343025" cy="17907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52" grpId="0"/>
      <p:bldP spid="150556" grpId="0" animBg="1"/>
      <p:bldP spid="1505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600" name="Picture 16" descr="search-mat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0" y="4191000"/>
            <a:ext cx="1343025" cy="1790700"/>
          </a:xfrm>
          <a:prstGeom prst="rect">
            <a:avLst/>
          </a:prstGeom>
          <a:noFill/>
        </p:spPr>
      </p:pic>
      <p:pic>
        <p:nvPicPr>
          <p:cNvPr id="195601" name="Picture 17" descr="mat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4191000"/>
            <a:ext cx="1343025" cy="1790700"/>
          </a:xfrm>
          <a:prstGeom prst="rect">
            <a:avLst/>
          </a:prstGeom>
          <a:noFill/>
        </p:spPr>
      </p:pic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>
                <a:ea typeface="宋体" pitchFamily="2" charset="-122"/>
              </a:rPr>
              <a:t/>
            </a:r>
            <a:br>
              <a:rPr lang="zh-CN" altLang="en-US" sz="2800" dirty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Directed Search: </a:t>
            </a:r>
            <a:r>
              <a:rPr lang="en-US" altLang="zh-CN" dirty="0">
                <a:ea typeface="宋体" pitchFamily="2" charset="-122"/>
              </a:rPr>
              <a:t>Observed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609600" y="2514600"/>
            <a:ext cx="8001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zh-CN" altLang="en-US" sz="2000">
                <a:ea typeface="宋体" pitchFamily="2" charset="-122"/>
              </a:rPr>
              <a:t>	</a:t>
            </a:r>
            <a:r>
              <a:rPr lang="en-US" altLang="zh-CN" sz="2000" i="1">
                <a:ea typeface="宋体" pitchFamily="2" charset="-122"/>
              </a:rPr>
              <a:t>I:</a:t>
            </a:r>
            <a:r>
              <a:rPr lang="en-US" altLang="zh-CN" sz="2000">
                <a:ea typeface="宋体" pitchFamily="2" charset="-122"/>
              </a:rPr>
              <a:t> </a:t>
            </a:r>
            <a:r>
              <a:rPr lang="en-US" altLang="zh-CN" sz="2000">
                <a:solidFill>
                  <a:schemeClr val="hlink"/>
                </a:solidFill>
                <a:ea typeface="宋体" pitchFamily="2" charset="-122"/>
              </a:rPr>
              <a:t>So you went to the Math department, and then what did you do over there?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n-US" altLang="zh-CN" sz="2000">
                <a:ea typeface="宋体" pitchFamily="2" charset="-122"/>
              </a:rPr>
              <a:t>	</a:t>
            </a:r>
            <a:r>
              <a:rPr lang="en-US" altLang="zh-CN" sz="2000" i="1">
                <a:ea typeface="宋体" pitchFamily="2" charset="-122"/>
              </a:rPr>
              <a:t>J:</a:t>
            </a:r>
            <a:r>
              <a:rPr lang="en-US" altLang="zh-CN" sz="2000">
                <a:ea typeface="宋体" pitchFamily="2" charset="-122"/>
              </a:rPr>
              <a:t> </a:t>
            </a:r>
            <a:r>
              <a:rPr lang="en-US" altLang="zh-CN" sz="2000">
                <a:solidFill>
                  <a:schemeClr val="hlink"/>
                </a:solidFill>
                <a:ea typeface="宋体" pitchFamily="2" charset="-122"/>
              </a:rPr>
              <a:t>It had a place where you can find people and I went to that page and they had a dropdown list of visiting faculty, and so I went to that link and I looked for her name and there it was.</a:t>
            </a:r>
          </a:p>
        </p:txBody>
      </p:sp>
      <p:sp>
        <p:nvSpPr>
          <p:cNvPr id="195594" name="Oval 10"/>
          <p:cNvSpPr>
            <a:spLocks noChangeArrowheads="1"/>
          </p:cNvSpPr>
          <p:nvPr/>
        </p:nvSpPr>
        <p:spPr bwMode="auto">
          <a:xfrm>
            <a:off x="838200" y="4343400"/>
            <a:ext cx="1600200" cy="609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5" name="Line 11"/>
          <p:cNvSpPr>
            <a:spLocks noChangeShapeType="1"/>
          </p:cNvSpPr>
          <p:nvPr/>
        </p:nvSpPr>
        <p:spPr bwMode="auto">
          <a:xfrm>
            <a:off x="2438400" y="4648200"/>
            <a:ext cx="609600" cy="76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5597" name="Oval 13"/>
          <p:cNvSpPr>
            <a:spLocks noChangeArrowheads="1"/>
          </p:cNvSpPr>
          <p:nvPr/>
        </p:nvSpPr>
        <p:spPr bwMode="auto">
          <a:xfrm>
            <a:off x="2971800" y="5334000"/>
            <a:ext cx="685800" cy="228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8" name="Line 14"/>
          <p:cNvSpPr>
            <a:spLocks noChangeShapeType="1"/>
          </p:cNvSpPr>
          <p:nvPr/>
        </p:nvSpPr>
        <p:spPr bwMode="auto">
          <a:xfrm flipV="1">
            <a:off x="3657600" y="5029200"/>
            <a:ext cx="1447800" cy="457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195602" name="Picture 18" descr="math-peopl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81600" y="4191000"/>
            <a:ext cx="1343025" cy="1790700"/>
          </a:xfrm>
          <a:prstGeom prst="rect">
            <a:avLst/>
          </a:prstGeom>
          <a:noFill/>
        </p:spPr>
      </p:pic>
      <p:sp>
        <p:nvSpPr>
          <p:cNvPr id="195599" name="Oval 15"/>
          <p:cNvSpPr>
            <a:spLocks noChangeArrowheads="1"/>
          </p:cNvSpPr>
          <p:nvPr/>
        </p:nvSpPr>
        <p:spPr bwMode="auto">
          <a:xfrm>
            <a:off x="5486400" y="5257800"/>
            <a:ext cx="838200" cy="1524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97" grpId="0" animBg="1"/>
      <p:bldP spid="195598" grpId="0" animBg="1"/>
      <p:bldP spid="19559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>
                <a:ea typeface="宋体" pitchFamily="2" charset="-122"/>
              </a:rPr>
              <a:t/>
            </a:r>
            <a:br>
              <a:rPr lang="zh-CN" altLang="en-US" sz="2800" dirty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Directed Search: </a:t>
            </a:r>
            <a:r>
              <a:rPr lang="en-US" altLang="zh-CN" dirty="0">
                <a:ea typeface="宋体" pitchFamily="2" charset="-122"/>
              </a:rPr>
              <a:t>Observed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001000" cy="914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zh-CN" altLang="en-US" sz="2000">
              <a:solidFill>
                <a:schemeClr val="hlink"/>
              </a:solidFill>
              <a:ea typeface="宋体" pitchFamily="2" charset="-12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000">
                <a:ea typeface="宋体" pitchFamily="2" charset="-122"/>
              </a:rPr>
              <a:t>	</a:t>
            </a:r>
            <a:r>
              <a:rPr lang="en-US" altLang="zh-CN" sz="2000" i="1">
                <a:ea typeface="宋体" pitchFamily="2" charset="-122"/>
              </a:rPr>
              <a:t>J:</a:t>
            </a:r>
            <a:r>
              <a:rPr lang="en-US" altLang="zh-CN" sz="2000">
                <a:ea typeface="宋体" pitchFamily="2" charset="-122"/>
              </a:rPr>
              <a:t> </a:t>
            </a:r>
            <a:r>
              <a:rPr lang="en-US" altLang="zh-CN" sz="2000">
                <a:solidFill>
                  <a:schemeClr val="hlink"/>
                </a:solidFill>
                <a:ea typeface="宋体" pitchFamily="2" charset="-122"/>
              </a:rPr>
              <a:t>I knew that she had a very small Web page saying, “I’m here at Harvard.  Here’s my contact information.”</a:t>
            </a:r>
          </a:p>
        </p:txBody>
      </p:sp>
      <p:pic>
        <p:nvPicPr>
          <p:cNvPr id="197647" name="Picture 15" descr="cmt-homep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6600" y="4191000"/>
            <a:ext cx="1343025" cy="1790700"/>
          </a:xfrm>
          <a:prstGeom prst="rect">
            <a:avLst/>
          </a:prstGeom>
          <a:noFill/>
        </p:spPr>
      </p:pic>
      <p:sp>
        <p:nvSpPr>
          <p:cNvPr id="197648" name="Oval 16"/>
          <p:cNvSpPr>
            <a:spLocks noChangeArrowheads="1"/>
          </p:cNvSpPr>
          <p:nvPr/>
        </p:nvSpPr>
        <p:spPr bwMode="auto">
          <a:xfrm>
            <a:off x="7924800" y="4572000"/>
            <a:ext cx="381000" cy="304800"/>
          </a:xfrm>
          <a:prstGeom prst="ellipse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97650" name="Picture 18" descr="search-math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4191000"/>
            <a:ext cx="1343025" cy="1790700"/>
          </a:xfrm>
          <a:prstGeom prst="rect">
            <a:avLst/>
          </a:prstGeom>
          <a:noFill/>
        </p:spPr>
      </p:pic>
      <p:pic>
        <p:nvPicPr>
          <p:cNvPr id="197651" name="Picture 19" descr="mat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4200" y="4191000"/>
            <a:ext cx="1343025" cy="1790700"/>
          </a:xfrm>
          <a:prstGeom prst="rect">
            <a:avLst/>
          </a:prstGeom>
          <a:noFill/>
        </p:spPr>
      </p:pic>
      <p:sp>
        <p:nvSpPr>
          <p:cNvPr id="197652" name="Oval 20"/>
          <p:cNvSpPr>
            <a:spLocks noChangeArrowheads="1"/>
          </p:cNvSpPr>
          <p:nvPr/>
        </p:nvSpPr>
        <p:spPr bwMode="auto">
          <a:xfrm>
            <a:off x="838200" y="4343400"/>
            <a:ext cx="1600200" cy="609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53" name="Line 21"/>
          <p:cNvSpPr>
            <a:spLocks noChangeShapeType="1"/>
          </p:cNvSpPr>
          <p:nvPr/>
        </p:nvSpPr>
        <p:spPr bwMode="auto">
          <a:xfrm>
            <a:off x="2438400" y="4648200"/>
            <a:ext cx="609600" cy="76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7654" name="Oval 22"/>
          <p:cNvSpPr>
            <a:spLocks noChangeArrowheads="1"/>
          </p:cNvSpPr>
          <p:nvPr/>
        </p:nvSpPr>
        <p:spPr bwMode="auto">
          <a:xfrm>
            <a:off x="2971800" y="5334000"/>
            <a:ext cx="685800" cy="2286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55" name="Line 23"/>
          <p:cNvSpPr>
            <a:spLocks noChangeShapeType="1"/>
          </p:cNvSpPr>
          <p:nvPr/>
        </p:nvSpPr>
        <p:spPr bwMode="auto">
          <a:xfrm flipV="1">
            <a:off x="3657600" y="5029200"/>
            <a:ext cx="1447800" cy="4572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197656" name="Picture 24" descr="math-peopl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81600" y="4191000"/>
            <a:ext cx="1343025" cy="1790700"/>
          </a:xfrm>
          <a:prstGeom prst="rect">
            <a:avLst/>
          </a:prstGeom>
          <a:noFill/>
        </p:spPr>
      </p:pic>
      <p:sp>
        <p:nvSpPr>
          <p:cNvPr id="197657" name="Oval 25"/>
          <p:cNvSpPr>
            <a:spLocks noChangeArrowheads="1"/>
          </p:cNvSpPr>
          <p:nvPr/>
        </p:nvSpPr>
        <p:spPr bwMode="auto">
          <a:xfrm>
            <a:off x="5486400" y="5257800"/>
            <a:ext cx="838200" cy="152400"/>
          </a:xfrm>
          <a:prstGeom prst="ellips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49" name="Line 17"/>
          <p:cNvSpPr>
            <a:spLocks noChangeShapeType="1"/>
          </p:cNvSpPr>
          <p:nvPr/>
        </p:nvSpPr>
        <p:spPr bwMode="auto">
          <a:xfrm flipV="1">
            <a:off x="6324600" y="4724400"/>
            <a:ext cx="685800" cy="6096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8" grpId="0" animBg="1"/>
      <p:bldP spid="19764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5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16.8|13.4|27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5.1|17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8|0.8|79|1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4|4.3|15.3|15|44.4|73.3|6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7|6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7|6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5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|4|2.8|2.4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6.2|3.1|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1.1|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8.7|16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8.7|16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26.2"/>
</p:tagLst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749</Words>
  <Application>Microsoft Office PowerPoint</Application>
  <PresentationFormat>On-screen Show (4:3)</PresentationFormat>
  <Paragraphs>187</Paragraphs>
  <Slides>32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Capsules</vt:lpstr>
      <vt:lpstr>Chart</vt:lpstr>
      <vt:lpstr>Finding and Re-Finding     Personal Information</vt:lpstr>
      <vt:lpstr>How YOU Find and Re-Find</vt:lpstr>
      <vt:lpstr>What is Different about Finding Personal Information?</vt:lpstr>
      <vt:lpstr>Study of How People Find PI</vt:lpstr>
      <vt:lpstr>Study of How People Find PI</vt:lpstr>
      <vt:lpstr>Directed Search: Expectation</vt:lpstr>
      <vt:lpstr> Directed Search: Observed</vt:lpstr>
      <vt:lpstr> Directed Search: Observed</vt:lpstr>
      <vt:lpstr> Directed Search: Observed</vt:lpstr>
      <vt:lpstr>Strategies Looking for Information</vt:lpstr>
      <vt:lpstr>Why Do People Orienteer?</vt:lpstr>
      <vt:lpstr>Easier Than Saying What You Want</vt:lpstr>
      <vt:lpstr>Easier Than Saying What You Want</vt:lpstr>
      <vt:lpstr> You Know Where You Are</vt:lpstr>
      <vt:lpstr>You Know What You Find</vt:lpstr>
      <vt:lpstr>Individual Factors Affect Finding</vt:lpstr>
      <vt:lpstr>Organization and Finding</vt:lpstr>
      <vt:lpstr>How Individuals Search For Files</vt:lpstr>
      <vt:lpstr>Searching to Eliminate PIM</vt:lpstr>
      <vt:lpstr>Applying What We Learned</vt:lpstr>
      <vt:lpstr>Re-Finding Involves Expectation</vt:lpstr>
      <vt:lpstr>Re-Finding Involves Expectation</vt:lpstr>
      <vt:lpstr>“Pick a card, any card!”</vt:lpstr>
      <vt:lpstr>Slide 24</vt:lpstr>
      <vt:lpstr>Your Card is Gone!</vt:lpstr>
      <vt:lpstr>People Forget a Lot</vt:lpstr>
      <vt:lpstr>Change Blindness</vt:lpstr>
      <vt:lpstr>Change Blindness</vt:lpstr>
      <vt:lpstr>Slide 29</vt:lpstr>
      <vt:lpstr>Preserve What User Remembers</vt:lpstr>
      <vt:lpstr>Summary</vt:lpstr>
      <vt:lpstr>Thank you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and Re-Finding PIM</dc:title>
  <dc:creator>Jaime Teevan</dc:creator>
  <cp:lastModifiedBy>Jaime Teevan</cp:lastModifiedBy>
  <cp:revision>140</cp:revision>
  <dcterms:created xsi:type="dcterms:W3CDTF">2008-04-14T17:02:57Z</dcterms:created>
  <dcterms:modified xsi:type="dcterms:W3CDTF">2008-04-17T21:26:57Z</dcterms:modified>
</cp:coreProperties>
</file>