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1"/>
  </p:notesMasterIdLst>
  <p:sldIdLst>
    <p:sldId id="382" r:id="rId2"/>
    <p:sldId id="381" r:id="rId3"/>
    <p:sldId id="410" r:id="rId4"/>
    <p:sldId id="317" r:id="rId5"/>
    <p:sldId id="377" r:id="rId6"/>
    <p:sldId id="411" r:id="rId7"/>
    <p:sldId id="375" r:id="rId8"/>
    <p:sldId id="342" r:id="rId9"/>
    <p:sldId id="344" r:id="rId10"/>
    <p:sldId id="343" r:id="rId11"/>
    <p:sldId id="384" r:id="rId12"/>
    <p:sldId id="385" r:id="rId13"/>
    <p:sldId id="386" r:id="rId14"/>
    <p:sldId id="387" r:id="rId15"/>
    <p:sldId id="388" r:id="rId16"/>
    <p:sldId id="389" r:id="rId17"/>
    <p:sldId id="366" r:id="rId18"/>
    <p:sldId id="363" r:id="rId19"/>
    <p:sldId id="404" r:id="rId20"/>
    <p:sldId id="405" r:id="rId21"/>
    <p:sldId id="408" r:id="rId22"/>
    <p:sldId id="390" r:id="rId23"/>
    <p:sldId id="357" r:id="rId24"/>
    <p:sldId id="358" r:id="rId25"/>
    <p:sldId id="412" r:id="rId26"/>
    <p:sldId id="413" r:id="rId27"/>
    <p:sldId id="414" r:id="rId28"/>
    <p:sldId id="392" r:id="rId29"/>
    <p:sldId id="367" r:id="rId30"/>
    <p:sldId id="298" r:id="rId31"/>
    <p:sldId id="393" r:id="rId32"/>
    <p:sldId id="300" r:id="rId33"/>
    <p:sldId id="403" r:id="rId34"/>
    <p:sldId id="275" r:id="rId35"/>
    <p:sldId id="276" r:id="rId36"/>
    <p:sldId id="277" r:id="rId37"/>
    <p:sldId id="351" r:id="rId38"/>
    <p:sldId id="352" r:id="rId39"/>
    <p:sldId id="395" r:id="rId40"/>
    <p:sldId id="278" r:id="rId41"/>
    <p:sldId id="396" r:id="rId42"/>
    <p:sldId id="399" r:id="rId43"/>
    <p:sldId id="400" r:id="rId44"/>
    <p:sldId id="401" r:id="rId45"/>
    <p:sldId id="372" r:id="rId46"/>
    <p:sldId id="332" r:id="rId47"/>
    <p:sldId id="402" r:id="rId48"/>
    <p:sldId id="350" r:id="rId49"/>
    <p:sldId id="33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EFF3F7"/>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77087" autoAdjust="0"/>
  </p:normalViewPr>
  <p:slideViewPr>
    <p:cSldViewPr>
      <p:cViewPr varScale="1">
        <p:scale>
          <a:sx n="70" d="100"/>
          <a:sy n="70" d="100"/>
        </p:scale>
        <p:origin x="1016"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F9DC0-B7C0-406F-B0F8-17995DA8A202}" type="datetimeFigureOut">
              <a:rPr lang="en-US" smtClean="0"/>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D1F08-AC56-4A2B-A7F2-3B48EA5BBBE8}" type="slidenum">
              <a:rPr lang="en-US" smtClean="0"/>
              <a:t>‹#›</a:t>
            </a:fld>
            <a:endParaRPr lang="en-US"/>
          </a:p>
        </p:txBody>
      </p:sp>
    </p:spTree>
    <p:extLst>
      <p:ext uri="{BB962C8B-B14F-4D97-AF65-F5344CB8AC3E}">
        <p14:creationId xmlns:p14="http://schemas.microsoft.com/office/powerpoint/2010/main" val="176845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tutorial at</a:t>
            </a:r>
            <a:r>
              <a:rPr lang="en-US" baseline="0" dirty="0" smtClean="0"/>
              <a:t> CHI with Susan Dumais, Dan Russell, Robin Jeffries, Diane Tang.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Behavioral log analysis is really a</a:t>
            </a:r>
            <a:r>
              <a:rPr lang="en-US" baseline="0" dirty="0" smtClean="0"/>
              <a:t> study of </a:t>
            </a:r>
            <a:r>
              <a:rPr lang="en-US" dirty="0" smtClean="0"/>
              <a:t>how people use information.</a:t>
            </a:r>
          </a:p>
        </p:txBody>
      </p:sp>
      <p:sp>
        <p:nvSpPr>
          <p:cNvPr id="4" name="Slide Number Placeholder 3"/>
          <p:cNvSpPr>
            <a:spLocks noGrp="1"/>
          </p:cNvSpPr>
          <p:nvPr>
            <p:ph type="sldNum" sz="quarter" idx="10"/>
          </p:nvPr>
        </p:nvSpPr>
        <p:spPr/>
        <p:txBody>
          <a:bodyPr/>
          <a:lstStyle/>
          <a:p>
            <a:fld id="{A96D1F08-AC56-4A2B-A7F2-3B48EA5BBBE8}" type="slidenum">
              <a:rPr lang="en-US" smtClean="0"/>
              <a:t>1</a:t>
            </a:fld>
            <a:endParaRPr lang="en-US"/>
          </a:p>
        </p:txBody>
      </p:sp>
    </p:spTree>
    <p:extLst>
      <p:ext uri="{BB962C8B-B14F-4D97-AF65-F5344CB8AC3E}">
        <p14:creationId xmlns:p14="http://schemas.microsoft.com/office/powerpoint/2010/main" val="68393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as compared with other, for a purpose:</a:t>
            </a:r>
          </a:p>
          <a:p>
            <a:r>
              <a:rPr lang="en-US" i="1" dirty="0" smtClean="0"/>
              <a:t>The Search Dashboard: Changing How People Search Using a Reflective Interface</a:t>
            </a:r>
            <a:endParaRPr lang="en-US" dirty="0" smtClean="0"/>
          </a:p>
          <a:p>
            <a:r>
              <a:rPr lang="en-US" dirty="0" smtClean="0"/>
              <a:t>http://research.microsoft.com/en-us/um/people/teevan/publications/papers/chi12-dashboard.pdf</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10</a:t>
            </a:fld>
            <a:endParaRPr lang="en-US"/>
          </a:p>
        </p:txBody>
      </p:sp>
    </p:spTree>
    <p:extLst>
      <p:ext uri="{BB962C8B-B14F-4D97-AF65-F5344CB8AC3E}">
        <p14:creationId xmlns:p14="http://schemas.microsoft.com/office/powerpoint/2010/main" val="172273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11</a:t>
            </a:fld>
            <a:endParaRPr lang="en-US"/>
          </a:p>
        </p:txBody>
      </p:sp>
    </p:spTree>
    <p:extLst>
      <p:ext uri="{BB962C8B-B14F-4D97-AF65-F5344CB8AC3E}">
        <p14:creationId xmlns:p14="http://schemas.microsoft.com/office/powerpoint/2010/main" val="1112864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12</a:t>
            </a:fld>
            <a:endParaRPr lang="en-US"/>
          </a:p>
        </p:txBody>
      </p:sp>
    </p:spTree>
    <p:extLst>
      <p:ext uri="{BB962C8B-B14F-4D97-AF65-F5344CB8AC3E}">
        <p14:creationId xmlns:p14="http://schemas.microsoft.com/office/powerpoint/2010/main" val="181946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Web services expose data from their logs.</a:t>
            </a:r>
          </a:p>
        </p:txBody>
      </p:sp>
      <p:sp>
        <p:nvSpPr>
          <p:cNvPr id="4" name="Slide Number Placeholder 3"/>
          <p:cNvSpPr>
            <a:spLocks noGrp="1"/>
          </p:cNvSpPr>
          <p:nvPr>
            <p:ph type="sldNum" sz="quarter" idx="10"/>
          </p:nvPr>
        </p:nvSpPr>
        <p:spPr/>
        <p:txBody>
          <a:bodyPr/>
          <a:lstStyle/>
          <a:p>
            <a:fld id="{A96D1F08-AC56-4A2B-A7F2-3B48EA5BBBE8}" type="slidenum">
              <a:rPr lang="en-US" smtClean="0"/>
              <a:t>13</a:t>
            </a:fld>
            <a:endParaRPr lang="en-US"/>
          </a:p>
        </p:txBody>
      </p:sp>
    </p:spTree>
    <p:extLst>
      <p:ext uri="{BB962C8B-B14F-4D97-AF65-F5344CB8AC3E}">
        <p14:creationId xmlns:p14="http://schemas.microsoft.com/office/powerpoint/2010/main" val="292036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14</a:t>
            </a:fld>
            <a:endParaRPr lang="en-US"/>
          </a:p>
        </p:txBody>
      </p:sp>
    </p:spTree>
    <p:extLst>
      <p:ext uri="{BB962C8B-B14F-4D97-AF65-F5344CB8AC3E}">
        <p14:creationId xmlns:p14="http://schemas.microsoft.com/office/powerpoint/2010/main" val="303365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with Web services,</a:t>
            </a:r>
          </a:p>
          <a:p>
            <a:r>
              <a:rPr lang="en-US" baseline="0" dirty="0" smtClean="0"/>
              <a:t>s</a:t>
            </a:r>
            <a:r>
              <a:rPr lang="en-US" dirty="0" smtClean="0"/>
              <a:t>ometimes you</a:t>
            </a:r>
            <a:r>
              <a:rPr lang="en-US" baseline="0" dirty="0" smtClean="0"/>
              <a:t> can get access to this type of data</a:t>
            </a:r>
          </a:p>
          <a:p>
            <a:r>
              <a:rPr lang="en-US" baseline="0" dirty="0" smtClean="0"/>
              <a:t>But don’t have control of the specifics of the data being collected.</a:t>
            </a:r>
          </a:p>
          <a:p>
            <a:r>
              <a:rPr lang="en-US" baseline="0" dirty="0" smtClean="0"/>
              <a:t>We will talk later about how to supplement the data to build a richer understanding.</a:t>
            </a:r>
          </a:p>
          <a:p>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15</a:t>
            </a:fld>
            <a:endParaRPr lang="en-US"/>
          </a:p>
        </p:txBody>
      </p:sp>
    </p:spTree>
    <p:extLst>
      <p:ext uri="{BB962C8B-B14F-4D97-AF65-F5344CB8AC3E}">
        <p14:creationId xmlns:p14="http://schemas.microsoft.com/office/powerpoint/2010/main" val="140913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16</a:t>
            </a:fld>
            <a:endParaRPr lang="en-US"/>
          </a:p>
        </p:txBody>
      </p:sp>
    </p:spTree>
    <p:extLst>
      <p:ext uri="{BB962C8B-B14F-4D97-AF65-F5344CB8AC3E}">
        <p14:creationId xmlns:p14="http://schemas.microsoft.com/office/powerpoint/2010/main" val="406376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Trade-offs:</a:t>
            </a:r>
          </a:p>
          <a:p>
            <a:pPr marL="171450" indent="-171450">
              <a:buFontTx/>
              <a:buChar char="-"/>
            </a:pPr>
            <a:r>
              <a:rPr lang="en-US" baseline="0" dirty="0" smtClean="0"/>
              <a:t>Number of users</a:t>
            </a:r>
          </a:p>
          <a:p>
            <a:pPr marL="171450" indent="-171450">
              <a:buFontTx/>
              <a:buChar char="-"/>
            </a:pPr>
            <a:r>
              <a:rPr lang="en-US" baseline="0" dirty="0" smtClean="0"/>
              <a:t>Control over the system</a:t>
            </a:r>
          </a:p>
          <a:p>
            <a:pPr marL="171450" indent="-171450">
              <a:buFontTx/>
              <a:buChar char="-"/>
            </a:pPr>
            <a:r>
              <a:rPr lang="en-US" baseline="0" dirty="0" smtClean="0"/>
              <a:t>Amount of information you can collect</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17</a:t>
            </a:fld>
            <a:endParaRPr lang="en-US"/>
          </a:p>
        </p:txBody>
      </p:sp>
    </p:spTree>
    <p:extLst>
      <p:ext uri="{BB962C8B-B14F-4D97-AF65-F5344CB8AC3E}">
        <p14:creationId xmlns:p14="http://schemas.microsoft.com/office/powerpoint/2010/main" val="385128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Enron corpus, purchased by Andrew McCallum</a:t>
            </a:r>
            <a:r>
              <a:rPr lang="en-US" baseline="0" dirty="0" smtClean="0"/>
              <a:t> at UMass Amherst for $10k</a:t>
            </a:r>
          </a:p>
          <a:p>
            <a:r>
              <a:rPr lang="en-US" baseline="0" dirty="0" err="1" smtClean="0"/>
              <a:t>Abdur</a:t>
            </a:r>
            <a:r>
              <a:rPr lang="en-US" baseline="0" dirty="0" smtClean="0"/>
              <a:t> </a:t>
            </a:r>
            <a:r>
              <a:rPr lang="en-US" baseline="0" dirty="0" err="1" smtClean="0"/>
              <a:t>Chowdhury</a:t>
            </a:r>
            <a:r>
              <a:rPr lang="en-US" baseline="0" dirty="0" smtClean="0"/>
              <a:t> released AOL logs to support information retrieval community right before SIGIR</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18</a:t>
            </a:fld>
            <a:endParaRPr lang="en-US"/>
          </a:p>
        </p:txBody>
      </p:sp>
    </p:spTree>
    <p:extLst>
      <p:ext uri="{BB962C8B-B14F-4D97-AF65-F5344CB8AC3E}">
        <p14:creationId xmlns:p14="http://schemas.microsoft.com/office/powerpoint/2010/main" val="1591888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Released at SIGIR 2006</a:t>
            </a:r>
          </a:p>
          <a:p>
            <a:r>
              <a:rPr lang="en-US" dirty="0" smtClean="0"/>
              <a:t>Thelma Arnold,</a:t>
            </a:r>
            <a:r>
              <a:rPr lang="en-US" baseline="0" dirty="0" smtClean="0"/>
              <a:t> a 62 year old woman from Lilburn, GA</a:t>
            </a:r>
          </a:p>
          <a:p>
            <a:r>
              <a:rPr lang="en-US" baseline="0" dirty="0" smtClean="0"/>
              <a:t>Lawsuit asking for $5000/user (=&gt;$3B)</a:t>
            </a:r>
          </a:p>
          <a:p>
            <a:endParaRPr lang="en-US" baseline="0" dirty="0" smtClean="0"/>
          </a:p>
          <a:p>
            <a:pPr defTabSz="914391" fontAlgn="auto">
              <a:spcBef>
                <a:spcPts val="0"/>
              </a:spcBef>
              <a:spcAft>
                <a:spcPts val="0"/>
              </a:spcAft>
              <a:defRPr/>
            </a:pPr>
            <a:r>
              <a:rPr lang="en-US" dirty="0" smtClean="0"/>
              <a:t>http://en.wikipedia.org/wiki/AOL_search_data_scandal</a:t>
            </a:r>
          </a:p>
          <a:p>
            <a:pPr defTabSz="914391" fontAlgn="auto">
              <a:spcBef>
                <a:spcPts val="0"/>
              </a:spcBef>
              <a:spcAft>
                <a:spcPts val="0"/>
              </a:spcAft>
              <a:defRPr/>
            </a:pPr>
            <a:r>
              <a:rPr lang="en-US" dirty="0" smtClean="0"/>
              <a:t>http://www.nytimes.com/2006/08/09/technology/09aol.html?_r=1</a:t>
            </a:r>
          </a:p>
          <a:p>
            <a:endParaRPr lang="en-US" dirty="0" smtClean="0"/>
          </a:p>
          <a:p>
            <a:pPr defTabSz="914391" fontAlgn="auto">
              <a:spcBef>
                <a:spcPts val="0"/>
              </a:spcBef>
              <a:spcAft>
                <a:spcPts val="0"/>
              </a:spcAft>
              <a:defRPr/>
            </a:pPr>
            <a:r>
              <a:rPr lang="en-US" dirty="0" smtClean="0"/>
              <a:t>Basic Collection Statistics</a:t>
            </a:r>
          </a:p>
          <a:p>
            <a:pPr defTabSz="914391" fontAlgn="auto">
              <a:spcBef>
                <a:spcPts val="0"/>
              </a:spcBef>
              <a:spcAft>
                <a:spcPts val="0"/>
              </a:spcAft>
              <a:defRPr/>
            </a:pPr>
            <a:r>
              <a:rPr lang="en-US" dirty="0" smtClean="0"/>
              <a:t>Dates:</a:t>
            </a:r>
            <a:r>
              <a:rPr lang="en-US" baseline="0" dirty="0" smtClean="0"/>
              <a:t> </a:t>
            </a:r>
            <a:r>
              <a:rPr lang="en-US" dirty="0" smtClean="0"/>
              <a:t>01 March, 2006 - 31 May, 2006</a:t>
            </a:r>
          </a:p>
          <a:p>
            <a:pPr defTabSz="914391" fontAlgn="auto">
              <a:spcBef>
                <a:spcPts val="0"/>
              </a:spcBef>
              <a:spcAft>
                <a:spcPts val="0"/>
              </a:spcAft>
              <a:defRPr/>
            </a:pPr>
            <a:r>
              <a:rPr lang="en-US" dirty="0" smtClean="0"/>
              <a:t>Normalized queries:</a:t>
            </a:r>
          </a:p>
          <a:p>
            <a:pPr defTabSz="914391" fontAlgn="auto">
              <a:spcBef>
                <a:spcPts val="0"/>
              </a:spcBef>
              <a:spcAft>
                <a:spcPts val="0"/>
              </a:spcAft>
              <a:defRPr/>
            </a:pPr>
            <a:r>
              <a:rPr lang="en-US" dirty="0" smtClean="0"/>
              <a:t>36,389,567 lines of data</a:t>
            </a:r>
          </a:p>
          <a:p>
            <a:pPr defTabSz="914391" fontAlgn="auto">
              <a:spcBef>
                <a:spcPts val="0"/>
              </a:spcBef>
              <a:spcAft>
                <a:spcPts val="0"/>
              </a:spcAft>
              <a:defRPr/>
            </a:pPr>
            <a:r>
              <a:rPr lang="en-US" dirty="0" smtClean="0"/>
              <a:t>21,011,340 instances of new queries (w/ or w/o click-through)</a:t>
            </a:r>
          </a:p>
          <a:p>
            <a:pPr defTabSz="914391" fontAlgn="auto">
              <a:spcBef>
                <a:spcPts val="0"/>
              </a:spcBef>
              <a:spcAft>
                <a:spcPts val="0"/>
              </a:spcAft>
              <a:defRPr/>
            </a:pPr>
            <a:r>
              <a:rPr lang="en-US" dirty="0" smtClean="0"/>
              <a:t>7,887,022 requests for "next page" of results</a:t>
            </a:r>
          </a:p>
          <a:p>
            <a:pPr defTabSz="914391" fontAlgn="auto">
              <a:spcBef>
                <a:spcPts val="0"/>
              </a:spcBef>
              <a:spcAft>
                <a:spcPts val="0"/>
              </a:spcAft>
              <a:defRPr/>
            </a:pPr>
            <a:r>
              <a:rPr lang="en-US" dirty="0" smtClean="0"/>
              <a:t>19,442,629 user click-through events</a:t>
            </a:r>
          </a:p>
          <a:p>
            <a:pPr defTabSz="914391" fontAlgn="auto">
              <a:spcBef>
                <a:spcPts val="0"/>
              </a:spcBef>
              <a:spcAft>
                <a:spcPts val="0"/>
              </a:spcAft>
              <a:defRPr/>
            </a:pPr>
            <a:r>
              <a:rPr lang="en-US" dirty="0" smtClean="0"/>
              <a:t>16,946,938 queries w/o user click-through</a:t>
            </a:r>
          </a:p>
          <a:p>
            <a:pPr defTabSz="914391" fontAlgn="auto">
              <a:spcBef>
                <a:spcPts val="0"/>
              </a:spcBef>
              <a:spcAft>
                <a:spcPts val="0"/>
              </a:spcAft>
              <a:defRPr/>
            </a:pPr>
            <a:r>
              <a:rPr lang="en-US" dirty="0" smtClean="0"/>
              <a:t>10,154,742 unique (normalized) queries</a:t>
            </a:r>
          </a:p>
          <a:p>
            <a:pPr defTabSz="914391" fontAlgn="auto">
              <a:spcBef>
                <a:spcPts val="0"/>
              </a:spcBef>
              <a:spcAft>
                <a:spcPts val="0"/>
              </a:spcAft>
              <a:defRPr/>
            </a:pPr>
            <a:r>
              <a:rPr lang="en-US" dirty="0" smtClean="0"/>
              <a:t>657,426 unique user ID's</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Please reference the following publication when using this collection:</a:t>
            </a:r>
          </a:p>
          <a:p>
            <a:pPr defTabSz="914391" fontAlgn="auto">
              <a:spcBef>
                <a:spcPts val="0"/>
              </a:spcBef>
              <a:spcAft>
                <a:spcPts val="0"/>
              </a:spcAft>
              <a:defRPr/>
            </a:pPr>
            <a:r>
              <a:rPr lang="en-US" dirty="0" smtClean="0"/>
              <a:t>G. Pass, A. </a:t>
            </a:r>
            <a:r>
              <a:rPr lang="en-US" dirty="0" err="1" smtClean="0"/>
              <a:t>Chowdhury</a:t>
            </a:r>
            <a:r>
              <a:rPr lang="en-US" dirty="0" smtClean="0"/>
              <a:t>, C. </a:t>
            </a:r>
            <a:r>
              <a:rPr lang="en-US" dirty="0" err="1" smtClean="0"/>
              <a:t>Torgeson</a:t>
            </a:r>
            <a:r>
              <a:rPr lang="en-US" dirty="0" smtClean="0"/>
              <a:t>.</a:t>
            </a:r>
            <a:r>
              <a:rPr lang="en-US" baseline="0" dirty="0" smtClean="0"/>
              <a:t> </a:t>
            </a:r>
            <a:r>
              <a:rPr lang="en-US" dirty="0" smtClean="0"/>
              <a:t>A Picture of Search. The First</a:t>
            </a:r>
            <a:r>
              <a:rPr lang="en-US" baseline="0" dirty="0" smtClean="0"/>
              <a:t> </a:t>
            </a:r>
            <a:r>
              <a:rPr lang="en-US" dirty="0" smtClean="0"/>
              <a:t>International Conference on Scalable Information Systems, Hong Kong, June 2006.</a:t>
            </a:r>
          </a:p>
        </p:txBody>
      </p:sp>
      <p:sp>
        <p:nvSpPr>
          <p:cNvPr id="4" name="Slide Number Placeholder 3"/>
          <p:cNvSpPr>
            <a:spLocks noGrp="1"/>
          </p:cNvSpPr>
          <p:nvPr>
            <p:ph type="sldNum" sz="quarter" idx="10"/>
          </p:nvPr>
        </p:nvSpPr>
        <p:spPr/>
        <p:txBody>
          <a:bodyPr/>
          <a:lstStyle/>
          <a:p>
            <a:fld id="{A96D1F08-AC56-4A2B-A7F2-3B48EA5BBBE8}" type="slidenum">
              <a:rPr lang="en-US" smtClean="0"/>
              <a:t>19</a:t>
            </a:fld>
            <a:endParaRPr lang="en-US"/>
          </a:p>
        </p:txBody>
      </p:sp>
    </p:spTree>
    <p:extLst>
      <p:ext uri="{BB962C8B-B14F-4D97-AF65-F5344CB8AC3E}">
        <p14:creationId xmlns:p14="http://schemas.microsoft.com/office/powerpoint/2010/main" val="382719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 have been interested in how people use information for many years.</a:t>
            </a:r>
          </a:p>
          <a:p>
            <a:r>
              <a:rPr lang="en-US" dirty="0" smtClean="0"/>
              <a:t>Rare and old books often valuable not just for their content,</a:t>
            </a:r>
            <a:r>
              <a:rPr lang="en-US" baseline="0" dirty="0" smtClean="0"/>
              <a:t> but their context.</a:t>
            </a:r>
          </a:p>
          <a:p>
            <a:r>
              <a:rPr lang="en-US" baseline="0" dirty="0" smtClean="0"/>
              <a:t>And this is because you can tell a lot about a book and the people who have read it by looking at it.</a:t>
            </a:r>
            <a:endParaRPr lang="en-US" dirty="0" smtClean="0"/>
          </a:p>
          <a:p>
            <a:endParaRPr lang="en-US" dirty="0" smtClean="0"/>
          </a:p>
          <a:p>
            <a:r>
              <a:rPr lang="en-US" dirty="0" smtClean="0"/>
              <a:t>Poll:</a:t>
            </a:r>
            <a:r>
              <a:rPr lang="en-US" baseline="0" dirty="0" smtClean="0"/>
              <a:t> Do you </a:t>
            </a:r>
            <a:r>
              <a:rPr lang="en-US" baseline="0" dirty="0" err="1" smtClean="0"/>
              <a:t>dogear</a:t>
            </a:r>
            <a:r>
              <a:rPr lang="en-US" baseline="0" dirty="0" smtClean="0"/>
              <a:t> your books? Underline? Highlight? Write notes in the margins?</a:t>
            </a:r>
          </a:p>
          <a:p>
            <a:r>
              <a:rPr lang="en-US" baseline="0" dirty="0" smtClean="0"/>
              <a:t>Even without deliberate markings, books show signs of use.</a:t>
            </a:r>
          </a:p>
          <a:p>
            <a:r>
              <a:rPr lang="en-US" baseline="0" dirty="0" smtClean="0"/>
              <a:t>My favorite books have broken bindings, open to my favorite pages, etc.</a:t>
            </a:r>
            <a:endParaRPr lang="en-US" dirty="0" smtClean="0"/>
          </a:p>
          <a:p>
            <a:endParaRPr lang="en-US" dirty="0" smtClean="0"/>
          </a:p>
          <a:p>
            <a:r>
              <a:rPr lang="en-US" dirty="0" smtClean="0"/>
              <a:t>We can study these physical signs of how</a:t>
            </a:r>
            <a:r>
              <a:rPr lang="en-US" baseline="0" dirty="0" smtClean="0"/>
              <a:t> physical objects are used. </a:t>
            </a:r>
            <a:r>
              <a:rPr lang="en-US" dirty="0" smtClean="0"/>
              <a:t>For</a:t>
            </a:r>
            <a:r>
              <a:rPr lang="en-US" baseline="0" dirty="0" smtClean="0"/>
              <a:t> example:</a:t>
            </a:r>
          </a:p>
          <a:p>
            <a:endParaRPr lang="en-US" baseline="0" dirty="0" smtClean="0"/>
          </a:p>
          <a:p>
            <a:r>
              <a:rPr lang="en-US" dirty="0" smtClean="0"/>
              <a:t>The University of Texas has a collection of books from the late David Foster Wallace (author) with a lot of marginalia.</a:t>
            </a:r>
          </a:p>
          <a:p>
            <a:r>
              <a:rPr lang="en-US" dirty="0" smtClean="0"/>
              <a:t>They are considered a real treasure trove for researchers.</a:t>
            </a:r>
          </a:p>
          <a:p>
            <a:r>
              <a:rPr lang="en-US" dirty="0" smtClean="0">
                <a:effectLst/>
              </a:rPr>
              <a:t>http://theenglishmuse.blogspot.com/2010/11/do-you-write-in-margins.html</a:t>
            </a:r>
            <a:endParaRPr lang="en-US" dirty="0" smtClean="0"/>
          </a:p>
          <a:p>
            <a:endParaRPr lang="en-US" dirty="0" smtClean="0"/>
          </a:p>
          <a:p>
            <a:r>
              <a:rPr lang="en-US" dirty="0" smtClean="0"/>
              <a:t>Note from Mark Twain about Huckleberry Finn</a:t>
            </a:r>
            <a:r>
              <a:rPr lang="en-US" baseline="0" dirty="0" smtClean="0"/>
              <a:t> in the margin of a book The Pen and the Book by Walter Besant.</a:t>
            </a:r>
          </a:p>
          <a:p>
            <a:r>
              <a:rPr lang="en-US" dirty="0" smtClean="0"/>
              <a:t>http://www.nytimes.com/2011/02/21/books/21margin.html?_r=1</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Nelson Mandela was imprisoned in South Africa in 1977, a copy of Shakespeare was circulated among the inmates. Mandela wrote his name next to the passage from “Julius Caesar” that reads, “Cowards die many times before their deaths.”</a:t>
            </a:r>
          </a:p>
          <a:p>
            <a:endParaRPr lang="en-US" dirty="0" smtClean="0"/>
          </a:p>
          <a:p>
            <a:r>
              <a:rPr lang="en-US" dirty="0" smtClean="0"/>
              <a:t>Other examples of marginalia in prison:</a:t>
            </a:r>
            <a:r>
              <a:rPr lang="en-US" baseline="0" dirty="0" smtClean="0"/>
              <a:t> </a:t>
            </a:r>
            <a:r>
              <a:rPr lang="en-US" dirty="0" smtClean="0"/>
              <a:t>Voltaire wrote books in book margins while in prison, and Sir Walter Raleigh wrote a personal statement in margins just before his execution.</a:t>
            </a:r>
          </a:p>
          <a:p>
            <a:endParaRPr lang="en-US" dirty="0" smtClean="0"/>
          </a:p>
          <a:p>
            <a:r>
              <a:rPr lang="en-US" dirty="0" smtClean="0"/>
              <a:t>Probably the most famous marginalia (from 1637)</a:t>
            </a:r>
            <a:r>
              <a:rPr lang="en-US" baseline="0" dirty="0" smtClean="0"/>
              <a:t> is Fermat’s last Theorem.</a:t>
            </a:r>
            <a:endParaRPr lang="en-US" dirty="0" smtClean="0"/>
          </a:p>
          <a:p>
            <a:r>
              <a:rPr lang="en-US" dirty="0" smtClean="0"/>
              <a:t>http://en.wikipedia.org/wiki/Fermat%27s_Last_Theorem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prefer used textbooks that have annotations.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a:t>
            </a:r>
            <a:r>
              <a:rPr lang="en-US" baseline="0" dirty="0" smtClean="0"/>
              <a:t> are taking advantage of knowledge of how others used the information to use the information better themselves.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Marshall, Catherine C. (1998). The Future of Annotation in a Digital (Paper) World. Paper Presented at the 35th Annual GSLIS Clinic: Successes and Failures of Digital Libraries, University of Illinois at Urbana-Champaign, March 24, 1998. </a:t>
            </a:r>
          </a:p>
          <a:p>
            <a:endParaRPr lang="en-US" dirty="0" smtClean="0"/>
          </a:p>
          <a:p>
            <a:r>
              <a:rPr lang="en-US" sz="1200" b="1" kern="1200" dirty="0" smtClean="0">
                <a:solidFill>
                  <a:schemeClr val="tx1"/>
                </a:solidFill>
                <a:effectLst/>
                <a:latin typeface="+mn-lt"/>
                <a:ea typeface="+mn-ea"/>
                <a:cs typeface="+mn-cs"/>
              </a:rPr>
              <a:t>Marginalia</a:t>
            </a:r>
            <a:r>
              <a:rPr lang="en-US" dirty="0" smtClean="0">
                <a:effectLst/>
              </a:rPr>
              <a:t>  (Billy Collins)</a:t>
            </a:r>
            <a:br>
              <a:rPr lang="en-US" dirty="0" smtClean="0">
                <a:effectLst/>
              </a:rPr>
            </a:br>
            <a:endParaRPr lang="en-US" dirty="0" smtClean="0">
              <a:effectLst/>
            </a:endParaRPr>
          </a:p>
          <a:p>
            <a:r>
              <a:rPr lang="en-US" sz="1200" kern="1200" dirty="0" smtClean="0">
                <a:solidFill>
                  <a:schemeClr val="tx1"/>
                </a:solidFill>
                <a:effectLst/>
                <a:latin typeface="+mn-lt"/>
                <a:ea typeface="+mn-ea"/>
                <a:cs typeface="+mn-cs"/>
              </a:rPr>
              <a:t>Sometimes the notes are ferocious,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skirmishes against the author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raging along the borders of every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tiny black script.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If I could just get my hands on you,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Kierkegaard, or </a:t>
            </a:r>
            <a:r>
              <a:rPr lang="en-US" sz="1200" kern="1200" dirty="0" err="1" smtClean="0">
                <a:solidFill>
                  <a:schemeClr val="tx1"/>
                </a:solidFill>
                <a:effectLst/>
                <a:latin typeface="+mn-lt"/>
                <a:ea typeface="+mn-ea"/>
                <a:cs typeface="+mn-cs"/>
              </a:rPr>
              <a:t>Conor</a:t>
            </a:r>
            <a:r>
              <a:rPr lang="en-US" sz="1200" kern="1200" dirty="0" smtClean="0">
                <a:solidFill>
                  <a:schemeClr val="tx1"/>
                </a:solidFill>
                <a:effectLst/>
                <a:latin typeface="+mn-lt"/>
                <a:ea typeface="+mn-ea"/>
                <a:cs typeface="+mn-cs"/>
              </a:rPr>
              <a:t> Cruise O'Brien,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seem to say,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would bolt the door and beat some logic into your head.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Other comments are more offhand, dismissive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"Nonsense." "Please!" "HA!!"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that kind of thing.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remember once looking up from my reading,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my thumb as a bookmark,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trying to imagine what the person must look like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why wrote "Don't be a ninny"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alongside a paragraph in The Life of Emily Dickinson.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Students are more modest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needing to leave only their splayed footprints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along the shore of the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scrawls "Metaphor" next to a stanza of Eliot's.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Another notes the presence of "Irony"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fifty times outside the paragraphs of A Modest Proposal.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 they are fans who cheer from the empty bleachers,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Hands cupped around their mouths.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"Absolutely," they shout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Duns </a:t>
            </a:r>
            <a:r>
              <a:rPr lang="en-US" sz="1200" kern="1200" dirty="0" err="1" smtClean="0">
                <a:solidFill>
                  <a:schemeClr val="tx1"/>
                </a:solidFill>
                <a:effectLst/>
                <a:latin typeface="+mn-lt"/>
                <a:ea typeface="+mn-ea"/>
                <a:cs typeface="+mn-cs"/>
              </a:rPr>
              <a:t>Scotus</a:t>
            </a:r>
            <a:r>
              <a:rPr lang="en-US" sz="1200" kern="1200" dirty="0" smtClean="0">
                <a:solidFill>
                  <a:schemeClr val="tx1"/>
                </a:solidFill>
                <a:effectLst/>
                <a:latin typeface="+mn-lt"/>
                <a:ea typeface="+mn-ea"/>
                <a:cs typeface="+mn-cs"/>
              </a:rPr>
              <a:t> and James Baldwin.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"Yes." "Bull's-eye." "My man!"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Check marks, asterisks, and exclamation points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rain down along the sidelines.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if you have managed to graduate from college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without ever having written "Man vs. Nature"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a margin, perhaps now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is the time to take one step forward.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have all seized the white perimeter as our own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reached for a pen if only to show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did not just laze in an armchair turning pages;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pressed a thought into the wayside,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planted an impression along the verge.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Even Irish monks in their cold scriptoria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jotted along the borders of the Gospels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brief asides about the pains of copying,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bird signing near their window,</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or the sunlight that illuminated their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anonymous men catching a ride into the future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a vessel more lasting than themselves.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you have not read Joshua Reynolds,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they say, until you have read him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enwreathed with Blake's furious scribbling.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Yet the one I think of most often,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one that dangles from me like a locket,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was written in the copy of Catcher in the Rye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borrowed from the local library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slow, hot summer.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 was just beginning high school then,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reading books on a davenport in my parents' living room,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I cannot tell you</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vastly my loneliness was deepened,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 poignant and amplified the world before me seemed,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I found on one page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few greasy looking smears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next to them, written in soft pencil-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a beautiful girl, I could tell,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whom I would never meet-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"Pardon the egg salad stains, but I'm in love</a:t>
            </a:r>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2</a:t>
            </a:fld>
            <a:endParaRPr lang="en-US"/>
          </a:p>
        </p:txBody>
      </p:sp>
    </p:spTree>
    <p:extLst>
      <p:ext uri="{BB962C8B-B14F-4D97-AF65-F5344CB8AC3E}">
        <p14:creationId xmlns:p14="http://schemas.microsoft.com/office/powerpoint/2010/main" val="3902892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927: </a:t>
            </a:r>
          </a:p>
          <a:p>
            <a:r>
              <a:rPr lang="en-US" dirty="0" smtClean="0"/>
              <a:t>Inspired theatrical production by Katharine Clark Gray</a:t>
            </a:r>
          </a:p>
          <a:p>
            <a:endParaRPr lang="en-US" dirty="0" smtClean="0"/>
          </a:p>
          <a:p>
            <a:r>
              <a:rPr lang="en-US" dirty="0" smtClean="0"/>
              <a:t>User 711391:</a:t>
            </a:r>
          </a:p>
          <a:p>
            <a:r>
              <a:rPr lang="en-US" dirty="0" smtClean="0"/>
              <a:t>Middle-aged woman, has an affair, ends it, tries to save her marriage.</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20</a:t>
            </a:fld>
            <a:endParaRPr lang="en-US"/>
          </a:p>
        </p:txBody>
      </p:sp>
    </p:spTree>
    <p:extLst>
      <p:ext uri="{BB962C8B-B14F-4D97-AF65-F5344CB8AC3E}">
        <p14:creationId xmlns:p14="http://schemas.microsoft.com/office/powerpoint/2010/main" val="230312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91" fontAlgn="auto">
              <a:spcBef>
                <a:spcPts val="0"/>
              </a:spcBef>
              <a:spcAft>
                <a:spcPts val="0"/>
              </a:spcAft>
              <a:defRPr/>
            </a:pPr>
            <a:r>
              <a:rPr lang="en-US" dirty="0" smtClean="0"/>
              <a:t>http://en.wikipedia.org/wiki/Netflix_Prize</a:t>
            </a:r>
          </a:p>
          <a:p>
            <a:pPr defTabSz="914391" fontAlgn="auto">
              <a:spcBef>
                <a:spcPts val="0"/>
              </a:spcBef>
              <a:spcAft>
                <a:spcPts val="0"/>
              </a:spcAft>
              <a:defRPr/>
            </a:pPr>
            <a:r>
              <a:rPr lang="en-US" dirty="0" smtClean="0"/>
              <a:t>http://www.netflixprize.com/</a:t>
            </a:r>
          </a:p>
          <a:p>
            <a:pPr defTabSz="914391" fontAlgn="auto">
              <a:spcBef>
                <a:spcPts val="0"/>
              </a:spcBef>
              <a:spcAft>
                <a:spcPts val="0"/>
              </a:spcAft>
              <a:defRPr/>
            </a:pPr>
            <a:r>
              <a:rPr lang="en-US" dirty="0" smtClean="0"/>
              <a:t>http://bits.blogs.nytimes.com/2009/09/21/netflix-awards-1-million-prize-and-starts-a-new-contest/?8au&amp;emc=au</a:t>
            </a:r>
          </a:p>
          <a:p>
            <a:pPr defTabSz="914300" fontAlgn="auto">
              <a:spcBef>
                <a:spcPts val="0"/>
              </a:spcBef>
              <a:spcAft>
                <a:spcPts val="0"/>
              </a:spcAft>
              <a:defRPr/>
            </a:pPr>
            <a:r>
              <a:rPr lang="en-US" dirty="0" smtClean="0"/>
              <a:t>http://tech.fortune.cnn.com/2009/09/21/box-office-boffo-for-brainiacs-the-netflix-prize/</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Netflix offered $1,000,000 prize for a 10% improvement in its recommendation system.</a:t>
            </a:r>
          </a:p>
          <a:p>
            <a:pPr defTabSz="914391" fontAlgn="auto">
              <a:spcBef>
                <a:spcPts val="0"/>
              </a:spcBef>
              <a:spcAft>
                <a:spcPts val="0"/>
              </a:spcAft>
              <a:defRPr/>
            </a:pPr>
            <a:r>
              <a:rPr lang="en-US" dirty="0" smtClean="0"/>
              <a:t>Netflix has also released a training dataset for the competing developers to train their systems.</a:t>
            </a:r>
          </a:p>
          <a:p>
            <a:pPr defTabSz="914391" fontAlgn="auto">
              <a:spcBef>
                <a:spcPts val="0"/>
              </a:spcBef>
              <a:spcAft>
                <a:spcPts val="0"/>
              </a:spcAft>
              <a:defRPr/>
            </a:pPr>
            <a:r>
              <a:rPr lang="en-US" dirty="0" smtClean="0"/>
              <a:t>While releasing this dataset they had provided a disclaimer:</a:t>
            </a:r>
            <a:endParaRPr lang="en-US" i="1" dirty="0" smtClean="0"/>
          </a:p>
          <a:p>
            <a:pPr defTabSz="914391" fontAlgn="auto">
              <a:spcBef>
                <a:spcPts val="0"/>
              </a:spcBef>
              <a:spcAft>
                <a:spcPts val="0"/>
              </a:spcAft>
              <a:defRPr/>
            </a:pPr>
            <a:r>
              <a:rPr lang="en-US" i="1" dirty="0" smtClean="0"/>
              <a:t>To protect customer privacy, all personal information identifying individual customers has been removed and all customer ids have been replaced by randomly-assigned ids.</a:t>
            </a:r>
            <a:r>
              <a:rPr lang="en-US" dirty="0" smtClean="0"/>
              <a:t> </a:t>
            </a:r>
          </a:p>
          <a:p>
            <a:pPr defTabSz="914391" fontAlgn="auto">
              <a:spcBef>
                <a:spcPts val="0"/>
              </a:spcBef>
              <a:spcAft>
                <a:spcPts val="0"/>
              </a:spcAft>
              <a:defRPr/>
            </a:pPr>
            <a:endParaRPr lang="en-US" dirty="0" smtClean="0"/>
          </a:p>
          <a:p>
            <a:pPr marL="0" lvl="2" defTabSz="914300" fontAlgn="auto">
              <a:spcBef>
                <a:spcPts val="0"/>
              </a:spcBef>
              <a:spcAft>
                <a:spcPts val="0"/>
              </a:spcAft>
              <a:defRPr/>
            </a:pPr>
            <a:r>
              <a:rPr lang="en-US" dirty="0" smtClean="0"/>
              <a:t>Netflix FAQ: </a:t>
            </a:r>
          </a:p>
          <a:p>
            <a:pPr defTabSz="914391" fontAlgn="auto">
              <a:spcBef>
                <a:spcPts val="0"/>
              </a:spcBef>
              <a:spcAft>
                <a:spcPts val="0"/>
              </a:spcAft>
              <a:defRPr/>
            </a:pPr>
            <a:r>
              <a:rPr lang="en-US" dirty="0" smtClean="0"/>
              <a:t>“No, all customer identifying information has been removed; all that remains are ratings and dates. This follows our privacy policy [. . . ] Even if, for example, you knew all your own ratings and their dates you probably couldn’t identify them reliably in the data because only</a:t>
            </a:r>
          </a:p>
          <a:p>
            <a:pPr defTabSz="914391" fontAlgn="auto">
              <a:spcBef>
                <a:spcPts val="0"/>
              </a:spcBef>
              <a:spcAft>
                <a:spcPts val="0"/>
              </a:spcAft>
              <a:defRPr/>
            </a:pPr>
            <a:r>
              <a:rPr lang="en-US" dirty="0" smtClean="0"/>
              <a:t>a small sample was included (less than one tenth of our complete dataset) and that data was subject to perturbation. Of course, since you know all your own ratings that really isn’t a privacy problem is it?”</a:t>
            </a:r>
          </a:p>
          <a:p>
            <a:pPr defTabSz="914391" fontAlgn="auto">
              <a:spcBef>
                <a:spcPts val="0"/>
              </a:spcBef>
              <a:spcAft>
                <a:spcPts val="0"/>
              </a:spcAft>
              <a:defRPr/>
            </a:pPr>
            <a:endParaRPr lang="en-US" dirty="0" smtClean="0"/>
          </a:p>
          <a:p>
            <a:pPr defTabSz="914300" fontAlgn="auto">
              <a:spcBef>
                <a:spcPts val="0"/>
              </a:spcBef>
              <a:spcAft>
                <a:spcPts val="0"/>
              </a:spcAft>
              <a:defRPr/>
            </a:pPr>
            <a:r>
              <a:rPr lang="en-US" dirty="0" smtClean="0"/>
              <a:t>An AT&amp;T Research Team called </a:t>
            </a:r>
            <a:r>
              <a:rPr lang="en-US" dirty="0" err="1" smtClean="0"/>
              <a:t>BellKor</a:t>
            </a:r>
            <a:r>
              <a:rPr lang="en-US" dirty="0" smtClean="0"/>
              <a:t> combined with </a:t>
            </a:r>
            <a:r>
              <a:rPr lang="en-US" dirty="0" err="1" smtClean="0"/>
              <a:t>commendo's</a:t>
            </a:r>
            <a:r>
              <a:rPr lang="en-US" dirty="0" smtClean="0"/>
              <a:t> team </a:t>
            </a:r>
            <a:r>
              <a:rPr lang="en-US" dirty="0" err="1" smtClean="0"/>
              <a:t>BigChaos</a:t>
            </a:r>
            <a:r>
              <a:rPr lang="en-US" dirty="0" smtClean="0"/>
              <a:t> and others to win the 2009 grand prize.</a:t>
            </a:r>
          </a:p>
          <a:p>
            <a:pPr defTabSz="914300" fontAlgn="auto">
              <a:spcBef>
                <a:spcPts val="0"/>
              </a:spcBef>
              <a:spcAft>
                <a:spcPts val="0"/>
              </a:spcAft>
              <a:defRPr/>
            </a:pPr>
            <a:r>
              <a:rPr lang="en-US" dirty="0" smtClean="0"/>
              <a:t>The winning team algorithm called Pragmatic Chaos.</a:t>
            </a:r>
          </a:p>
          <a:p>
            <a:pPr defTabSz="914300" fontAlgn="auto">
              <a:spcBef>
                <a:spcPts val="0"/>
              </a:spcBef>
              <a:spcAft>
                <a:spcPts val="0"/>
              </a:spcAft>
              <a:defRPr/>
            </a:pPr>
            <a:r>
              <a:rPr lang="en-US" dirty="0" smtClean="0"/>
              <a:t>Used machine learning techniques to find:</a:t>
            </a:r>
          </a:p>
          <a:p>
            <a:pPr defTabSz="914300" fontAlgn="auto">
              <a:spcBef>
                <a:spcPts val="0"/>
              </a:spcBef>
              <a:spcAft>
                <a:spcPts val="0"/>
              </a:spcAft>
              <a:defRPr/>
            </a:pPr>
            <a:r>
              <a:rPr lang="en-US" dirty="0" smtClean="0"/>
              <a:t>The rating system people use of older movies is very different than for a movie they just saw</a:t>
            </a:r>
          </a:p>
          <a:p>
            <a:pPr defTabSz="914300" fontAlgn="auto">
              <a:spcBef>
                <a:spcPts val="0"/>
              </a:spcBef>
              <a:spcAft>
                <a:spcPts val="0"/>
              </a:spcAft>
              <a:defRPr/>
            </a:pPr>
            <a:r>
              <a:rPr lang="en-US" dirty="0" smtClean="0"/>
              <a:t>The mood of the day made a difference also. E.g.:</a:t>
            </a:r>
            <a:r>
              <a:rPr lang="en-US" baseline="0" dirty="0" smtClean="0"/>
              <a:t> </a:t>
            </a:r>
            <a:r>
              <a:rPr lang="en-US" dirty="0" smtClean="0"/>
              <a:t>Friday ratings different than Monday morning ratings.</a:t>
            </a:r>
            <a:r>
              <a:rPr lang="en-US" b="1" dirty="0" smtClean="0"/>
              <a:t/>
            </a:r>
            <a:br>
              <a:rPr lang="en-US" b="1" dirty="0" smtClean="0"/>
            </a:br>
            <a:endParaRPr lang="en-US" dirty="0" smtClean="0"/>
          </a:p>
          <a:p>
            <a:pPr defTabSz="914391" fontAlgn="auto">
              <a:spcBef>
                <a:spcPts val="0"/>
              </a:spcBef>
              <a:spcAft>
                <a:spcPts val="0"/>
              </a:spcAft>
              <a:defRPr/>
            </a:pPr>
            <a:r>
              <a:rPr lang="en-US" dirty="0" smtClean="0"/>
              <a:t>Netflix is not the only available movie rating portal on the web.</a:t>
            </a:r>
          </a:p>
          <a:p>
            <a:pPr defTabSz="914391" fontAlgn="auto">
              <a:spcBef>
                <a:spcPts val="0"/>
              </a:spcBef>
              <a:spcAft>
                <a:spcPts val="0"/>
              </a:spcAft>
              <a:defRPr/>
            </a:pPr>
            <a:r>
              <a:rPr lang="en-US" dirty="0" err="1" smtClean="0"/>
              <a:t>Imdb</a:t>
            </a:r>
            <a:r>
              <a:rPr lang="en-US" dirty="0" smtClean="0"/>
              <a:t> also individuals can register and rate movies, </a:t>
            </a:r>
          </a:p>
          <a:p>
            <a:pPr defTabSz="914391" fontAlgn="auto">
              <a:spcBef>
                <a:spcPts val="0"/>
              </a:spcBef>
              <a:spcAft>
                <a:spcPts val="0"/>
              </a:spcAft>
              <a:defRPr/>
            </a:pPr>
            <a:r>
              <a:rPr lang="en-US" dirty="0" smtClean="0"/>
              <a:t>moreover they have the option of not keeping their details anonymous.</a:t>
            </a:r>
          </a:p>
          <a:p>
            <a:pPr defTabSz="914391" fontAlgn="auto">
              <a:spcBef>
                <a:spcPts val="0"/>
              </a:spcBef>
              <a:spcAft>
                <a:spcPts val="0"/>
              </a:spcAft>
              <a:defRPr/>
            </a:pPr>
            <a:r>
              <a:rPr lang="en-US" dirty="0" smtClean="0"/>
              <a:t>Narayanan and </a:t>
            </a:r>
            <a:r>
              <a:rPr lang="en-US" dirty="0" err="1" smtClean="0"/>
              <a:t>Shmatikov</a:t>
            </a:r>
            <a:r>
              <a:rPr lang="en-US" dirty="0" smtClean="0"/>
              <a:t> linked the Netflix database with the </a:t>
            </a:r>
            <a:r>
              <a:rPr lang="en-US" dirty="0" err="1" smtClean="0"/>
              <a:t>Imdb</a:t>
            </a:r>
            <a:r>
              <a:rPr lang="en-US" dirty="0" smtClean="0"/>
              <a:t> database (using the date of rating by a user)</a:t>
            </a:r>
          </a:p>
          <a:p>
            <a:pPr defTabSz="914391" fontAlgn="auto">
              <a:spcBef>
                <a:spcPts val="0"/>
              </a:spcBef>
              <a:spcAft>
                <a:spcPts val="0"/>
              </a:spcAft>
              <a:defRPr/>
            </a:pPr>
            <a:r>
              <a:rPr lang="en-US" dirty="0" smtClean="0"/>
              <a:t>to partly de-</a:t>
            </a:r>
            <a:r>
              <a:rPr lang="en-US" dirty="0" err="1" smtClean="0"/>
              <a:t>anonymize</a:t>
            </a:r>
            <a:r>
              <a:rPr lang="en-US" dirty="0" smtClean="0"/>
              <a:t> the Netflix training database. </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http://www.cs.utexas.edu/~shmat/shmat_oak08netflix.pdf</a:t>
            </a:r>
          </a:p>
          <a:p>
            <a:pPr marL="0" lvl="2" defTabSz="914300" fontAlgn="auto">
              <a:spcBef>
                <a:spcPts val="0"/>
              </a:spcBef>
              <a:spcAft>
                <a:spcPts val="0"/>
              </a:spcAft>
              <a:defRPr/>
            </a:pPr>
            <a:r>
              <a:rPr lang="en-US" dirty="0" err="1" smtClean="0"/>
              <a:t>Arvind</a:t>
            </a:r>
            <a:r>
              <a:rPr lang="en-US" dirty="0" smtClean="0"/>
              <a:t> Narayanan, </a:t>
            </a:r>
            <a:r>
              <a:rPr lang="en-US" dirty="0" err="1" smtClean="0"/>
              <a:t>Vitaly</a:t>
            </a:r>
            <a:r>
              <a:rPr lang="en-US" dirty="0" smtClean="0"/>
              <a:t> </a:t>
            </a:r>
            <a:r>
              <a:rPr lang="en-US" dirty="0" err="1" smtClean="0"/>
              <a:t>Shmatikov</a:t>
            </a:r>
            <a:r>
              <a:rPr lang="en-US" dirty="0" smtClean="0"/>
              <a:t>. Robust De-</a:t>
            </a:r>
            <a:r>
              <a:rPr lang="en-US" dirty="0" err="1" smtClean="0"/>
              <a:t>anonymization</a:t>
            </a:r>
            <a:r>
              <a:rPr lang="en-US" dirty="0" smtClean="0"/>
              <a:t> of Large Sparse Datasets. In </a:t>
            </a:r>
            <a:r>
              <a:rPr lang="en-US" i="1" dirty="0" smtClean="0"/>
              <a:t>IEEE Symposium on Security and Privacy</a:t>
            </a:r>
            <a:r>
              <a:rPr lang="en-US" dirty="0" smtClean="0"/>
              <a:t> 2008, p. 111–125.</a:t>
            </a:r>
          </a:p>
          <a:p>
            <a:pPr defTabSz="914391" fontAlgn="auto">
              <a:spcBef>
                <a:spcPts val="0"/>
              </a:spcBef>
              <a:spcAft>
                <a:spcPts val="0"/>
              </a:spcAft>
              <a:defRPr/>
            </a:pPr>
            <a:endParaRPr lang="en-US" dirty="0" smtClean="0"/>
          </a:p>
          <a:p>
            <a:pPr defTabSz="914300" fontAlgn="auto">
              <a:spcBef>
                <a:spcPts val="0"/>
              </a:spcBef>
              <a:spcAft>
                <a:spcPts val="0"/>
              </a:spcAft>
              <a:defRPr/>
            </a:pPr>
            <a:r>
              <a:rPr lang="en-US" dirty="0" smtClean="0"/>
              <a:t>In 2010, Netflix canceled a running contest to improve the company's recommendation algorithm due to privacy concerns.</a:t>
            </a:r>
          </a:p>
          <a:p>
            <a:pPr defTabSz="914300" fontAlgn="auto">
              <a:spcBef>
                <a:spcPts val="0"/>
              </a:spcBef>
              <a:spcAft>
                <a:spcPts val="0"/>
              </a:spcAft>
              <a:defRPr/>
            </a:pPr>
            <a:r>
              <a:rPr lang="en-US" dirty="0" smtClean="0"/>
              <a:t>Netflix was sued by </a:t>
            </a:r>
            <a:r>
              <a:rPr lang="en-US" dirty="0" err="1" smtClean="0"/>
              <a:t>KamberLaw</a:t>
            </a:r>
            <a:r>
              <a:rPr lang="en-US" dirty="0" smtClean="0"/>
              <a:t> L.L.C. and ended the contest after reaching a deal with the FTC.</a:t>
            </a:r>
          </a:p>
          <a:p>
            <a:pPr defTabSz="914391" fontAlgn="auto">
              <a:spcBef>
                <a:spcPts val="0"/>
              </a:spcBef>
              <a:spcAft>
                <a:spcPts val="0"/>
              </a:spcAft>
              <a:defRPr/>
            </a:pPr>
            <a:endParaRPr lang="en-US" dirty="0" smtClean="0"/>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Direct: nothing …</a:t>
            </a:r>
          </a:p>
          <a:p>
            <a:pPr defTabSz="914391" fontAlgn="auto">
              <a:spcBef>
                <a:spcPts val="0"/>
              </a:spcBef>
              <a:spcAft>
                <a:spcPts val="0"/>
              </a:spcAft>
              <a:defRPr/>
            </a:pPr>
            <a:r>
              <a:rPr lang="en-US" dirty="0" smtClean="0"/>
              <a:t>Indirect:  linked private (Netflix ratings) w/ public (IMDB reviews)  -- using infrequently rated movies and time</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Also: </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dirty="0" smtClean="0"/>
              <a:t>UMN Movie Lens research, SIGIR 2006 </a:t>
            </a:r>
          </a:p>
          <a:p>
            <a:pPr defTabSz="914391" fontAlgn="auto">
              <a:spcBef>
                <a:spcPts val="0"/>
              </a:spcBef>
              <a:spcAft>
                <a:spcPts val="0"/>
              </a:spcAft>
              <a:defRPr/>
            </a:pPr>
            <a:r>
              <a:rPr lang="en-US" dirty="0" smtClean="0"/>
              <a:t>Dan </a:t>
            </a:r>
            <a:r>
              <a:rPr lang="en-US" dirty="0" err="1" smtClean="0"/>
              <a:t>Frankowski</a:t>
            </a:r>
            <a:r>
              <a:rPr lang="en-US" dirty="0" smtClean="0"/>
              <a:t>, Dan </a:t>
            </a:r>
            <a:r>
              <a:rPr lang="en-US" dirty="0" err="1" smtClean="0"/>
              <a:t>Cosley</a:t>
            </a:r>
            <a:r>
              <a:rPr lang="en-US" dirty="0" smtClean="0"/>
              <a:t>, </a:t>
            </a:r>
            <a:r>
              <a:rPr lang="en-US" dirty="0" err="1" smtClean="0"/>
              <a:t>Shilad</a:t>
            </a:r>
            <a:r>
              <a:rPr lang="en-US" dirty="0" smtClean="0"/>
              <a:t> </a:t>
            </a:r>
            <a:r>
              <a:rPr lang="en-US" dirty="0" err="1" smtClean="0"/>
              <a:t>Sen</a:t>
            </a:r>
            <a:r>
              <a:rPr lang="en-US" dirty="0" smtClean="0"/>
              <a:t>, Loren </a:t>
            </a:r>
            <a:r>
              <a:rPr lang="en-US" dirty="0" err="1" smtClean="0"/>
              <a:t>Terveen</a:t>
            </a:r>
            <a:r>
              <a:rPr lang="en-US" dirty="0" smtClean="0"/>
              <a:t>, John </a:t>
            </a:r>
            <a:r>
              <a:rPr lang="en-US" dirty="0" err="1" smtClean="0"/>
              <a:t>Riedl</a:t>
            </a:r>
            <a:r>
              <a:rPr lang="en-US" dirty="0" smtClean="0"/>
              <a:t>.  You are what you say: privacy risks of public mentions. </a:t>
            </a:r>
            <a:br>
              <a:rPr lang="en-US" dirty="0" smtClean="0"/>
            </a:br>
            <a:r>
              <a:rPr lang="en-US" dirty="0" smtClean="0"/>
              <a:t/>
            </a:r>
            <a:br>
              <a:rPr lang="en-US" dirty="0" smtClean="0"/>
            </a:br>
            <a:r>
              <a:rPr lang="en-US" dirty="0" err="1" smtClean="0"/>
              <a:t>Latanya</a:t>
            </a:r>
            <a:r>
              <a:rPr lang="en-US" dirty="0" smtClean="0"/>
              <a:t> Sweeney, CMU, 1997</a:t>
            </a:r>
          </a:p>
          <a:p>
            <a:pPr defTabSz="914391" fontAlgn="auto">
              <a:spcBef>
                <a:spcPts val="0"/>
              </a:spcBef>
              <a:spcAft>
                <a:spcPts val="0"/>
              </a:spcAft>
              <a:defRPr/>
            </a:pPr>
            <a:r>
              <a:rPr lang="en-US" dirty="0" smtClean="0"/>
              <a:t>Showed how to de-</a:t>
            </a:r>
            <a:r>
              <a:rPr lang="en-US" dirty="0" err="1" smtClean="0"/>
              <a:t>anonymize</a:t>
            </a:r>
            <a:r>
              <a:rPr lang="en-US" dirty="0" smtClean="0"/>
              <a:t> Massachusetts hospital discharge database by joining it with a public voter database.  </a:t>
            </a:r>
          </a:p>
          <a:p>
            <a:pPr defTabSz="914391" fontAlgn="auto">
              <a:spcBef>
                <a:spcPts val="0"/>
              </a:spcBef>
              <a:spcAft>
                <a:spcPts val="0"/>
              </a:spcAft>
              <a:defRPr/>
            </a:pPr>
            <a:r>
              <a:rPr lang="en-US" dirty="0" smtClean="0"/>
              <a:t>Linked</a:t>
            </a:r>
            <a:r>
              <a:rPr lang="en-US" baseline="0" dirty="0" smtClean="0"/>
              <a:t> t</a:t>
            </a:r>
            <a:r>
              <a:rPr lang="en-US" dirty="0" smtClean="0"/>
              <a:t>he </a:t>
            </a:r>
            <a:r>
              <a:rPr lang="en-US" dirty="0" err="1" smtClean="0"/>
              <a:t>anonymized</a:t>
            </a:r>
            <a:r>
              <a:rPr lang="en-US" dirty="0" smtClean="0"/>
              <a:t> GIC database (which retained the birthdate, sex, and zip code of each patient)</a:t>
            </a:r>
          </a:p>
          <a:p>
            <a:pPr defTabSz="914391" fontAlgn="auto">
              <a:spcBef>
                <a:spcPts val="0"/>
              </a:spcBef>
              <a:spcAft>
                <a:spcPts val="0"/>
              </a:spcAft>
              <a:defRPr/>
            </a:pPr>
            <a:r>
              <a:rPr lang="en-US" dirty="0" smtClean="0"/>
              <a:t>With</a:t>
            </a:r>
            <a:r>
              <a:rPr lang="en-US" baseline="0" dirty="0" smtClean="0"/>
              <a:t> </a:t>
            </a:r>
            <a:r>
              <a:rPr lang="en-US" dirty="0" smtClean="0"/>
              <a:t>voter registration records</a:t>
            </a:r>
          </a:p>
          <a:p>
            <a:pPr defTabSz="914391" fontAlgn="auto">
              <a:spcBef>
                <a:spcPts val="0"/>
              </a:spcBef>
              <a:spcAft>
                <a:spcPts val="0"/>
              </a:spcAft>
              <a:defRPr/>
            </a:pPr>
            <a:r>
              <a:rPr lang="en-US" dirty="0" smtClean="0"/>
              <a:t>to identify the medical record of the governor of Massachusetts.</a:t>
            </a:r>
          </a:p>
          <a:p>
            <a:pPr defTabSz="914391" fontAlgn="auto">
              <a:spcBef>
                <a:spcPts val="0"/>
              </a:spcBef>
              <a:spcAft>
                <a:spcPts val="0"/>
              </a:spcAft>
              <a:defRPr/>
            </a:pPr>
            <a:endParaRPr lang="en-US" dirty="0" smtClean="0"/>
          </a:p>
          <a:p>
            <a:pPr defTabSz="914391" fontAlgn="auto">
              <a:spcBef>
                <a:spcPts val="0"/>
              </a:spcBef>
              <a:spcAft>
                <a:spcPts val="0"/>
              </a:spcAft>
              <a:defRPr/>
            </a:pPr>
            <a:r>
              <a:rPr lang="en-US" i="1" dirty="0" smtClean="0"/>
              <a:t>k-Anonymity: </a:t>
            </a:r>
            <a:r>
              <a:rPr lang="en-US" dirty="0" smtClean="0"/>
              <a:t>Any algorithm or process that </a:t>
            </a:r>
            <a:r>
              <a:rPr lang="en-US" dirty="0" err="1" smtClean="0"/>
              <a:t>anonymizes</a:t>
            </a:r>
            <a:r>
              <a:rPr lang="en-US" dirty="0" smtClean="0"/>
              <a:t> data by insuring each entity in the data is indistinguishable from at least a specific number of other such entities in the data. </a:t>
            </a:r>
          </a:p>
          <a:p>
            <a:pPr defTabSz="914391" fontAlgn="auto">
              <a:spcBef>
                <a:spcPts val="0"/>
              </a:spcBef>
              <a:spcAft>
                <a:spcPts val="0"/>
              </a:spcAft>
              <a:defRPr/>
            </a:pPr>
            <a:r>
              <a:rPr lang="en-US" i="1" dirty="0" smtClean="0"/>
              <a:t>Differential Privacy</a:t>
            </a:r>
            <a:r>
              <a:rPr lang="en-US" dirty="0" smtClean="0"/>
              <a:t>: </a:t>
            </a:r>
            <a:r>
              <a:rPr lang="en-US" dirty="0" err="1" smtClean="0"/>
              <a:t>Dwork</a:t>
            </a:r>
            <a:r>
              <a:rPr lang="en-US" dirty="0" smtClean="0"/>
              <a:t> </a:t>
            </a:r>
          </a:p>
        </p:txBody>
      </p:sp>
      <p:sp>
        <p:nvSpPr>
          <p:cNvPr id="4" name="Slide Number Placeholder 3"/>
          <p:cNvSpPr>
            <a:spLocks noGrp="1"/>
          </p:cNvSpPr>
          <p:nvPr>
            <p:ph type="sldNum" sz="quarter" idx="10"/>
          </p:nvPr>
        </p:nvSpPr>
        <p:spPr/>
        <p:txBody>
          <a:bodyPr/>
          <a:lstStyle/>
          <a:p>
            <a:fld id="{A96D1F08-AC56-4A2B-A7F2-3B48EA5BBBE8}" type="slidenum">
              <a:rPr lang="en-US" smtClean="0"/>
              <a:t>21</a:t>
            </a:fld>
            <a:endParaRPr lang="en-US"/>
          </a:p>
        </p:txBody>
      </p:sp>
    </p:spTree>
    <p:extLst>
      <p:ext uri="{BB962C8B-B14F-4D97-AF65-F5344CB8AC3E}">
        <p14:creationId xmlns:p14="http://schemas.microsoft.com/office/powerpoint/2010/main" val="60370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22</a:t>
            </a:fld>
            <a:endParaRPr lang="en-US"/>
          </a:p>
        </p:txBody>
      </p:sp>
    </p:spTree>
    <p:extLst>
      <p:ext uri="{BB962C8B-B14F-4D97-AF65-F5344CB8AC3E}">
        <p14:creationId xmlns:p14="http://schemas.microsoft.com/office/powerpoint/2010/main" val="2178774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fun thought experiment for thinking about how comfortable people are about sharing</a:t>
            </a:r>
            <a:r>
              <a:rPr lang="en-US" baseline="0" dirty="0" smtClean="0"/>
              <a:t> their query logs:</a:t>
            </a:r>
          </a:p>
          <a:p>
            <a:r>
              <a:rPr lang="en-US" baseline="0" dirty="0" smtClean="0"/>
              <a:t>Ask if anyone recognizes themselves here.</a:t>
            </a:r>
          </a:p>
          <a:p>
            <a:r>
              <a:rPr lang="en-US" baseline="0" dirty="0" smtClean="0"/>
              <a:t>Expose some private queries.</a:t>
            </a:r>
          </a:p>
          <a:p>
            <a:r>
              <a:rPr lang="en-US" baseline="0" dirty="0" smtClean="0"/>
              <a:t>[Obviously, this is a fake query log – but it can feel scary regardless.]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23</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24</a:t>
            </a:fld>
            <a:endParaRPr lang="en-US"/>
          </a:p>
        </p:txBody>
      </p:sp>
    </p:spTree>
    <p:extLst>
      <p:ext uri="{BB962C8B-B14F-4D97-AF65-F5344CB8AC3E}">
        <p14:creationId xmlns:p14="http://schemas.microsoft.com/office/powerpoint/2010/main" val="507197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25</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26</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27</a:t>
            </a:fld>
            <a:endParaRPr lang="en-US"/>
          </a:p>
        </p:txBody>
      </p:sp>
    </p:spTree>
    <p:extLst>
      <p:ext uri="{BB962C8B-B14F-4D97-AF65-F5344CB8AC3E}">
        <p14:creationId xmlns:p14="http://schemas.microsoft.com/office/powerpoint/2010/main" val="812642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28</a:t>
            </a:fld>
            <a:endParaRPr lang="en-US"/>
          </a:p>
        </p:txBody>
      </p:sp>
    </p:spTree>
    <p:extLst>
      <p:ext uri="{BB962C8B-B14F-4D97-AF65-F5344CB8AC3E}">
        <p14:creationId xmlns:p14="http://schemas.microsoft.com/office/powerpoint/2010/main" val="2178159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start analysis with summary of data</a:t>
            </a:r>
          </a:p>
          <a:p>
            <a:r>
              <a:rPr lang="en-US" baseline="0" dirty="0" smtClean="0"/>
              <a:t>Especially on new datasets</a:t>
            </a:r>
          </a:p>
          <a:p>
            <a:r>
              <a:rPr lang="en-US" baseline="0" dirty="0" smtClean="0"/>
              <a:t>Because sometimes this can be surprising, and indicate new issues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29</a:t>
            </a:fld>
            <a:endParaRPr lang="en-US"/>
          </a:p>
        </p:txBody>
      </p:sp>
    </p:spTree>
    <p:extLst>
      <p:ext uri="{BB962C8B-B14F-4D97-AF65-F5344CB8AC3E}">
        <p14:creationId xmlns:p14="http://schemas.microsoft.com/office/powerpoint/2010/main" val="130025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 concern of people who study marginalia is that we’ll use this valuable</a:t>
            </a:r>
            <a:r>
              <a:rPr lang="en-US" baseline="0" dirty="0" smtClean="0"/>
              <a:t> context with digital documents.</a:t>
            </a:r>
          </a:p>
          <a:p>
            <a:pPr marL="0" indent="0">
              <a:buFontTx/>
              <a:buNone/>
            </a:pPr>
            <a:r>
              <a:rPr lang="en-US" baseline="0" dirty="0" smtClean="0"/>
              <a:t>On the surface we do: PDFs don’t get messy as you use read them. You can’t </a:t>
            </a:r>
            <a:r>
              <a:rPr lang="en-US" baseline="0" dirty="0" err="1" smtClean="0"/>
              <a:t>dogear</a:t>
            </a:r>
            <a:r>
              <a:rPr lang="en-US" baseline="0" dirty="0" smtClean="0"/>
              <a:t> a document.</a:t>
            </a:r>
          </a:p>
          <a:p>
            <a:pPr marL="0" indent="0">
              <a:buFontTx/>
              <a:buNone/>
            </a:pPr>
            <a:r>
              <a:rPr lang="en-US" baseline="0" dirty="0" smtClean="0"/>
              <a:t>Although people have ported these affordances to digital documents.</a:t>
            </a:r>
            <a:endParaRPr lang="en-US" dirty="0" smtClean="0"/>
          </a:p>
          <a:p>
            <a:pPr marL="0" indent="0">
              <a:buFontTx/>
              <a:buNone/>
            </a:pPr>
            <a:endParaRPr lang="en-US" dirty="0" smtClean="0"/>
          </a:p>
          <a:p>
            <a:pPr marL="0" indent="0">
              <a:buFontTx/>
              <a:buNone/>
            </a:pPr>
            <a:r>
              <a:rPr lang="en-US" dirty="0" smtClean="0"/>
              <a:t>However,</a:t>
            </a:r>
            <a:r>
              <a:rPr lang="en-US" baseline="0" dirty="0" smtClean="0"/>
              <a:t> e</a:t>
            </a:r>
            <a:r>
              <a:rPr lang="en-US" dirty="0" smtClean="0"/>
              <a:t>ven in</a:t>
            </a:r>
            <a:r>
              <a:rPr lang="en-US" baseline="0" dirty="0" smtClean="0"/>
              <a:t> the absence of such affordances,</a:t>
            </a:r>
          </a:p>
          <a:p>
            <a:pPr marL="0" indent="0">
              <a:buFontTx/>
              <a:buNone/>
            </a:pPr>
            <a:r>
              <a:rPr lang="en-US" dirty="0" smtClean="0"/>
              <a:t>I argue that digital information actually increases the amount of context we have about documents.</a:t>
            </a:r>
          </a:p>
          <a:p>
            <a:pPr marL="0" indent="0">
              <a:buFontTx/>
              <a:buNone/>
            </a:pPr>
            <a:r>
              <a:rPr lang="en-US" dirty="0" smtClean="0"/>
              <a:t>In large part this is thanks to the Internet.</a:t>
            </a:r>
          </a:p>
          <a:p>
            <a:pPr marL="0" indent="0">
              <a:buFontTx/>
              <a:buNone/>
            </a:pPr>
            <a:endParaRPr lang="en-US" dirty="0" smtClean="0"/>
          </a:p>
          <a:p>
            <a:pPr marL="0" indent="0">
              <a:buFontTx/>
              <a:buNone/>
            </a:pPr>
            <a:r>
              <a:rPr lang="en-US" dirty="0" smtClean="0"/>
              <a:t>Most analogous</a:t>
            </a:r>
            <a:r>
              <a:rPr lang="en-US" baseline="0" dirty="0" smtClean="0"/>
              <a:t> to marginalia: annotations.</a:t>
            </a:r>
          </a:p>
          <a:p>
            <a:pPr marL="0" indent="0">
              <a:buFontTx/>
              <a:buNone/>
            </a:pPr>
            <a:r>
              <a:rPr lang="en-US" baseline="0" dirty="0" smtClean="0"/>
              <a:t>We also link items.</a:t>
            </a:r>
          </a:p>
          <a:p>
            <a:pPr marL="0" indent="0">
              <a:buFontTx/>
              <a:buNone/>
            </a:pPr>
            <a:r>
              <a:rPr lang="en-US" baseline="0" dirty="0" smtClean="0"/>
              <a:t>Relationships can tell a lot about the item.</a:t>
            </a:r>
          </a:p>
          <a:p>
            <a:pPr marL="0" indent="0">
              <a:buFontTx/>
              <a:buNone/>
            </a:pPr>
            <a:r>
              <a:rPr lang="en-US" baseline="0" dirty="0" smtClean="0"/>
              <a:t>E.g.: On Facebook our social network is valuable in good part because it uniquely identifies us.</a:t>
            </a:r>
            <a:endParaRPr lang="en-US" dirty="0" smtClean="0"/>
          </a:p>
          <a:p>
            <a:pPr marL="0" indent="0">
              <a:buFontTx/>
              <a:buNone/>
            </a:pPr>
            <a:endParaRPr lang="en-US" dirty="0" smtClean="0"/>
          </a:p>
          <a:p>
            <a:pPr marL="0" indent="0">
              <a:buFontTx/>
              <a:buNone/>
            </a:pPr>
            <a:r>
              <a:rPr lang="en-US" dirty="0" smtClean="0"/>
              <a:t>I’m particularly</a:t>
            </a:r>
            <a:r>
              <a:rPr lang="en-US" baseline="0" dirty="0" smtClean="0"/>
              <a:t> interested in large-scale information usage data.</a:t>
            </a:r>
            <a:endParaRPr lang="en-US" dirty="0" smtClean="0"/>
          </a:p>
          <a:p>
            <a:pPr marL="171450" indent="-171450">
              <a:buFontTx/>
              <a:buChar char="-"/>
            </a:pPr>
            <a:r>
              <a:rPr lang="en-US" dirty="0" smtClean="0"/>
              <a:t>What we understand about people</a:t>
            </a:r>
          </a:p>
          <a:p>
            <a:pPr marL="171450" indent="-171450">
              <a:buFontTx/>
              <a:buChar char="-"/>
            </a:pPr>
            <a:r>
              <a:rPr lang="en-US" dirty="0" smtClean="0"/>
              <a:t>How</a:t>
            </a:r>
            <a:r>
              <a:rPr lang="en-US" baseline="0" dirty="0" smtClean="0"/>
              <a:t> we build and test systems</a:t>
            </a:r>
          </a:p>
          <a:p>
            <a:pPr marL="171450" indent="-171450">
              <a:buFontTx/>
              <a:buChar char="-"/>
            </a:pPr>
            <a:endParaRPr lang="en-US" baseline="0" dirty="0" smtClean="0"/>
          </a:p>
          <a:p>
            <a:pPr marL="0" indent="0">
              <a:buFontTx/>
              <a:buNone/>
            </a:pPr>
            <a:r>
              <a:rPr lang="en-US" baseline="0" dirty="0" smtClean="0"/>
              <a:t>Enables a change in focus.</a:t>
            </a:r>
          </a:p>
          <a:p>
            <a:pPr marL="0" indent="0">
              <a:buFontTx/>
              <a:buNone/>
            </a:pPr>
            <a:r>
              <a:rPr lang="en-US" baseline="0" dirty="0" smtClean="0"/>
              <a:t>With Mark Twain we cared about the notes he made because he is Mark Twain.</a:t>
            </a:r>
          </a:p>
          <a:p>
            <a:pPr marL="0" indent="0">
              <a:buFontTx/>
              <a:buNone/>
            </a:pPr>
            <a:r>
              <a:rPr lang="en-US" baseline="0" dirty="0" smtClean="0"/>
              <a:t>If the notes had been some 6</a:t>
            </a:r>
            <a:r>
              <a:rPr lang="en-US" baseline="30000" dirty="0" smtClean="0"/>
              <a:t>th</a:t>
            </a:r>
            <a:r>
              <a:rPr lang="en-US" baseline="0" dirty="0" smtClean="0"/>
              <a:t> grader’s comments in the margin of Huck Finn, that wouldn’t have been interesting.</a:t>
            </a:r>
          </a:p>
          <a:p>
            <a:pPr marL="0" indent="0">
              <a:buFontTx/>
              <a:buNone/>
            </a:pPr>
            <a:r>
              <a:rPr lang="en-US" baseline="0" dirty="0" smtClean="0"/>
              <a:t>But when we can look at all 6</a:t>
            </a:r>
            <a:r>
              <a:rPr lang="en-US" baseline="30000" dirty="0" smtClean="0"/>
              <a:t>th</a:t>
            </a:r>
            <a:r>
              <a:rPr lang="en-US" baseline="0" dirty="0" smtClean="0"/>
              <a:t> graders’ comments, and they all read the book, that becomes interesting.</a:t>
            </a:r>
          </a:p>
        </p:txBody>
      </p:sp>
      <p:sp>
        <p:nvSpPr>
          <p:cNvPr id="4" name="Slide Number Placeholder 3"/>
          <p:cNvSpPr>
            <a:spLocks noGrp="1"/>
          </p:cNvSpPr>
          <p:nvPr>
            <p:ph type="sldNum" sz="quarter" idx="10"/>
          </p:nvPr>
        </p:nvSpPr>
        <p:spPr/>
        <p:txBody>
          <a:bodyPr/>
          <a:lstStyle/>
          <a:p>
            <a:fld id="{A96D1F08-AC56-4A2B-A7F2-3B48EA5BBBE8}" type="slidenum">
              <a:rPr lang="en-US" smtClean="0"/>
              <a:t>3</a:t>
            </a:fld>
            <a:endParaRPr lang="en-US"/>
          </a:p>
        </p:txBody>
      </p:sp>
    </p:spTree>
    <p:extLst>
      <p:ext uri="{BB962C8B-B14F-4D97-AF65-F5344CB8AC3E}">
        <p14:creationId xmlns:p14="http://schemas.microsoft.com/office/powerpoint/2010/main" val="1588552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 the past 10 to 15 years, we’ve developed a pretty good picture of what Web search looks like</a:t>
            </a:r>
          </a:p>
          <a:p>
            <a:r>
              <a:rPr lang="en-US" dirty="0" smtClean="0"/>
              <a:t>But when we first started</a:t>
            </a:r>
            <a:r>
              <a:rPr lang="en-US" baseline="0" dirty="0" smtClean="0"/>
              <a:t> looking at Web search, we didn’t really know much about what to expect.</a:t>
            </a:r>
          </a:p>
          <a:p>
            <a:r>
              <a:rPr lang="en-US" baseline="0" dirty="0" smtClean="0"/>
              <a:t>It’s interesting to go back and read early Web search papers, and see what surprised people that we now take for granted.</a:t>
            </a:r>
          </a:p>
          <a:p>
            <a:r>
              <a:rPr lang="en-US" baseline="0" dirty="0" smtClean="0"/>
              <a:t>(If for nothing else than for scale. A term was common if it occurred more than 100 times!)</a:t>
            </a:r>
          </a:p>
        </p:txBody>
      </p:sp>
      <p:sp>
        <p:nvSpPr>
          <p:cNvPr id="4" name="Slide Number Placeholder 3"/>
          <p:cNvSpPr>
            <a:spLocks noGrp="1"/>
          </p:cNvSpPr>
          <p:nvPr>
            <p:ph type="sldNum" sz="quarter" idx="10"/>
          </p:nvPr>
        </p:nvSpPr>
        <p:spPr/>
        <p:txBody>
          <a:bodyPr/>
          <a:lstStyle/>
          <a:p>
            <a:fld id="{6DD73AEF-DB2F-42C2-A6E0-BFEA043D0D07}" type="slidenum">
              <a:rPr lang="en-US" smtClean="0"/>
              <a:pPr/>
              <a:t>30</a:t>
            </a:fld>
            <a:endParaRPr lang="en-US"/>
          </a:p>
        </p:txBody>
      </p:sp>
    </p:spTree>
    <p:extLst>
      <p:ext uri="{BB962C8B-B14F-4D97-AF65-F5344CB8AC3E}">
        <p14:creationId xmlns:p14="http://schemas.microsoft.com/office/powerpoint/2010/main" val="957344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Same thing happens when we look at </a:t>
            </a:r>
            <a:r>
              <a:rPr lang="en-US" baseline="0" dirty="0" err="1" smtClean="0"/>
              <a:t>microblog</a:t>
            </a:r>
            <a:r>
              <a:rPr lang="en-US" baseline="0" dirty="0" smtClean="0"/>
              <a:t> search,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where we carry over our Web search experience</a:t>
            </a:r>
            <a:endParaRPr lang="en-US" dirty="0" smtClean="0"/>
          </a:p>
        </p:txBody>
      </p:sp>
      <p:sp>
        <p:nvSpPr>
          <p:cNvPr id="4" name="Slide Number Placeholder 3"/>
          <p:cNvSpPr>
            <a:spLocks noGrp="1"/>
          </p:cNvSpPr>
          <p:nvPr>
            <p:ph type="sldNum" sz="quarter" idx="10"/>
          </p:nvPr>
        </p:nvSpPr>
        <p:spPr/>
        <p:txBody>
          <a:bodyPr/>
          <a:lstStyle/>
          <a:p>
            <a:fld id="{A96D1F08-AC56-4A2B-A7F2-3B48EA5BBBE8}" type="slidenum">
              <a:rPr lang="en-US" smtClean="0"/>
              <a:t>31</a:t>
            </a:fld>
            <a:endParaRPr lang="en-US"/>
          </a:p>
        </p:txBody>
      </p:sp>
    </p:spTree>
    <p:extLst>
      <p:ext uri="{BB962C8B-B14F-4D97-AF65-F5344CB8AC3E}">
        <p14:creationId xmlns:p14="http://schemas.microsoft.com/office/powerpoint/2010/main" val="1088716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32</a:t>
            </a:fld>
            <a:endParaRPr lang="en-US"/>
          </a:p>
        </p:txBody>
      </p:sp>
    </p:spTree>
    <p:extLst>
      <p:ext uri="{BB962C8B-B14F-4D97-AF65-F5344CB8AC3E}">
        <p14:creationId xmlns:p14="http://schemas.microsoft.com/office/powerpoint/2010/main" val="12458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33</a:t>
            </a:fld>
            <a:endParaRPr lang="en-US"/>
          </a:p>
        </p:txBody>
      </p:sp>
    </p:spTree>
    <p:extLst>
      <p:ext uri="{BB962C8B-B14F-4D97-AF65-F5344CB8AC3E}">
        <p14:creationId xmlns:p14="http://schemas.microsoft.com/office/powerpoint/2010/main" val="1755233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Make sure partitions are balanced and fair</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C1F3BD51-AF69-4FBC-9FAF-6FE6E47C03D6}" type="slidenum">
              <a:rPr lang="en-US">
                <a:latin typeface="Calibri" pitchFamily="34" charset="0"/>
              </a:rPr>
              <a:pPr defTabSz="912813" fontAlgn="base">
                <a:spcBef>
                  <a:spcPct val="0"/>
                </a:spcBef>
                <a:spcAft>
                  <a:spcPct val="0"/>
                </a:spcAft>
              </a:pPr>
              <a:t>34</a:t>
            </a:fld>
            <a:endParaRPr lang="en-US">
              <a:latin typeface="Calibri" pitchFamily="34" charset="0"/>
            </a:endParaRPr>
          </a:p>
        </p:txBody>
      </p:sp>
    </p:spTree>
    <p:extLst>
      <p:ext uri="{BB962C8B-B14F-4D97-AF65-F5344CB8AC3E}">
        <p14:creationId xmlns:p14="http://schemas.microsoft.com/office/powerpoint/2010/main" val="1267058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FA261B19-E620-4AF0-9F2E-DEA9EFE2F838}" type="slidenum">
              <a:rPr lang="en-US">
                <a:latin typeface="Calibri" pitchFamily="34" charset="0"/>
              </a:rPr>
              <a:pPr defTabSz="912813" fontAlgn="base">
                <a:spcBef>
                  <a:spcPct val="0"/>
                </a:spcBef>
                <a:spcAft>
                  <a:spcPct val="0"/>
                </a:spcAft>
              </a:pPr>
              <a:t>35</a:t>
            </a:fld>
            <a:endParaRPr lang="en-US">
              <a:latin typeface="Calibri" pitchFamily="34" charset="0"/>
            </a:endParaRPr>
          </a:p>
        </p:txBody>
      </p:sp>
    </p:spTree>
    <p:extLst>
      <p:ext uri="{BB962C8B-B14F-4D97-AF65-F5344CB8AC3E}">
        <p14:creationId xmlns:p14="http://schemas.microsoft.com/office/powerpoint/2010/main" val="1429891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36</a:t>
            </a:fld>
            <a:endParaRPr lang="en-US"/>
          </a:p>
        </p:txBody>
      </p:sp>
    </p:spTree>
    <p:extLst>
      <p:ext uri="{BB962C8B-B14F-4D97-AF65-F5344CB8AC3E}">
        <p14:creationId xmlns:p14="http://schemas.microsoft.com/office/powerpoint/2010/main" val="3387931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37</a:t>
            </a:fld>
            <a:endParaRPr lang="en-US"/>
          </a:p>
        </p:txBody>
      </p:sp>
    </p:spTree>
    <p:extLst>
      <p:ext uri="{BB962C8B-B14F-4D97-AF65-F5344CB8AC3E}">
        <p14:creationId xmlns:p14="http://schemas.microsoft.com/office/powerpoint/2010/main" val="2273065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38</a:t>
            </a:fld>
            <a:endParaRPr lang="en-US"/>
          </a:p>
        </p:txBody>
      </p:sp>
    </p:spTree>
    <p:extLst>
      <p:ext uri="{BB962C8B-B14F-4D97-AF65-F5344CB8AC3E}">
        <p14:creationId xmlns:p14="http://schemas.microsoft.com/office/powerpoint/2010/main" val="2739994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39</a:t>
            </a:fld>
            <a:endParaRPr lang="en-US"/>
          </a:p>
        </p:txBody>
      </p:sp>
    </p:spTree>
    <p:extLst>
      <p:ext uri="{BB962C8B-B14F-4D97-AF65-F5344CB8AC3E}">
        <p14:creationId xmlns:p14="http://schemas.microsoft.com/office/powerpoint/2010/main" val="34198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evidence of how</a:t>
            </a:r>
            <a:r>
              <a:rPr lang="en-US" baseline="0" dirty="0" smtClean="0"/>
              <a:t> people use information all over the Web.</a:t>
            </a:r>
          </a:p>
        </p:txBody>
      </p:sp>
      <p:sp>
        <p:nvSpPr>
          <p:cNvPr id="4" name="Slide Number Placeholder 3"/>
          <p:cNvSpPr>
            <a:spLocks noGrp="1"/>
          </p:cNvSpPr>
          <p:nvPr>
            <p:ph type="sldNum" sz="quarter" idx="10"/>
          </p:nvPr>
        </p:nvSpPr>
        <p:spPr/>
        <p:txBody>
          <a:bodyPr/>
          <a:lstStyle/>
          <a:p>
            <a:fld id="{A96D1F08-AC56-4A2B-A7F2-3B48EA5BBBE8}" type="slidenum">
              <a:rPr lang="en-US" smtClean="0"/>
              <a:t>4</a:t>
            </a:fld>
            <a:endParaRPr lang="en-US"/>
          </a:p>
        </p:txBody>
      </p:sp>
    </p:spTree>
    <p:extLst>
      <p:ext uri="{BB962C8B-B14F-4D97-AF65-F5344CB8AC3E}">
        <p14:creationId xmlns:p14="http://schemas.microsoft.com/office/powerpoint/2010/main" val="12621103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Limited to what’s available:</a:t>
            </a:r>
          </a:p>
          <a:p>
            <a:pPr>
              <a:spcBef>
                <a:spcPct val="0"/>
              </a:spcBef>
              <a:buFontTx/>
              <a:buChar char="-"/>
            </a:pPr>
            <a:r>
              <a:rPr lang="en-US" dirty="0" smtClean="0"/>
              <a:t>People may want to use facets, but you can’t see it (cheap, highly rated, recent)</a:t>
            </a:r>
          </a:p>
          <a:p>
            <a:pPr>
              <a:spcBef>
                <a:spcPct val="0"/>
              </a:spcBef>
              <a:buFontTx/>
              <a:buChar char="-"/>
            </a:pPr>
            <a:r>
              <a:rPr lang="en-US" dirty="0" smtClean="0"/>
              <a:t>People can’t search for old information on Twitter</a:t>
            </a:r>
          </a:p>
          <a:p>
            <a:pPr>
              <a:spcBef>
                <a:spcPct val="0"/>
              </a:spcBef>
              <a:buFontTx/>
              <a:buNone/>
            </a:pPr>
            <a:endParaRPr lang="en-US" dirty="0" smtClean="0"/>
          </a:p>
          <a:p>
            <a:pPr>
              <a:spcBef>
                <a:spcPct val="0"/>
              </a:spcBef>
            </a:pPr>
            <a:r>
              <a:rPr lang="en-US" dirty="0" smtClean="0"/>
              <a:t>You</a:t>
            </a:r>
            <a:r>
              <a:rPr lang="en-US" baseline="0" dirty="0" smtClean="0"/>
              <a:t> only s</a:t>
            </a:r>
            <a:r>
              <a:rPr lang="en-US" dirty="0" smtClean="0"/>
              <a:t>ee what people want with the tools they have available.</a:t>
            </a:r>
          </a:p>
          <a:p>
            <a:pPr>
              <a:spcBef>
                <a:spcPct val="0"/>
              </a:spcBef>
            </a:pPr>
            <a:endParaRPr lang="en-US" dirty="0" smtClean="0"/>
          </a:p>
          <a:p>
            <a:pPr>
              <a:spcBef>
                <a:spcPct val="0"/>
              </a:spcBef>
            </a:pPr>
            <a:r>
              <a:rPr lang="en-US" dirty="0" smtClean="0"/>
              <a:t>Don’t know when people are confused.  E.g., people think they’re in Web search and searching on image search</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690A7076-F354-41F8-A581-5C93BD5D7D48}" type="slidenum">
              <a:rPr lang="en-US">
                <a:latin typeface="Calibri" pitchFamily="34" charset="0"/>
              </a:rPr>
              <a:pPr defTabSz="912813" fontAlgn="base">
                <a:spcBef>
                  <a:spcPct val="0"/>
                </a:spcBef>
                <a:spcAft>
                  <a:spcPct val="0"/>
                </a:spcAft>
              </a:pPr>
              <a:t>40</a:t>
            </a:fld>
            <a:endParaRPr lang="en-US">
              <a:latin typeface="Calibri" pitchFamily="34" charset="0"/>
            </a:endParaRPr>
          </a:p>
        </p:txBody>
      </p:sp>
    </p:spTree>
    <p:extLst>
      <p:ext uri="{BB962C8B-B14F-4D97-AF65-F5344CB8AC3E}">
        <p14:creationId xmlns:p14="http://schemas.microsoft.com/office/powerpoint/2010/main" val="1444034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41</a:t>
            </a:fld>
            <a:endParaRPr lang="en-US"/>
          </a:p>
        </p:txBody>
      </p:sp>
    </p:spTree>
    <p:extLst>
      <p:ext uri="{BB962C8B-B14F-4D97-AF65-F5344CB8AC3E}">
        <p14:creationId xmlns:p14="http://schemas.microsoft.com/office/powerpoint/2010/main" val="4045645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Correlation of click entropy and result entropy: 0.53</a:t>
            </a:r>
          </a:p>
          <a:p>
            <a:pPr>
              <a:spcBef>
                <a:spcPct val="0"/>
              </a:spcBef>
            </a:pPr>
            <a:r>
              <a:rPr lang="en-US" dirty="0" smtClean="0"/>
              <a:t>Correlation of click entropy and click position: 0.73</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Correlation of click entropy and clicks/user: 0.73</a:t>
            </a:r>
          </a:p>
        </p:txBody>
      </p:sp>
      <p:sp>
        <p:nvSpPr>
          <p:cNvPr id="4" name="Slide Number Placeholder 3"/>
          <p:cNvSpPr>
            <a:spLocks noGrp="1"/>
          </p:cNvSpPr>
          <p:nvPr>
            <p:ph type="sldNum" sz="quarter" idx="10"/>
          </p:nvPr>
        </p:nvSpPr>
        <p:spPr/>
        <p:txBody>
          <a:bodyPr/>
          <a:lstStyle/>
          <a:p>
            <a:fld id="{A96D1F08-AC56-4A2B-A7F2-3B48EA5BBBE8}" type="slidenum">
              <a:rPr lang="en-US" smtClean="0"/>
              <a:t>42</a:t>
            </a:fld>
            <a:endParaRPr lang="en-US"/>
          </a:p>
        </p:txBody>
      </p:sp>
    </p:spTree>
    <p:extLst>
      <p:ext uri="{BB962C8B-B14F-4D97-AF65-F5344CB8AC3E}">
        <p14:creationId xmlns:p14="http://schemas.microsoft.com/office/powerpoint/2010/main" val="841468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Spam, Damn Spam, and Statistics: Using statistical analysis to locate spam web pages. D. </a:t>
            </a:r>
            <a:r>
              <a:rPr lang="en-US" sz="1200" dirty="0" err="1" smtClean="0">
                <a:latin typeface="+mn-lt"/>
                <a:cs typeface="+mn-cs"/>
              </a:rPr>
              <a:t>Fetterly</a:t>
            </a:r>
            <a:r>
              <a:rPr lang="en-US" sz="1200" dirty="0" smtClean="0">
                <a:latin typeface="+mn-lt"/>
                <a:cs typeface="+mn-cs"/>
              </a:rPr>
              <a:t>, M. </a:t>
            </a:r>
            <a:r>
              <a:rPr lang="en-US" sz="1200" dirty="0" err="1" smtClean="0">
                <a:latin typeface="+mn-lt"/>
                <a:cs typeface="+mn-cs"/>
              </a:rPr>
              <a:t>Manasse</a:t>
            </a:r>
            <a:r>
              <a:rPr lang="en-US" sz="1200" dirty="0" smtClean="0">
                <a:latin typeface="+mn-lt"/>
                <a:cs typeface="+mn-cs"/>
              </a:rPr>
              <a:t> and M. </a:t>
            </a:r>
            <a:r>
              <a:rPr lang="en-US" sz="1200" dirty="0" err="1" smtClean="0">
                <a:latin typeface="+mn-lt"/>
                <a:cs typeface="+mn-cs"/>
              </a:rPr>
              <a:t>Najork</a:t>
            </a:r>
            <a:r>
              <a:rPr lang="en-US" sz="1200" dirty="0" smtClean="0">
                <a:latin typeface="+mn-lt"/>
                <a:cs typeface="+mn-cs"/>
              </a:rPr>
              <a:t>. </a:t>
            </a:r>
            <a:r>
              <a:rPr lang="en-US" sz="1200" i="1" dirty="0" smtClean="0">
                <a:latin typeface="+mn-lt"/>
                <a:cs typeface="+mn-cs"/>
              </a:rPr>
              <a:t>7th Int’l Workshop on the Web and</a:t>
            </a:r>
            <a:r>
              <a:rPr lang="en-US" sz="1200" dirty="0" smtClean="0">
                <a:latin typeface="+mn-lt"/>
                <a:cs typeface="+mn-cs"/>
              </a:rPr>
              <a:t> </a:t>
            </a:r>
            <a:r>
              <a:rPr lang="en-US" sz="1200" i="1" dirty="0" smtClean="0">
                <a:latin typeface="+mn-lt"/>
                <a:cs typeface="+mn-cs"/>
              </a:rPr>
              <a:t>Databases</a:t>
            </a:r>
            <a:r>
              <a:rPr lang="en-US" sz="1200" dirty="0" smtClean="0">
                <a:latin typeface="+mn-lt"/>
                <a:cs typeface="+mn-cs"/>
              </a:rPr>
              <a:t>, June 2004</a:t>
            </a:r>
            <a:r>
              <a:rPr lang="en-US" sz="1200" dirty="0" smtClean="0">
                <a:latin typeface="+mn-lt"/>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mn-cs"/>
              </a:rPr>
              <a:t>Figure: Cluster of pages downloaded</a:t>
            </a:r>
            <a:r>
              <a:rPr lang="en-US" sz="1200" baseline="0" dirty="0" smtClean="0">
                <a:latin typeface="+mn-lt"/>
                <a:cs typeface="+mn-cs"/>
              </a:rPr>
              <a:t> a lot that change completely. Manual sampling shows they are virtually all spam.</a:t>
            </a:r>
            <a:endParaRPr lang="en-US" sz="1200" dirty="0" smtClean="0">
              <a:latin typeface="+mn-lt"/>
              <a:cs typeface="+mn-cs"/>
            </a:endParaRPr>
          </a:p>
        </p:txBody>
      </p:sp>
      <p:sp>
        <p:nvSpPr>
          <p:cNvPr id="4" name="Slide Number Placeholder 3"/>
          <p:cNvSpPr>
            <a:spLocks noGrp="1"/>
          </p:cNvSpPr>
          <p:nvPr>
            <p:ph type="sldNum" sz="quarter" idx="10"/>
          </p:nvPr>
        </p:nvSpPr>
        <p:spPr/>
        <p:txBody>
          <a:bodyPr/>
          <a:lstStyle/>
          <a:p>
            <a:fld id="{A96D1F08-AC56-4A2B-A7F2-3B48EA5BBBE8}" type="slidenum">
              <a:rPr lang="en-US" smtClean="0"/>
              <a:t>43</a:t>
            </a:fld>
            <a:endParaRPr lang="en-US"/>
          </a:p>
        </p:txBody>
      </p:sp>
    </p:spTree>
    <p:extLst>
      <p:ext uri="{BB962C8B-B14F-4D97-AF65-F5344CB8AC3E}">
        <p14:creationId xmlns:p14="http://schemas.microsoft.com/office/powerpoint/2010/main" val="170433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44</a:t>
            </a:fld>
            <a:endParaRPr lang="en-US"/>
          </a:p>
        </p:txBody>
      </p:sp>
    </p:spTree>
    <p:extLst>
      <p:ext uri="{BB962C8B-B14F-4D97-AF65-F5344CB8AC3E}">
        <p14:creationId xmlns:p14="http://schemas.microsoft.com/office/powerpoint/2010/main" val="2400547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45</a:t>
            </a:fld>
            <a:endParaRPr lang="en-US"/>
          </a:p>
        </p:txBody>
      </p:sp>
    </p:spTree>
    <p:extLst>
      <p:ext uri="{BB962C8B-B14F-4D97-AF65-F5344CB8AC3E}">
        <p14:creationId xmlns:p14="http://schemas.microsoft.com/office/powerpoint/2010/main" val="2737243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Re-finding often targeted at a particular URL</a:t>
            </a:r>
          </a:p>
          <a:p>
            <a:pPr>
              <a:spcBef>
                <a:spcPct val="0"/>
              </a:spcBef>
            </a:pPr>
            <a:r>
              <a:rPr lang="en-US" smtClean="0"/>
              <a:t>But sometimes accidental, particularly when:</a:t>
            </a:r>
          </a:p>
          <a:p>
            <a:pPr>
              <a:spcBef>
                <a:spcPct val="0"/>
              </a:spcBef>
              <a:buFontTx/>
              <a:buChar char="-"/>
            </a:pPr>
            <a:r>
              <a:rPr lang="en-US" smtClean="0"/>
              <a:t>Query changes</a:t>
            </a:r>
          </a:p>
          <a:p>
            <a:pPr>
              <a:spcBef>
                <a:spcPct val="0"/>
              </a:spcBef>
              <a:buFontTx/>
              <a:buChar char="-"/>
            </a:pPr>
            <a:r>
              <a:rPr lang="en-US" smtClean="0"/>
              <a:t>Within same session</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defTabSz="912813" fontAlgn="base">
              <a:spcBef>
                <a:spcPct val="0"/>
              </a:spcBef>
              <a:spcAft>
                <a:spcPct val="0"/>
              </a:spcAft>
            </a:pPr>
            <a:fld id="{420C8DEF-B57C-4808-974D-880F3FB76D93}" type="slidenum">
              <a:rPr lang="en-US">
                <a:latin typeface="Calibri" pitchFamily="34" charset="0"/>
              </a:rPr>
              <a:pPr defTabSz="912813" fontAlgn="base">
                <a:spcBef>
                  <a:spcPct val="0"/>
                </a:spcBef>
                <a:spcAft>
                  <a:spcPct val="0"/>
                </a:spcAft>
              </a:pPr>
              <a:t>46</a:t>
            </a:fld>
            <a:endParaRPr lang="en-US">
              <a:latin typeface="Calibri" pitchFamily="34" charset="0"/>
            </a:endParaRPr>
          </a:p>
        </p:txBody>
      </p:sp>
    </p:spTree>
    <p:extLst>
      <p:ext uri="{BB962C8B-B14F-4D97-AF65-F5344CB8AC3E}">
        <p14:creationId xmlns:p14="http://schemas.microsoft.com/office/powerpoint/2010/main" val="3632889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47</a:t>
            </a:fld>
            <a:endParaRPr lang="en-US"/>
          </a:p>
        </p:txBody>
      </p:sp>
    </p:spTree>
    <p:extLst>
      <p:ext uri="{BB962C8B-B14F-4D97-AF65-F5344CB8AC3E}">
        <p14:creationId xmlns:p14="http://schemas.microsoft.com/office/powerpoint/2010/main" val="1330151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48</a:t>
            </a:fld>
            <a:endParaRPr lang="en-US"/>
          </a:p>
        </p:txBody>
      </p:sp>
    </p:spTree>
    <p:extLst>
      <p:ext uri="{BB962C8B-B14F-4D97-AF65-F5344CB8AC3E}">
        <p14:creationId xmlns:p14="http://schemas.microsoft.com/office/powerpoint/2010/main" val="2167489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49</a:t>
            </a:fld>
            <a:endParaRPr lang="en-US"/>
          </a:p>
        </p:txBody>
      </p:sp>
    </p:spTree>
    <p:extLst>
      <p:ext uri="{BB962C8B-B14F-4D97-AF65-F5344CB8AC3E}">
        <p14:creationId xmlns:p14="http://schemas.microsoft.com/office/powerpoint/2010/main" val="328430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talk will focus on the use of log data to understand people and build better systems.</a:t>
            </a:r>
          </a:p>
          <a:p>
            <a:r>
              <a:rPr lang="en-US" baseline="0" dirty="0" smtClean="0"/>
              <a:t>But before we dive in, let’s define what we mean by behavioral log data.</a:t>
            </a:r>
          </a:p>
          <a:p>
            <a:endParaRPr lang="en-US" baseline="0" dirty="0" smtClean="0"/>
          </a:p>
          <a:p>
            <a:r>
              <a:rPr lang="en-US" baseline="0" dirty="0" smtClean="0"/>
              <a:t>Example of a non-behavioral source: Large-scale astronomy data.</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5</a:t>
            </a:fld>
            <a:endParaRPr lang="en-US"/>
          </a:p>
        </p:txBody>
      </p:sp>
    </p:spTree>
    <p:extLst>
      <p:ext uri="{BB962C8B-B14F-4D97-AF65-F5344CB8AC3E}">
        <p14:creationId xmlns:p14="http://schemas.microsoft.com/office/powerpoint/2010/main" val="395640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D1F08-AC56-4A2B-A7F2-3B48EA5BBBE8}" type="slidenum">
              <a:rPr lang="en-US" smtClean="0"/>
              <a:t>6</a:t>
            </a:fld>
            <a:endParaRPr lang="en-US"/>
          </a:p>
        </p:txBody>
      </p:sp>
    </p:spTree>
    <p:extLst>
      <p:ext uri="{BB962C8B-B14F-4D97-AF65-F5344CB8AC3E}">
        <p14:creationId xmlns:p14="http://schemas.microsoft.com/office/powerpoint/2010/main" val="84199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7</a:t>
            </a:fld>
            <a:endParaRPr lang="en-US"/>
          </a:p>
        </p:txBody>
      </p:sp>
    </p:spTree>
    <p:extLst>
      <p:ext uri="{BB962C8B-B14F-4D97-AF65-F5344CB8AC3E}">
        <p14:creationId xmlns:p14="http://schemas.microsoft.com/office/powerpoint/2010/main" val="145551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search an example of successful use of log data.</a:t>
            </a:r>
          </a:p>
          <a:p>
            <a:r>
              <a:rPr lang="en-US" dirty="0" smtClean="0"/>
              <a:t>On the desktop, it’s much harder to understand use and build</a:t>
            </a:r>
            <a:r>
              <a:rPr lang="en-US" baseline="0" dirty="0" smtClean="0"/>
              <a:t> better tools!</a:t>
            </a:r>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8</a:t>
            </a:fld>
            <a:endParaRPr lang="en-US"/>
          </a:p>
        </p:txBody>
      </p:sp>
    </p:spTree>
    <p:extLst>
      <p:ext uri="{BB962C8B-B14F-4D97-AF65-F5344CB8AC3E}">
        <p14:creationId xmlns:p14="http://schemas.microsoft.com/office/powerpoint/2010/main" val="121141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DonorsChoose.org running a contest to analyze educational</a:t>
            </a:r>
            <a:r>
              <a:rPr lang="en-US" baseline="0" dirty="0" smtClean="0"/>
              <a:t> donation data</a:t>
            </a:r>
          </a:p>
          <a:p>
            <a:r>
              <a:rPr lang="en-US" baseline="0" dirty="0" smtClean="0"/>
              <a:t>In a way that positively impacts educational policy in the US.</a:t>
            </a:r>
            <a:endParaRPr lang="en-US" dirty="0" smtClean="0"/>
          </a:p>
          <a:p>
            <a:r>
              <a:rPr lang="en-US" dirty="0" smtClean="0"/>
              <a:t>http://developer.donorschoose.org/the-data</a:t>
            </a:r>
          </a:p>
          <a:p>
            <a:endParaRPr lang="en-US" dirty="0"/>
          </a:p>
        </p:txBody>
      </p:sp>
      <p:sp>
        <p:nvSpPr>
          <p:cNvPr id="4" name="Slide Number Placeholder 3"/>
          <p:cNvSpPr>
            <a:spLocks noGrp="1"/>
          </p:cNvSpPr>
          <p:nvPr>
            <p:ph type="sldNum" sz="quarter" idx="10"/>
          </p:nvPr>
        </p:nvSpPr>
        <p:spPr/>
        <p:txBody>
          <a:bodyPr/>
          <a:lstStyle/>
          <a:p>
            <a:fld id="{A96D1F08-AC56-4A2B-A7F2-3B48EA5BBBE8}" type="slidenum">
              <a:rPr lang="en-US" smtClean="0"/>
              <a:t>9</a:t>
            </a:fld>
            <a:endParaRPr lang="en-US"/>
          </a:p>
        </p:txBody>
      </p:sp>
    </p:spTree>
    <p:extLst>
      <p:ext uri="{BB962C8B-B14F-4D97-AF65-F5344CB8AC3E}">
        <p14:creationId xmlns:p14="http://schemas.microsoft.com/office/powerpoint/2010/main" val="110062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0ED5D99-35B8-4625-B9EE-151FDB4AB866}" type="datetime1">
              <a:rPr lang="en-US" smtClean="0"/>
              <a:t>11/30/2016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28627B-F9A2-44D3-84DF-F2B5BEA49095}"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2E43FEF-2434-48CE-A6F3-D3B8EF553612}" type="datetime1">
              <a:rPr lang="en-US" smtClean="0"/>
              <a:t>11/30/2016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E671AC6-77CD-4032-B5E0-14133A7CF898}" type="datetime1">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0B16BED-24DF-41C7-8E6A-48D29DED9C1C}" type="datetime1">
              <a:rPr lang="en-US" smtClean="0"/>
              <a:t>11/30/2016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1649430-C2C1-4AEA-B2E3-60900822C0AB}" type="datetime1">
              <a:rPr lang="en-US" smtClean="0"/>
              <a:t>11/30/2016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C894A94-04C8-4557-A0AA-62735FFE439A}" type="datetime1">
              <a:rPr lang="en-US" smtClean="0"/>
              <a:t>11/30/2016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39BD39-882D-46A6-9A1E-B58B4BF34A9F}" type="datetime1">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8AEEC-3FF3-44D5-BD18-23F8B95E4706}" type="datetime1">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8299CA-EE87-4DB2-9CFA-6E178E5EF9BE}" type="datetime1">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5D4962D-AC40-4B75-93EB-A04AC015BD92}" type="datetime1">
              <a:rPr lang="en-US" smtClean="0"/>
              <a:t>11/30/2016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45AC6D9-9BE3-4DED-A8D1-E4E9234CA8D5}" type="datetime1">
              <a:rPr lang="en-US" smtClean="0"/>
              <a:t>11/30/2016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upload.wikimedia.org/wikipedia/commons/2/24/Diophantus-II-8.jpg"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wmf"/><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wmf"/></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wmf"/></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wmf"/><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Using Large Scale Log Analysis to Understand Human Behavior</a:t>
            </a:r>
            <a:endParaRPr lang="en-US" dirty="0"/>
          </a:p>
        </p:txBody>
      </p:sp>
      <p:sp>
        <p:nvSpPr>
          <p:cNvPr id="5" name="Subtitle 4"/>
          <p:cNvSpPr>
            <a:spLocks noGrp="1"/>
          </p:cNvSpPr>
          <p:nvPr>
            <p:ph type="subTitle" idx="1"/>
          </p:nvPr>
        </p:nvSpPr>
        <p:spPr>
          <a:xfrm>
            <a:off x="2362200" y="6050037"/>
            <a:ext cx="6705600" cy="685800"/>
          </a:xfrm>
        </p:spPr>
        <p:txBody>
          <a:bodyPr/>
          <a:lstStyle/>
          <a:p>
            <a:r>
              <a:rPr lang="en-US" dirty="0" smtClean="0"/>
              <a:t>Jaime </a:t>
            </a:r>
            <a:r>
              <a:rPr lang="en-US" dirty="0" err="1" smtClean="0"/>
              <a:t>Teevan</a:t>
            </a:r>
            <a:r>
              <a:rPr lang="en-US" dirty="0" smtClean="0"/>
              <a:t>, Microsoft </a:t>
            </a:r>
            <a:r>
              <a:rPr lang="en-US" dirty="0" err="1" smtClean="0"/>
              <a:t>Reseach</a:t>
            </a:r>
            <a:endParaRPr lang="en-US" dirty="0"/>
          </a:p>
        </p:txBody>
      </p:sp>
      <p:pic>
        <p:nvPicPr>
          <p:cNvPr id="7"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1066800" y="2057400"/>
            <a:ext cx="1932737" cy="37622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2616" b="26469"/>
          <a:stretch/>
        </p:blipFill>
        <p:spPr bwMode="auto">
          <a:xfrm flipH="1">
            <a:off x="2582487" y="153583"/>
            <a:ext cx="1929384" cy="3807634"/>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4"/>
          <p:cNvSpPr txBox="1">
            <a:spLocks/>
          </p:cNvSpPr>
          <p:nvPr/>
        </p:nvSpPr>
        <p:spPr>
          <a:xfrm>
            <a:off x="0" y="6050037"/>
            <a:ext cx="2133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dirty="0" smtClean="0"/>
              <a:t>INFO 470</a:t>
            </a:r>
            <a:endParaRPr lang="en-US" dirty="0"/>
          </a:p>
        </p:txBody>
      </p:sp>
    </p:spTree>
    <p:extLst>
      <p:ext uri="{BB962C8B-B14F-4D97-AF65-F5344CB8AC3E}">
        <p14:creationId xmlns:p14="http://schemas.microsoft.com/office/powerpoint/2010/main" val="1905987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Personal Use of Behavioral Data</a:t>
            </a:r>
            <a:endParaRPr lang="en-US" dirty="0"/>
          </a:p>
        </p:txBody>
      </p:sp>
      <p:sp>
        <p:nvSpPr>
          <p:cNvPr id="6" name="Content Placeholder 5"/>
          <p:cNvSpPr>
            <a:spLocks noGrp="1"/>
          </p:cNvSpPr>
          <p:nvPr>
            <p:ph sz="quarter" idx="2"/>
          </p:nvPr>
        </p:nvSpPr>
        <p:spPr/>
        <p:txBody>
          <a:bodyPr>
            <a:normAutofit/>
          </a:bodyPr>
          <a:lstStyle/>
          <a:p>
            <a:r>
              <a:rPr lang="en-US" dirty="0" smtClean="0"/>
              <a:t>Individuals now have a lot of behavioral data</a:t>
            </a:r>
          </a:p>
          <a:p>
            <a:r>
              <a:rPr lang="en-US" dirty="0" smtClean="0"/>
              <a:t>Introspection of personal data popular</a:t>
            </a:r>
          </a:p>
          <a:p>
            <a:pPr lvl="1"/>
            <a:r>
              <a:rPr lang="en-US" i="1" dirty="0" smtClean="0"/>
              <a:t>My Year in Status</a:t>
            </a:r>
          </a:p>
          <a:p>
            <a:pPr lvl="1"/>
            <a:r>
              <a:rPr lang="en-US" i="1" dirty="0" smtClean="0"/>
              <a:t>Status Statistics</a:t>
            </a:r>
          </a:p>
          <a:p>
            <a:r>
              <a:rPr lang="en-US" dirty="0" smtClean="0"/>
              <a:t>Expect to see more</a:t>
            </a:r>
          </a:p>
          <a:p>
            <a:pPr lvl="1"/>
            <a:r>
              <a:rPr lang="en-US" dirty="0" smtClean="0"/>
              <a:t>As compared to others</a:t>
            </a:r>
          </a:p>
          <a:p>
            <a:pPr lvl="1"/>
            <a:r>
              <a:rPr lang="en-US" dirty="0" smtClean="0"/>
              <a:t>For a purpose</a:t>
            </a:r>
            <a:endParaRPr lang="en-US" dirty="0"/>
          </a:p>
        </p:txBody>
      </p:sp>
      <p:pic>
        <p:nvPicPr>
          <p:cNvPr id="9"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sz="quarter" idx="1"/>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600" y="1844295"/>
            <a:ext cx="3886200" cy="406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Status Statistics thumb Analyze Your Facebook Status Updates With Status Statistics"/>
          <p:cNvPicPr>
            <a:picLocks noChangeAspect="1" noChangeArrowheads="1"/>
          </p:cNvPicPr>
          <p:nvPr/>
        </p:nvPicPr>
        <p:blipFill rotWithShape="1">
          <a:blip r:embed="rId6">
            <a:extLst>
              <a:ext uri="{28A0092B-C50C-407E-A947-70E740481C1C}">
                <a14:useLocalDpi xmlns:a14="http://schemas.microsoft.com/office/drawing/2010/main" val="0"/>
              </a:ext>
            </a:extLst>
          </a:blip>
          <a:srcRect r="343"/>
          <a:stretch/>
        </p:blipFill>
        <p:spPr bwMode="auto">
          <a:xfrm>
            <a:off x="304800" y="2311727"/>
            <a:ext cx="4419600" cy="2107873"/>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0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20574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581400"/>
          </a:xfrm>
        </p:spPr>
        <p:txBody>
          <a:bodyPr>
            <a:normAutofit fontScale="92500" lnSpcReduction="10000"/>
          </a:bodyPr>
          <a:lstStyle/>
          <a:p>
            <a:r>
              <a:rPr lang="en-US" dirty="0"/>
              <a:t>Behavioral logs give practical, societal, personal insight</a:t>
            </a:r>
          </a:p>
          <a:p>
            <a:r>
              <a:rPr lang="en-US" dirty="0" smtClean="0"/>
              <a:t>Sources of behavioral log data</a:t>
            </a:r>
          </a:p>
          <a:p>
            <a:pPr lvl="1"/>
            <a:r>
              <a:rPr lang="en-US" dirty="0" smtClean="0"/>
              <a:t>Challenges with privacy and data sharing</a:t>
            </a:r>
          </a:p>
          <a:p>
            <a:r>
              <a:rPr lang="en-US" dirty="0" smtClean="0"/>
              <a:t>Example analysis of one source: Query logs</a:t>
            </a:r>
          </a:p>
          <a:p>
            <a:pPr lvl="1"/>
            <a:r>
              <a:rPr lang="en-US" dirty="0" smtClean="0"/>
              <a:t>To understand people’s information needs</a:t>
            </a:r>
          </a:p>
          <a:p>
            <a:pPr lvl="1"/>
            <a:r>
              <a:rPr lang="en-US" dirty="0" smtClean="0"/>
              <a:t>To experiment with different systems</a:t>
            </a:r>
          </a:p>
          <a:p>
            <a:r>
              <a:rPr lang="en-US" dirty="0" smtClean="0"/>
              <a:t>What </a:t>
            </a:r>
            <a:r>
              <a:rPr lang="en-US" dirty="0"/>
              <a:t>behavioral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grpId="0" nodeType="withEffect">
                                  <p:stCondLst>
                                    <p:cond delay="0"/>
                                  </p:stCondLst>
                                  <p:childTnLst>
                                    <p:animClr clrSpc="rgb" dir="cw">
                                      <p:cBhvr override="childStyle">
                                        <p:cTn id="9" dur="100" fill="hold"/>
                                        <p:tgtEl>
                                          <p:spTgt spid="3">
                                            <p:txEl>
                                              <p:pRg st="1" end="1"/>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Web Service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Search engines</a:t>
            </a:r>
          </a:p>
          <a:p>
            <a:pPr lvl="1"/>
            <a:r>
              <a:rPr lang="en-US" dirty="0" smtClean="0"/>
              <a:t>Commercial websites</a:t>
            </a:r>
          </a:p>
          <a:p>
            <a:r>
              <a:rPr lang="en-US" dirty="0" smtClean="0"/>
              <a:t>Types of information</a:t>
            </a:r>
          </a:p>
          <a:p>
            <a:pPr lvl="1"/>
            <a:r>
              <a:rPr lang="en-US" dirty="0" smtClean="0"/>
              <a:t>Behavior: Queries, clicks</a:t>
            </a:r>
          </a:p>
          <a:p>
            <a:pPr lvl="1"/>
            <a:r>
              <a:rPr lang="en-US" dirty="0" smtClean="0"/>
              <a:t>Content: Results, products</a:t>
            </a:r>
          </a:p>
          <a:p>
            <a:r>
              <a:rPr lang="en-US" dirty="0" smtClean="0"/>
              <a:t>Example analysis</a:t>
            </a:r>
          </a:p>
          <a:p>
            <a:pPr lvl="1"/>
            <a:r>
              <a:rPr lang="en-US" sz="2400" dirty="0" smtClean="0"/>
              <a:t>Query ambiguity</a:t>
            </a:r>
            <a:endParaRPr lang="en-US" sz="2400" dirty="0"/>
          </a:p>
          <a:p>
            <a:pPr lvl="1"/>
            <a:r>
              <a:rPr lang="en-US" sz="1800" dirty="0" err="1"/>
              <a:t>Teevan</a:t>
            </a:r>
            <a:r>
              <a:rPr lang="en-US" sz="1800" dirty="0"/>
              <a:t>, Dumais </a:t>
            </a:r>
            <a:r>
              <a:rPr lang="en-US" sz="1800" dirty="0" smtClean="0"/>
              <a:t>&amp; Liebling</a:t>
            </a:r>
            <a:r>
              <a:rPr lang="en-US" sz="1800" dirty="0"/>
              <a:t>. </a:t>
            </a:r>
            <a:r>
              <a:rPr lang="en-US" sz="1800" i="1" dirty="0"/>
              <a:t>To Personalize or Not to Personalize: Modeling Queries with Variation in User Intent</a:t>
            </a:r>
            <a:r>
              <a:rPr lang="en-US" sz="1800" dirty="0"/>
              <a:t>. </a:t>
            </a:r>
            <a:r>
              <a:rPr lang="en-US" sz="1800" dirty="0" smtClean="0"/>
              <a:t>SIGIR 2008</a:t>
            </a:r>
            <a:endParaRPr lang="en-US" sz="1800" dirty="0"/>
          </a:p>
        </p:txBody>
      </p:sp>
      <p:grpSp>
        <p:nvGrpSpPr>
          <p:cNvPr id="17" name="Group 16"/>
          <p:cNvGrpSpPr/>
          <p:nvPr/>
        </p:nvGrpSpPr>
        <p:grpSpPr>
          <a:xfrm>
            <a:off x="6705600" y="2978750"/>
            <a:ext cx="1644362" cy="276999"/>
            <a:chOff x="8230615" y="3754651"/>
            <a:chExt cx="1644362" cy="276999"/>
          </a:xfrm>
        </p:grpSpPr>
        <p:sp>
          <p:nvSpPr>
            <p:cNvPr id="10" name="TextBox 9"/>
            <p:cNvSpPr txBox="1"/>
            <p:nvPr/>
          </p:nvSpPr>
          <p:spPr>
            <a:xfrm>
              <a:off x="8687815" y="3754651"/>
              <a:ext cx="1187162"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Companies</a:t>
              </a:r>
              <a:endParaRPr lang="en-US" dirty="0">
                <a:solidFill>
                  <a:schemeClr val="accent2">
                    <a:lumMod val="75000"/>
                  </a:schemeClr>
                </a:solidFill>
              </a:endParaRPr>
            </a:p>
          </p:txBody>
        </p:sp>
        <p:cxnSp>
          <p:nvCxnSpPr>
            <p:cNvPr id="13" name="Straight Arrow Connector 12"/>
            <p:cNvCxnSpPr/>
            <p:nvPr/>
          </p:nvCxnSpPr>
          <p:spPr>
            <a:xfrm flipH="1">
              <a:off x="8230615" y="3962400"/>
              <a:ext cx="413038" cy="6924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007119" y="3581400"/>
            <a:ext cx="1546081" cy="1295400"/>
            <a:chOff x="5007119" y="3581400"/>
            <a:chExt cx="1546081" cy="1295400"/>
          </a:xfrm>
        </p:grpSpPr>
        <p:sp>
          <p:nvSpPr>
            <p:cNvPr id="9" name="TextBox 8"/>
            <p:cNvSpPr txBox="1"/>
            <p:nvPr/>
          </p:nvSpPr>
          <p:spPr>
            <a:xfrm>
              <a:off x="5007119" y="3581400"/>
              <a:ext cx="1546081" cy="553998"/>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Wikipedia disambiguation</a:t>
              </a:r>
              <a:endParaRPr lang="en-US" dirty="0">
                <a:solidFill>
                  <a:schemeClr val="accent2">
                    <a:lumMod val="75000"/>
                  </a:schemeClr>
                </a:solidFill>
              </a:endParaRPr>
            </a:p>
          </p:txBody>
        </p:sp>
        <p:cxnSp>
          <p:nvCxnSpPr>
            <p:cNvPr id="16" name="Straight Arrow Connector 15"/>
            <p:cNvCxnSpPr/>
            <p:nvPr/>
          </p:nvCxnSpPr>
          <p:spPr>
            <a:xfrm>
              <a:off x="5878439" y="4322801"/>
              <a:ext cx="141361" cy="55399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8"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7359362" y="3754650"/>
            <a:ext cx="794038" cy="1503150"/>
            <a:chOff x="7359362" y="3726849"/>
            <a:chExt cx="794038" cy="1503150"/>
          </a:xfrm>
        </p:grpSpPr>
        <p:sp>
          <p:nvSpPr>
            <p:cNvPr id="5" name="TextBox 4"/>
            <p:cNvSpPr txBox="1"/>
            <p:nvPr/>
          </p:nvSpPr>
          <p:spPr>
            <a:xfrm>
              <a:off x="7359362" y="3726849"/>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8" name="Straight Arrow Connector 7"/>
            <p:cNvCxnSpPr/>
            <p:nvPr/>
          </p:nvCxnSpPr>
          <p:spPr>
            <a:xfrm flipH="1">
              <a:off x="7467599" y="4107597"/>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flipV="1">
            <a:off x="6705601" y="3581400"/>
            <a:ext cx="653761" cy="1732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651481" y="4073352"/>
            <a:ext cx="770227" cy="275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0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Public Web Service Content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Social network sites</a:t>
            </a:r>
          </a:p>
          <a:p>
            <a:pPr lvl="1"/>
            <a:r>
              <a:rPr lang="en-US" dirty="0" smtClean="0"/>
              <a:t>Wiki change logs</a:t>
            </a:r>
          </a:p>
          <a:p>
            <a:r>
              <a:rPr lang="en-US" dirty="0" smtClean="0"/>
              <a:t>Types of information</a:t>
            </a:r>
          </a:p>
          <a:p>
            <a:pPr lvl="1"/>
            <a:r>
              <a:rPr lang="en-US" dirty="0" smtClean="0"/>
              <a:t>Public content</a:t>
            </a:r>
          </a:p>
          <a:p>
            <a:pPr lvl="1"/>
            <a:r>
              <a:rPr lang="en-US" dirty="0" smtClean="0"/>
              <a:t>Dependent on service</a:t>
            </a:r>
          </a:p>
          <a:p>
            <a:r>
              <a:rPr lang="en-US" dirty="0" smtClean="0"/>
              <a:t>Example analysis</a:t>
            </a:r>
          </a:p>
          <a:p>
            <a:pPr lvl="1"/>
            <a:r>
              <a:rPr lang="en-US" sz="2400" dirty="0" smtClean="0"/>
              <a:t>Twitter topic models</a:t>
            </a:r>
            <a:endParaRPr lang="en-US" sz="2400" dirty="0"/>
          </a:p>
          <a:p>
            <a:pPr lvl="1"/>
            <a:r>
              <a:rPr lang="en-US" sz="1800" dirty="0"/>
              <a:t>Ramage, Dumais &amp; Liebling. </a:t>
            </a:r>
            <a:r>
              <a:rPr lang="en-US" sz="1800" i="1" dirty="0"/>
              <a:t>Characterizing </a:t>
            </a:r>
            <a:r>
              <a:rPr lang="en-US" sz="1800" i="1" dirty="0" err="1"/>
              <a:t>microblogging</a:t>
            </a:r>
            <a:r>
              <a:rPr lang="en-US" sz="1800" i="1" dirty="0"/>
              <a:t> using latent topic models</a:t>
            </a:r>
            <a:r>
              <a:rPr lang="en-US" sz="1800" dirty="0"/>
              <a:t>. ICWSM </a:t>
            </a:r>
            <a:r>
              <a:rPr lang="en-US" sz="1800" dirty="0" smtClean="0"/>
              <a:t>2010     </a:t>
            </a:r>
            <a:r>
              <a:rPr lang="en-US" sz="1800" dirty="0" smtClean="0">
                <a:solidFill>
                  <a:schemeClr val="bg1"/>
                </a:solidFill>
              </a:rPr>
              <a:t>j</a:t>
            </a:r>
          </a:p>
        </p:txBody>
      </p:sp>
      <p:pic>
        <p:nvPicPr>
          <p:cNvPr id="8"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362200"/>
            <a:ext cx="2920264" cy="2895600"/>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05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Proxies</a:t>
            </a:r>
          </a:p>
          <a:p>
            <a:pPr lvl="1"/>
            <a:r>
              <a:rPr lang="en-US" dirty="0" smtClean="0"/>
              <a:t>Toolbar</a:t>
            </a:r>
          </a:p>
          <a:p>
            <a:r>
              <a:rPr lang="en-US" dirty="0" smtClean="0"/>
              <a:t>Types of information</a:t>
            </a:r>
          </a:p>
          <a:p>
            <a:pPr lvl="1"/>
            <a:r>
              <a:rPr lang="en-US" dirty="0" smtClean="0"/>
              <a:t>Behavior: URL visit</a:t>
            </a:r>
          </a:p>
          <a:p>
            <a:pPr lvl="1"/>
            <a:r>
              <a:rPr lang="en-US" dirty="0" smtClean="0"/>
              <a:t>Content: Settings, pages</a:t>
            </a:r>
          </a:p>
          <a:p>
            <a:r>
              <a:rPr lang="en-US" dirty="0" smtClean="0"/>
              <a:t>Example analysis</a:t>
            </a:r>
          </a:p>
          <a:p>
            <a:pPr lvl="1"/>
            <a:r>
              <a:rPr lang="en-US" sz="2400" dirty="0" smtClean="0"/>
              <a:t>Diff-IE</a:t>
            </a:r>
            <a:endParaRPr lang="en-US" sz="2400" u="sng" dirty="0">
              <a:solidFill>
                <a:schemeClr val="accent1">
                  <a:lumMod val="75000"/>
                </a:schemeClr>
              </a:solidFill>
            </a:endParaRPr>
          </a:p>
          <a:p>
            <a:pPr lvl="1"/>
            <a:r>
              <a:rPr lang="en-US" sz="1800" dirty="0" err="1"/>
              <a:t>Teevan</a:t>
            </a:r>
            <a:r>
              <a:rPr lang="en-US" sz="1800" dirty="0"/>
              <a:t>, Dumais </a:t>
            </a:r>
            <a:r>
              <a:rPr lang="en-US" sz="1800" dirty="0" smtClean="0"/>
              <a:t>&amp; Liebling</a:t>
            </a:r>
            <a:r>
              <a:rPr lang="en-US" sz="1800" dirty="0"/>
              <a:t>. </a:t>
            </a:r>
            <a:r>
              <a:rPr lang="en-US" sz="1800" i="1" dirty="0"/>
              <a:t>A Longitudinal Study of How Highlighting Web Content Change Affects .. Interactions. </a:t>
            </a:r>
            <a:r>
              <a:rPr lang="en-US" sz="1800" dirty="0"/>
              <a:t> CHI 2010</a:t>
            </a:r>
          </a:p>
        </p:txBody>
      </p:sp>
      <p:grpSp>
        <p:nvGrpSpPr>
          <p:cNvPr id="5" name="Group 4"/>
          <p:cNvGrpSpPr/>
          <p:nvPr/>
        </p:nvGrpSpPr>
        <p:grpSpPr>
          <a:xfrm>
            <a:off x="5943600" y="4648200"/>
            <a:ext cx="2680138" cy="838200"/>
            <a:chOff x="5943600" y="4648200"/>
            <a:chExt cx="2680138" cy="838200"/>
          </a:xfrm>
        </p:grpSpPr>
        <p:sp>
          <p:nvSpPr>
            <p:cNvPr id="7" name="Rectangle 6"/>
            <p:cNvSpPr/>
            <p:nvPr/>
          </p:nvSpPr>
          <p:spPr>
            <a:xfrm>
              <a:off x="6977818" y="4800600"/>
              <a:ext cx="1645920" cy="6858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43600" y="4648200"/>
              <a:ext cx="2680138" cy="15240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4800600" y="2362200"/>
            <a:ext cx="2743200" cy="381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4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Proxies</a:t>
            </a:r>
          </a:p>
          <a:p>
            <a:pPr lvl="1"/>
            <a:r>
              <a:rPr lang="en-US" dirty="0" smtClean="0"/>
              <a:t>Toolbar</a:t>
            </a:r>
          </a:p>
          <a:p>
            <a:r>
              <a:rPr lang="en-US" dirty="0" smtClean="0"/>
              <a:t>Types of information</a:t>
            </a:r>
          </a:p>
          <a:p>
            <a:pPr lvl="1"/>
            <a:r>
              <a:rPr lang="en-US" dirty="0" smtClean="0"/>
              <a:t>Behavior: URL visit</a:t>
            </a:r>
          </a:p>
          <a:p>
            <a:pPr lvl="1"/>
            <a:r>
              <a:rPr lang="en-US" dirty="0" smtClean="0">
                <a:solidFill>
                  <a:schemeClr val="accent6">
                    <a:lumMod val="60000"/>
                    <a:lumOff val="40000"/>
                  </a:schemeClr>
                </a:solidFill>
              </a:rPr>
              <a:t>Content: Settings, pages</a:t>
            </a:r>
          </a:p>
          <a:p>
            <a:r>
              <a:rPr lang="en-US" dirty="0" smtClean="0"/>
              <a:t>Example analysis</a:t>
            </a:r>
          </a:p>
          <a:p>
            <a:pPr lvl="1"/>
            <a:r>
              <a:rPr lang="en-US" sz="2400" dirty="0" smtClean="0"/>
              <a:t>Webpage </a:t>
            </a:r>
            <a:r>
              <a:rPr lang="en-US" sz="2400" dirty="0" err="1" smtClean="0"/>
              <a:t>revisitation</a:t>
            </a:r>
            <a:endParaRPr lang="en-US" sz="2400" dirty="0"/>
          </a:p>
          <a:p>
            <a:pPr lvl="1"/>
            <a:r>
              <a:rPr lang="en-US" sz="1900" dirty="0"/>
              <a:t>Adar, </a:t>
            </a:r>
            <a:r>
              <a:rPr lang="en-US" sz="1900" dirty="0" err="1"/>
              <a:t>Teevan</a:t>
            </a:r>
            <a:r>
              <a:rPr lang="en-US" sz="1900" dirty="0"/>
              <a:t> </a:t>
            </a:r>
            <a:r>
              <a:rPr lang="en-US" sz="1900" dirty="0" smtClean="0"/>
              <a:t>&amp; Dumais</a:t>
            </a:r>
            <a:r>
              <a:rPr lang="en-US" sz="1900" dirty="0"/>
              <a:t>. </a:t>
            </a:r>
            <a:r>
              <a:rPr lang="en-US" sz="1900" i="1" dirty="0"/>
              <a:t>Large Scale Analysis of Web </a:t>
            </a:r>
            <a:r>
              <a:rPr lang="en-US" sz="1900" i="1" dirty="0" err="1"/>
              <a:t>Revisitation</a:t>
            </a:r>
            <a:r>
              <a:rPr lang="en-US" sz="1900" i="1" dirty="0"/>
              <a:t> Patterns. </a:t>
            </a:r>
            <a:r>
              <a:rPr lang="en-US" sz="1900" dirty="0"/>
              <a:t>CHI 2008</a:t>
            </a:r>
          </a:p>
        </p:txBody>
      </p:sp>
      <p:pic>
        <p:nvPicPr>
          <p:cNvPr id="13"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564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Client-Side Logs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Example sources</a:t>
            </a:r>
          </a:p>
          <a:p>
            <a:pPr lvl="1"/>
            <a:r>
              <a:rPr lang="en-US" dirty="0" smtClean="0"/>
              <a:t>Client application</a:t>
            </a:r>
          </a:p>
          <a:p>
            <a:pPr lvl="1"/>
            <a:r>
              <a:rPr lang="en-US" dirty="0" smtClean="0"/>
              <a:t>Operating system</a:t>
            </a:r>
          </a:p>
          <a:p>
            <a:r>
              <a:rPr lang="en-US" dirty="0" smtClean="0"/>
              <a:t>Types of information</a:t>
            </a:r>
          </a:p>
          <a:p>
            <a:pPr lvl="1"/>
            <a:r>
              <a:rPr lang="en-US" dirty="0" smtClean="0"/>
              <a:t>Web client interactions</a:t>
            </a:r>
          </a:p>
          <a:p>
            <a:pPr lvl="1"/>
            <a:r>
              <a:rPr lang="en-US" dirty="0" smtClean="0"/>
              <a:t>Other interactions – rich!</a:t>
            </a:r>
          </a:p>
          <a:p>
            <a:r>
              <a:rPr lang="en-US" dirty="0" smtClean="0"/>
              <a:t>Example analysis</a:t>
            </a:r>
          </a:p>
          <a:p>
            <a:pPr lvl="1"/>
            <a:r>
              <a:rPr lang="en-US" sz="2400" dirty="0" smtClean="0"/>
              <a:t>Lync availability</a:t>
            </a:r>
            <a:endParaRPr lang="en-US" sz="2400" dirty="0"/>
          </a:p>
          <a:p>
            <a:pPr lvl="1"/>
            <a:r>
              <a:rPr lang="en-US" sz="1900" dirty="0" smtClean="0"/>
              <a:t>Teevan &amp; Hehmeyer. </a:t>
            </a:r>
            <a:r>
              <a:rPr lang="en-US" sz="1900" i="1" dirty="0"/>
              <a:t>Understanding How </a:t>
            </a:r>
            <a:r>
              <a:rPr lang="en-US" sz="1900" i="1" dirty="0" smtClean="0"/>
              <a:t>the Projection of Availability </a:t>
            </a:r>
            <a:r>
              <a:rPr lang="en-US" sz="1900" i="1" dirty="0"/>
              <a:t>State Impacts the </a:t>
            </a:r>
            <a:r>
              <a:rPr lang="en-US" sz="1900" i="1" dirty="0" smtClean="0"/>
              <a:t>Reception... </a:t>
            </a:r>
            <a:r>
              <a:rPr lang="en-US" sz="1900" smtClean="0"/>
              <a:t>CSCW 2013 </a:t>
            </a:r>
            <a:endParaRPr lang="en-US" sz="1900" dirty="0">
              <a:solidFill>
                <a:schemeClr val="bg1"/>
              </a:solidFill>
            </a:endParaRPr>
          </a:p>
        </p:txBody>
      </p:sp>
      <p:pic>
        <p:nvPicPr>
          <p:cNvPr id="6"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Grp="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845050" y="2140019"/>
            <a:ext cx="3886200" cy="34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46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00600" y="3218688"/>
            <a:ext cx="3886200" cy="347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2779776"/>
            <a:ext cx="3886200" cy="30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Types of Logs Rich and Varied</a:t>
            </a:r>
            <a:endParaRPr lang="en-US" dirty="0"/>
          </a:p>
        </p:txBody>
      </p:sp>
      <p:sp>
        <p:nvSpPr>
          <p:cNvPr id="4" name="Content Placeholder 3"/>
          <p:cNvSpPr>
            <a:spLocks noGrp="1"/>
          </p:cNvSpPr>
          <p:nvPr>
            <p:ph sz="quarter" idx="2"/>
          </p:nvPr>
        </p:nvSpPr>
        <p:spPr/>
        <p:txBody>
          <a:bodyPr>
            <a:normAutofit fontScale="77500" lnSpcReduction="20000"/>
          </a:bodyPr>
          <a:lstStyle/>
          <a:p>
            <a:r>
              <a:rPr lang="en-US" dirty="0" smtClean="0"/>
              <a:t>Web </a:t>
            </a:r>
            <a:r>
              <a:rPr lang="en-US" dirty="0"/>
              <a:t>services</a:t>
            </a:r>
          </a:p>
          <a:p>
            <a:pPr lvl="1"/>
            <a:r>
              <a:rPr lang="en-US" dirty="0"/>
              <a:t>Search engines</a:t>
            </a:r>
          </a:p>
          <a:p>
            <a:pPr lvl="1"/>
            <a:r>
              <a:rPr lang="en-US" dirty="0"/>
              <a:t>Commerce sites</a:t>
            </a:r>
          </a:p>
          <a:p>
            <a:r>
              <a:rPr lang="en-US" dirty="0"/>
              <a:t>Public Web services</a:t>
            </a:r>
          </a:p>
          <a:p>
            <a:pPr lvl="1"/>
            <a:r>
              <a:rPr lang="en-US" dirty="0"/>
              <a:t>Social network sites</a:t>
            </a:r>
          </a:p>
          <a:p>
            <a:pPr lvl="1"/>
            <a:r>
              <a:rPr lang="en-US" dirty="0"/>
              <a:t>Wiki change logs</a:t>
            </a:r>
          </a:p>
          <a:p>
            <a:r>
              <a:rPr lang="en-US" dirty="0" smtClean="0"/>
              <a:t>Web </a:t>
            </a:r>
            <a:r>
              <a:rPr lang="en-US" dirty="0"/>
              <a:t>Browsers</a:t>
            </a:r>
          </a:p>
          <a:p>
            <a:pPr lvl="1"/>
            <a:r>
              <a:rPr lang="en-US" dirty="0"/>
              <a:t>Proxies</a:t>
            </a:r>
          </a:p>
          <a:p>
            <a:pPr lvl="1"/>
            <a:r>
              <a:rPr lang="en-US" dirty="0"/>
              <a:t>Toolbars or plug-ins</a:t>
            </a:r>
          </a:p>
          <a:p>
            <a:r>
              <a:rPr lang="en-US" dirty="0"/>
              <a:t>Client </a:t>
            </a:r>
            <a:r>
              <a:rPr lang="en-US" dirty="0" smtClean="0"/>
              <a:t>applications</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a:t>Interactions</a:t>
            </a:r>
          </a:p>
          <a:p>
            <a:pPr lvl="1"/>
            <a:r>
              <a:rPr lang="en-US" dirty="0"/>
              <a:t>Posts, edits</a:t>
            </a:r>
          </a:p>
          <a:p>
            <a:pPr lvl="1"/>
            <a:r>
              <a:rPr lang="en-US" dirty="0"/>
              <a:t>Queries, clicks</a:t>
            </a:r>
          </a:p>
          <a:p>
            <a:pPr lvl="1"/>
            <a:r>
              <a:rPr lang="en-US" dirty="0"/>
              <a:t>URL visits</a:t>
            </a:r>
          </a:p>
          <a:p>
            <a:pPr lvl="1"/>
            <a:r>
              <a:rPr lang="en-US" dirty="0"/>
              <a:t>System interactions</a:t>
            </a:r>
          </a:p>
          <a:p>
            <a:r>
              <a:rPr lang="en-US" dirty="0"/>
              <a:t>Context</a:t>
            </a:r>
          </a:p>
          <a:p>
            <a:pPr lvl="1"/>
            <a:r>
              <a:rPr lang="en-US" dirty="0"/>
              <a:t>Results</a:t>
            </a:r>
          </a:p>
          <a:p>
            <a:pPr lvl="1"/>
            <a:r>
              <a:rPr lang="en-US" dirty="0"/>
              <a:t>Ads</a:t>
            </a:r>
          </a:p>
          <a:p>
            <a:pPr lvl="1"/>
            <a:r>
              <a:rPr lang="en-US" dirty="0"/>
              <a:t>Web pages </a:t>
            </a:r>
            <a:r>
              <a:rPr lang="en-US" dirty="0" smtClean="0"/>
              <a:t>shown</a:t>
            </a:r>
            <a:endParaRPr lang="en-US" dirty="0"/>
          </a:p>
        </p:txBody>
      </p:sp>
      <p:sp>
        <p:nvSpPr>
          <p:cNvPr id="3" name="Text Placeholder 2"/>
          <p:cNvSpPr>
            <a:spLocks noGrp="1"/>
          </p:cNvSpPr>
          <p:nvPr>
            <p:ph type="body" sz="quarter" idx="1"/>
          </p:nvPr>
        </p:nvSpPr>
        <p:spPr/>
        <p:txBody>
          <a:bodyPr>
            <a:normAutofit/>
          </a:bodyPr>
          <a:lstStyle/>
          <a:p>
            <a:r>
              <a:rPr lang="en-US" dirty="0" smtClean="0"/>
              <a:t>Sources of Log </a:t>
            </a:r>
            <a:r>
              <a:rPr lang="en-US" dirty="0"/>
              <a:t>D</a:t>
            </a:r>
            <a:r>
              <a:rPr lang="en-US" dirty="0" smtClean="0"/>
              <a:t>ata</a:t>
            </a:r>
            <a:endParaRPr lang="en-US" dirty="0"/>
          </a:p>
        </p:txBody>
      </p:sp>
      <p:sp>
        <p:nvSpPr>
          <p:cNvPr id="5" name="Text Placeholder 4"/>
          <p:cNvSpPr>
            <a:spLocks noGrp="1"/>
          </p:cNvSpPr>
          <p:nvPr>
            <p:ph type="body" sz="quarter" idx="3"/>
          </p:nvPr>
        </p:nvSpPr>
        <p:spPr/>
        <p:txBody>
          <a:bodyPr>
            <a:normAutofit/>
          </a:bodyPr>
          <a:lstStyle/>
          <a:p>
            <a:r>
              <a:rPr lang="en-US" dirty="0" smtClean="0"/>
              <a:t>Types of Information Logged</a:t>
            </a:r>
            <a:endParaRPr lang="en-US" dirty="0"/>
          </a:p>
        </p:txBody>
      </p:sp>
      <p:pic>
        <p:nvPicPr>
          <p:cNvPr id="11"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7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 fill="hold"/>
                                        <p:tgtEl>
                                          <p:spTgt spid="4">
                                            <p:txEl>
                                              <p:pRg st="1" end="1"/>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 fill="hold"/>
                                        <p:tgtEl>
                                          <p:spTgt spid="6">
                                            <p:txEl>
                                              <p:pRg st="2" end="2"/>
                                            </p:txEl>
                                          </p:spTgt>
                                        </p:tgtEl>
                                        <p:attrNameLst>
                                          <p:attrName>style.color</p:attrName>
                                        </p:attrNameLst>
                                      </p:cBhvr>
                                      <p:to>
                                        <a:schemeClr val="bg1"/>
                                      </p:to>
                                    </p:animClr>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Public Sources of Behavioral Logs</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Public Web service content</a:t>
            </a:r>
          </a:p>
          <a:p>
            <a:pPr lvl="1"/>
            <a:r>
              <a:rPr lang="en-US" dirty="0" smtClean="0"/>
              <a:t>Twitter, Facebook, </a:t>
            </a:r>
            <a:r>
              <a:rPr lang="en-US" dirty="0" err="1" smtClean="0"/>
              <a:t>Pinterest</a:t>
            </a:r>
            <a:r>
              <a:rPr lang="en-US" dirty="0" smtClean="0"/>
              <a:t>, Wikipedia</a:t>
            </a:r>
          </a:p>
          <a:p>
            <a:r>
              <a:rPr lang="en-US" dirty="0" smtClean="0"/>
              <a:t>Research efforts to create logs</a:t>
            </a:r>
          </a:p>
          <a:p>
            <a:pPr lvl="1"/>
            <a:r>
              <a:rPr lang="en-US" dirty="0" smtClean="0"/>
              <a:t>Lemur </a:t>
            </a:r>
            <a:r>
              <a:rPr lang="en-US" dirty="0"/>
              <a:t>Community Query Log Project</a:t>
            </a:r>
          </a:p>
          <a:p>
            <a:pPr lvl="2"/>
            <a:r>
              <a:rPr lang="en-US" u="sng" dirty="0">
                <a:solidFill>
                  <a:schemeClr val="accent4">
                    <a:lumMod val="75000"/>
                  </a:schemeClr>
                </a:solidFill>
              </a:rPr>
              <a:t>http://lemurstudy.cs.umass.edu</a:t>
            </a:r>
            <a:r>
              <a:rPr lang="en-US" u="sng" dirty="0" smtClean="0">
                <a:solidFill>
                  <a:schemeClr val="accent4">
                    <a:lumMod val="75000"/>
                  </a:schemeClr>
                </a:solidFill>
              </a:rPr>
              <a:t>/</a:t>
            </a:r>
            <a:endParaRPr lang="en-US" u="sng" dirty="0">
              <a:solidFill>
                <a:schemeClr val="accent4">
                  <a:lumMod val="75000"/>
                </a:schemeClr>
              </a:solidFill>
            </a:endParaRPr>
          </a:p>
          <a:p>
            <a:pPr lvl="2"/>
            <a:r>
              <a:rPr lang="en-US" dirty="0"/>
              <a:t>1 year </a:t>
            </a:r>
            <a:r>
              <a:rPr lang="en-US" dirty="0" smtClean="0"/>
              <a:t>of data collection = </a:t>
            </a:r>
            <a:r>
              <a:rPr lang="en-US" dirty="0"/>
              <a:t>6 seconds of Google </a:t>
            </a:r>
            <a:r>
              <a:rPr lang="en-US" dirty="0" smtClean="0"/>
              <a:t>logs</a:t>
            </a:r>
          </a:p>
          <a:p>
            <a:r>
              <a:rPr lang="en-US" dirty="0" smtClean="0"/>
              <a:t>Publicly released private logs</a:t>
            </a:r>
          </a:p>
          <a:p>
            <a:pPr lvl="1"/>
            <a:r>
              <a:rPr lang="en-US" dirty="0" smtClean="0"/>
              <a:t>DonorsChoose.org</a:t>
            </a:r>
          </a:p>
          <a:p>
            <a:pPr lvl="2"/>
            <a:r>
              <a:rPr lang="en-US" u="sng" dirty="0">
                <a:solidFill>
                  <a:schemeClr val="accent4">
                    <a:lumMod val="75000"/>
                  </a:schemeClr>
                </a:solidFill>
              </a:rPr>
              <a:t>http://</a:t>
            </a:r>
            <a:r>
              <a:rPr lang="en-US" u="sng" dirty="0" smtClean="0">
                <a:solidFill>
                  <a:schemeClr val="accent4">
                    <a:lumMod val="75000"/>
                  </a:schemeClr>
                </a:solidFill>
              </a:rPr>
              <a:t>developer.donorschoose.org/the-data</a:t>
            </a:r>
          </a:p>
          <a:p>
            <a:pPr lvl="1"/>
            <a:r>
              <a:rPr lang="en-US" dirty="0"/>
              <a:t>Enron </a:t>
            </a:r>
            <a:r>
              <a:rPr lang="en-US" dirty="0" smtClean="0"/>
              <a:t>corpus, AOL </a:t>
            </a:r>
            <a:r>
              <a:rPr lang="en-US" dirty="0"/>
              <a:t>search logs, Netflix </a:t>
            </a:r>
            <a:r>
              <a:rPr lang="en-US" dirty="0" smtClean="0"/>
              <a:t>ratings</a:t>
            </a:r>
            <a:endParaRPr lang="en-US" dirty="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84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August 4, 2006: Logs released to academic community</a:t>
            </a:r>
          </a:p>
          <a:p>
            <a:pPr lvl="1"/>
            <a:r>
              <a:rPr lang="en-US" dirty="0" smtClean="0"/>
              <a:t>3 months, 650 thousand users, 20 million queries</a:t>
            </a:r>
          </a:p>
          <a:p>
            <a:pPr lvl="1"/>
            <a:r>
              <a:rPr lang="en-US" dirty="0" smtClean="0"/>
              <a:t>Logs contain </a:t>
            </a:r>
            <a:r>
              <a:rPr lang="en-US" dirty="0" err="1" smtClean="0"/>
              <a:t>anonymized</a:t>
            </a:r>
            <a:r>
              <a:rPr lang="en-US" dirty="0" smtClean="0"/>
              <a:t> User IDs</a:t>
            </a:r>
          </a:p>
          <a:p>
            <a:r>
              <a:rPr lang="en-US" dirty="0" smtClean="0"/>
              <a:t>August 7, 2006: AOL pulled the files, but already mirrored</a:t>
            </a:r>
          </a:p>
          <a:p>
            <a:r>
              <a:rPr lang="en-US" dirty="0" smtClean="0"/>
              <a:t>August 9, 2006: New York Times identified Thelma Arnold</a:t>
            </a:r>
          </a:p>
          <a:p>
            <a:pPr lvl="1"/>
            <a:r>
              <a:rPr lang="en-US" dirty="0" smtClean="0">
                <a:solidFill>
                  <a:schemeClr val="accent1">
                    <a:lumMod val="75000"/>
                  </a:schemeClr>
                </a:solidFill>
              </a:rPr>
              <a:t>“A </a:t>
            </a:r>
            <a:r>
              <a:rPr lang="en-US" dirty="0">
                <a:solidFill>
                  <a:schemeClr val="accent1">
                    <a:lumMod val="75000"/>
                  </a:schemeClr>
                </a:solidFill>
              </a:rPr>
              <a:t>Face Is Exposed for AOL Searcher No. </a:t>
            </a:r>
            <a:r>
              <a:rPr lang="en-US" dirty="0" smtClean="0">
                <a:solidFill>
                  <a:schemeClr val="accent1">
                    <a:lumMod val="75000"/>
                  </a:schemeClr>
                </a:solidFill>
              </a:rPr>
              <a:t>4417749”</a:t>
            </a:r>
          </a:p>
          <a:p>
            <a:pPr lvl="1"/>
            <a:r>
              <a:rPr lang="en-US" dirty="0" smtClean="0"/>
              <a:t>Queries </a:t>
            </a:r>
            <a:r>
              <a:rPr lang="en-US" dirty="0"/>
              <a:t>for </a:t>
            </a:r>
            <a:r>
              <a:rPr lang="en-US" dirty="0" smtClean="0"/>
              <a:t>businesses, services </a:t>
            </a:r>
            <a:r>
              <a:rPr lang="en-US" dirty="0"/>
              <a:t>in Lilburn, </a:t>
            </a:r>
            <a:r>
              <a:rPr lang="en-US" dirty="0" smtClean="0"/>
              <a:t>GA (pop. 11k)</a:t>
            </a:r>
            <a:endParaRPr lang="en-US" dirty="0"/>
          </a:p>
          <a:p>
            <a:pPr lvl="1"/>
            <a:r>
              <a:rPr lang="en-US" dirty="0" smtClean="0"/>
              <a:t>Queries </a:t>
            </a:r>
            <a:r>
              <a:rPr lang="en-US" dirty="0"/>
              <a:t>for Jarrett Arnold (and </a:t>
            </a:r>
            <a:r>
              <a:rPr lang="en-US" dirty="0" smtClean="0"/>
              <a:t>others of </a:t>
            </a:r>
            <a:r>
              <a:rPr lang="en-US" dirty="0"/>
              <a:t>the Arnold clan)</a:t>
            </a:r>
          </a:p>
          <a:p>
            <a:pPr lvl="1"/>
            <a:r>
              <a:rPr lang="en-US" dirty="0"/>
              <a:t>NYT contacted all </a:t>
            </a:r>
            <a:r>
              <a:rPr lang="en-US" dirty="0" smtClean="0"/>
              <a:t>14 people </a:t>
            </a:r>
            <a:r>
              <a:rPr lang="en-US" dirty="0"/>
              <a:t>in Lilburn with </a:t>
            </a:r>
            <a:r>
              <a:rPr lang="en-US" dirty="0" smtClean="0"/>
              <a:t>Arnold surname</a:t>
            </a:r>
            <a:endParaRPr lang="en-US" dirty="0"/>
          </a:p>
          <a:p>
            <a:pPr lvl="1"/>
            <a:r>
              <a:rPr lang="en-US" dirty="0"/>
              <a:t>When contacted, Thelma Arnold acknowledged </a:t>
            </a:r>
            <a:r>
              <a:rPr lang="en-US" dirty="0" smtClean="0"/>
              <a:t>her queries</a:t>
            </a:r>
          </a:p>
          <a:p>
            <a:r>
              <a:rPr lang="en-US" dirty="0" smtClean="0"/>
              <a:t>August 21, 2006: 2 AOL employees fired, CTO resigned</a:t>
            </a:r>
          </a:p>
          <a:p>
            <a:r>
              <a:rPr lang="en-US" dirty="0" smtClean="0"/>
              <a:t>September, 2006: Class action lawsuit filed against AOL</a:t>
            </a:r>
            <a:endParaRPr lang="en-US" dirty="0"/>
          </a:p>
        </p:txBody>
      </p:sp>
      <p:sp>
        <p:nvSpPr>
          <p:cNvPr id="4" name="TextBox 3"/>
          <p:cNvSpPr txBox="1"/>
          <p:nvPr/>
        </p:nvSpPr>
        <p:spPr>
          <a:xfrm>
            <a:off x="372336" y="2861608"/>
            <a:ext cx="8399328" cy="1938992"/>
          </a:xfrm>
          <a:prstGeom prst="rect">
            <a:avLst/>
          </a:prstGeom>
          <a:solidFill>
            <a:schemeClr val="bg1">
              <a:lumMod val="95000"/>
            </a:schemeClr>
          </a:solidFill>
          <a:ln w="28575">
            <a:solidFill>
              <a:schemeClr val="accent2"/>
            </a:solidFill>
          </a:ln>
        </p:spPr>
        <p:txBody>
          <a:bodyPr wrap="square">
            <a:spAutoFit/>
          </a:bodyPr>
          <a:lstStyle/>
          <a:p>
            <a:pPr marL="0" lvl="1" indent="0" defTabSz="914391" fontAlgn="auto">
              <a:spcBef>
                <a:spcPts val="0"/>
              </a:spcBef>
              <a:spcAft>
                <a:spcPts val="0"/>
              </a:spcAft>
              <a:defRPr/>
            </a:pPr>
            <a:r>
              <a:rPr lang="en-US" sz="1200" dirty="0" err="1">
                <a:latin typeface="+mn-lt"/>
                <a:cs typeface="+mn-cs"/>
              </a:rPr>
              <a:t>AnonID</a:t>
            </a:r>
            <a:r>
              <a:rPr lang="en-US" sz="1200" dirty="0">
                <a:latin typeface="+mn-lt"/>
                <a:cs typeface="+mn-cs"/>
              </a:rPr>
              <a:t>	Query		</a:t>
            </a:r>
            <a:r>
              <a:rPr lang="en-US" sz="1200" dirty="0" err="1">
                <a:latin typeface="+mn-lt"/>
                <a:cs typeface="+mn-cs"/>
              </a:rPr>
              <a:t>QueryTime</a:t>
            </a:r>
            <a:r>
              <a:rPr lang="en-US" sz="1200" dirty="0">
                <a:latin typeface="+mn-lt"/>
                <a:cs typeface="+mn-cs"/>
              </a:rPr>
              <a:t>		</a:t>
            </a:r>
            <a:r>
              <a:rPr lang="en-US" sz="1200" dirty="0" err="1">
                <a:latin typeface="+mn-lt"/>
                <a:cs typeface="+mn-cs"/>
              </a:rPr>
              <a:t>ItemRank</a:t>
            </a:r>
            <a:r>
              <a:rPr lang="en-US" sz="1200" dirty="0">
                <a:latin typeface="+mn-lt"/>
                <a:cs typeface="+mn-cs"/>
              </a:rPr>
              <a:t>	</a:t>
            </a:r>
            <a:r>
              <a:rPr lang="en-US" sz="1200" dirty="0" err="1">
                <a:latin typeface="+mn-lt"/>
                <a:cs typeface="+mn-cs"/>
              </a:rPr>
              <a:t>ClickURL</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	---------		---------------		-------------	------------</a:t>
            </a:r>
          </a:p>
          <a:p>
            <a:pPr marL="0" lvl="1" indent="0" defTabSz="914391" fontAlgn="auto">
              <a:spcBef>
                <a:spcPts val="0"/>
              </a:spcBef>
              <a:spcAft>
                <a:spcPts val="0"/>
              </a:spcAft>
              <a:defRPr/>
            </a:pPr>
            <a:r>
              <a:rPr lang="en-US" sz="1200" dirty="0" smtClean="0">
                <a:latin typeface="+mn-lt"/>
                <a:cs typeface="+mn-cs"/>
              </a:rPr>
              <a:t>1234567	</a:t>
            </a:r>
            <a:r>
              <a:rPr lang="en-US" sz="1200" dirty="0" err="1" smtClean="0">
                <a:latin typeface="+mn-lt"/>
                <a:cs typeface="+mn-cs"/>
              </a:rPr>
              <a:t>uw</a:t>
            </a:r>
            <a:r>
              <a:rPr lang="en-US" sz="1200" dirty="0" smtClean="0">
                <a:latin typeface="+mn-lt"/>
                <a:cs typeface="+mn-cs"/>
              </a:rPr>
              <a:t> </a:t>
            </a:r>
            <a:r>
              <a:rPr lang="en-US" sz="1200" dirty="0" err="1" smtClean="0">
                <a:latin typeface="+mn-lt"/>
                <a:cs typeface="+mn-cs"/>
              </a:rPr>
              <a:t>cse</a:t>
            </a:r>
            <a:r>
              <a:rPr lang="en-US" sz="1200" dirty="0" smtClean="0">
                <a:latin typeface="+mn-lt"/>
                <a:cs typeface="+mn-cs"/>
              </a:rPr>
              <a:t> 		2006-04-04 18:18:18	1	http://www.cs.washington.edu/</a:t>
            </a:r>
          </a:p>
          <a:p>
            <a:pPr marL="0" lvl="1" indent="0" defTabSz="914391" fontAlgn="auto">
              <a:spcBef>
                <a:spcPts val="0"/>
              </a:spcBef>
              <a:spcAft>
                <a:spcPts val="0"/>
              </a:spcAft>
              <a:defRPr/>
            </a:pPr>
            <a:r>
              <a:rPr lang="en-US" sz="1200" dirty="0" smtClean="0">
                <a:latin typeface="+mn-lt"/>
                <a:cs typeface="+mn-cs"/>
              </a:rPr>
              <a:t>1234567</a:t>
            </a:r>
            <a:r>
              <a:rPr lang="en-US" sz="1200" dirty="0">
                <a:latin typeface="+mn-lt"/>
                <a:cs typeface="+mn-cs"/>
              </a:rPr>
              <a:t>	</a:t>
            </a:r>
            <a:r>
              <a:rPr lang="en-US" sz="1200" dirty="0" err="1" smtClean="0">
                <a:latin typeface="+mn-lt"/>
                <a:cs typeface="+mn-cs"/>
              </a:rPr>
              <a:t>uw</a:t>
            </a:r>
            <a:r>
              <a:rPr lang="en-US" sz="1200" dirty="0" smtClean="0">
                <a:latin typeface="+mn-lt"/>
                <a:cs typeface="+mn-cs"/>
              </a:rPr>
              <a:t> admissions process</a:t>
            </a:r>
            <a:r>
              <a:rPr lang="en-US" sz="1200" dirty="0">
                <a:latin typeface="+mn-lt"/>
                <a:cs typeface="+mn-cs"/>
              </a:rPr>
              <a:t>	</a:t>
            </a:r>
            <a:r>
              <a:rPr lang="en-US" sz="1200" dirty="0" smtClean="0">
                <a:latin typeface="+mn-lt"/>
                <a:cs typeface="+mn-cs"/>
              </a:rPr>
              <a:t>2006-04-04 </a:t>
            </a:r>
            <a:r>
              <a:rPr lang="en-US" sz="1200" dirty="0">
                <a:latin typeface="+mn-lt"/>
                <a:cs typeface="+mn-cs"/>
              </a:rPr>
              <a:t>18:18:18	3	</a:t>
            </a:r>
            <a:r>
              <a:rPr lang="en-US" sz="1200" dirty="0" smtClean="0"/>
              <a:t>http://admit.washington.edu/admission</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smtClean="0">
                <a:latin typeface="+mn-lt"/>
                <a:cs typeface="+mn-cs"/>
              </a:rPr>
              <a:t>computer science </a:t>
            </a:r>
            <a:r>
              <a:rPr lang="en-US" sz="1200" dirty="0" err="1" smtClean="0">
                <a:latin typeface="+mn-lt"/>
                <a:cs typeface="+mn-cs"/>
              </a:rPr>
              <a:t>hci</a:t>
            </a:r>
            <a:r>
              <a:rPr lang="en-US" sz="1200" dirty="0">
                <a:latin typeface="+mn-lt"/>
                <a:cs typeface="+mn-cs"/>
              </a:rPr>
              <a:t>	</a:t>
            </a:r>
            <a:r>
              <a:rPr lang="en-US" sz="1200" dirty="0" smtClean="0">
                <a:latin typeface="+mn-lt"/>
                <a:cs typeface="+mn-cs"/>
              </a:rPr>
              <a:t>2006-04-24 </a:t>
            </a:r>
            <a:r>
              <a:rPr lang="en-US" sz="1200" dirty="0">
                <a:latin typeface="+mn-lt"/>
                <a:cs typeface="+mn-cs"/>
              </a:rPr>
              <a:t>09:19:32</a:t>
            </a:r>
          </a:p>
          <a:p>
            <a:pPr marL="0" lvl="1" indent="0" defTabSz="914391" fontAlgn="auto">
              <a:spcBef>
                <a:spcPts val="0"/>
              </a:spcBef>
              <a:spcAft>
                <a:spcPts val="0"/>
              </a:spcAft>
              <a:defRPr/>
            </a:pPr>
            <a:r>
              <a:rPr lang="en-US" sz="1200" dirty="0">
                <a:latin typeface="+mn-lt"/>
                <a:cs typeface="+mn-cs"/>
              </a:rPr>
              <a:t>1234567  	</a:t>
            </a:r>
            <a:r>
              <a:rPr lang="en-US" sz="1200" dirty="0" smtClean="0">
                <a:latin typeface="+mn-lt"/>
                <a:cs typeface="+mn-cs"/>
              </a:rPr>
              <a:t>computer science </a:t>
            </a:r>
            <a:r>
              <a:rPr lang="en-US" sz="1200" dirty="0" err="1" smtClean="0">
                <a:latin typeface="+mn-lt"/>
                <a:cs typeface="+mn-cs"/>
              </a:rPr>
              <a:t>hci</a:t>
            </a:r>
            <a:r>
              <a:rPr lang="en-US" sz="1200" dirty="0">
                <a:latin typeface="+mn-lt"/>
                <a:cs typeface="+mn-cs"/>
              </a:rPr>
              <a:t>	</a:t>
            </a:r>
            <a:r>
              <a:rPr lang="en-US" sz="1200" dirty="0" smtClean="0">
                <a:latin typeface="+mn-lt"/>
                <a:cs typeface="+mn-cs"/>
              </a:rPr>
              <a:t>2006-04-24 </a:t>
            </a:r>
            <a:r>
              <a:rPr lang="en-US" sz="1200" dirty="0">
                <a:latin typeface="+mn-lt"/>
                <a:cs typeface="+mn-cs"/>
              </a:rPr>
              <a:t>09:20:04	2	</a:t>
            </a:r>
            <a:r>
              <a:rPr lang="en-US" sz="1200" dirty="0" smtClean="0"/>
              <a:t>http://www.hcii.cmu.edu</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err="1" smtClean="0">
                <a:latin typeface="+mn-lt"/>
                <a:cs typeface="+mn-cs"/>
              </a:rPr>
              <a:t>seattle</a:t>
            </a:r>
            <a:r>
              <a:rPr lang="en-US" sz="1200" dirty="0" smtClean="0">
                <a:latin typeface="+mn-lt"/>
                <a:cs typeface="+mn-cs"/>
              </a:rPr>
              <a:t> restaurants</a:t>
            </a:r>
            <a:r>
              <a:rPr lang="en-US" sz="1200" dirty="0">
                <a:latin typeface="+mn-lt"/>
                <a:cs typeface="+mn-cs"/>
              </a:rPr>
              <a:t>	</a:t>
            </a:r>
            <a:r>
              <a:rPr lang="en-US" sz="1200" dirty="0" smtClean="0">
                <a:latin typeface="+mn-lt"/>
                <a:cs typeface="+mn-cs"/>
              </a:rPr>
              <a:t>2006-04-24 </a:t>
            </a:r>
            <a:r>
              <a:rPr lang="en-US" sz="1200" dirty="0">
                <a:latin typeface="+mn-lt"/>
                <a:cs typeface="+mn-cs"/>
              </a:rPr>
              <a:t>09:25:50	2	</a:t>
            </a:r>
            <a:r>
              <a:rPr lang="en-US" sz="1200" dirty="0" smtClean="0"/>
              <a:t>http</a:t>
            </a:r>
            <a:r>
              <a:rPr lang="en-US" sz="1200" dirty="0"/>
              <a:t>://</a:t>
            </a:r>
            <a:r>
              <a:rPr lang="en-US" sz="1200" dirty="0" smtClean="0"/>
              <a:t>seattletimes.nwsource.com/rests</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1234567  	</a:t>
            </a:r>
            <a:r>
              <a:rPr lang="en-US" sz="1200" dirty="0" err="1">
                <a:latin typeface="+mn-lt"/>
                <a:cs typeface="+mn-cs"/>
              </a:rPr>
              <a:t>perlman</a:t>
            </a:r>
            <a:r>
              <a:rPr lang="en-US" sz="1200" dirty="0">
                <a:latin typeface="+mn-lt"/>
                <a:cs typeface="+mn-cs"/>
              </a:rPr>
              <a:t> </a:t>
            </a:r>
            <a:r>
              <a:rPr lang="en-US" sz="1200" dirty="0" err="1">
                <a:latin typeface="+mn-lt"/>
                <a:cs typeface="+mn-cs"/>
              </a:rPr>
              <a:t>montreal</a:t>
            </a:r>
            <a:r>
              <a:rPr lang="en-US" sz="1200" dirty="0">
                <a:latin typeface="+mn-lt"/>
                <a:cs typeface="+mn-cs"/>
              </a:rPr>
              <a:t>	</a:t>
            </a:r>
            <a:r>
              <a:rPr lang="en-US" sz="1200" dirty="0" smtClean="0">
                <a:latin typeface="+mn-lt"/>
                <a:cs typeface="+mn-cs"/>
              </a:rPr>
              <a:t>2006-04-24 </a:t>
            </a:r>
            <a:r>
              <a:rPr lang="en-US" sz="1200" dirty="0">
                <a:latin typeface="+mn-lt"/>
                <a:cs typeface="+mn-cs"/>
              </a:rPr>
              <a:t>10:15:14	4	http://oldwww.acm.org/perlman/guide.html</a:t>
            </a:r>
          </a:p>
          <a:p>
            <a:pPr marL="0" lvl="1" indent="0" defTabSz="914391" fontAlgn="auto">
              <a:spcBef>
                <a:spcPts val="0"/>
              </a:spcBef>
              <a:spcAft>
                <a:spcPts val="0"/>
              </a:spcAft>
              <a:defRPr/>
            </a:pPr>
            <a:r>
              <a:rPr lang="en-US" sz="1200" dirty="0">
                <a:latin typeface="+mn-lt"/>
                <a:cs typeface="+mn-cs"/>
              </a:rPr>
              <a:t>1234567	</a:t>
            </a:r>
            <a:r>
              <a:rPr lang="en-US" sz="1200" dirty="0" err="1" smtClean="0">
                <a:latin typeface="+mn-lt"/>
                <a:cs typeface="+mn-cs"/>
              </a:rPr>
              <a:t>uw</a:t>
            </a:r>
            <a:r>
              <a:rPr lang="en-US" sz="1200" dirty="0" smtClean="0">
                <a:latin typeface="+mn-lt"/>
                <a:cs typeface="+mn-cs"/>
              </a:rPr>
              <a:t> admissions notification</a:t>
            </a:r>
            <a:r>
              <a:rPr lang="en-US" sz="1200" dirty="0">
                <a:latin typeface="+mn-lt"/>
                <a:cs typeface="+mn-cs"/>
              </a:rPr>
              <a:t>	</a:t>
            </a:r>
            <a:r>
              <a:rPr lang="en-US" sz="1200" smtClean="0">
                <a:latin typeface="+mn-lt"/>
                <a:cs typeface="+mn-cs"/>
              </a:rPr>
              <a:t>2006-05-20 13:13:13</a:t>
            </a:r>
            <a:endParaRPr lang="en-US" sz="1200" dirty="0">
              <a:latin typeface="+mn-lt"/>
              <a:cs typeface="+mn-cs"/>
            </a:endParaRPr>
          </a:p>
          <a:p>
            <a:pPr marL="0" lvl="1" indent="0" defTabSz="914391" fontAlgn="auto">
              <a:spcBef>
                <a:spcPts val="0"/>
              </a:spcBef>
              <a:spcAft>
                <a:spcPts val="0"/>
              </a:spcAft>
              <a:defRPr/>
            </a:pPr>
            <a:r>
              <a:rPr lang="en-US" sz="1200" dirty="0">
                <a:latin typeface="+mn-lt"/>
                <a:cs typeface="+mn-cs"/>
              </a:rPr>
              <a:t>…</a:t>
            </a:r>
          </a:p>
        </p:txBody>
      </p:sp>
      <p:sp>
        <p:nvSpPr>
          <p:cNvPr id="2" name="Title 1"/>
          <p:cNvSpPr>
            <a:spLocks noGrp="1"/>
          </p:cNvSpPr>
          <p:nvPr>
            <p:ph type="title"/>
          </p:nvPr>
        </p:nvSpPr>
        <p:spPr/>
        <p:txBody>
          <a:bodyPr/>
          <a:lstStyle/>
          <a:p>
            <a:r>
              <a:rPr lang="en-US" dirty="0" smtClean="0"/>
              <a:t>Example: AOL Search Dataset</a:t>
            </a:r>
            <a:endParaRPr lang="en-US"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810000"/>
            <a:ext cx="2835706" cy="2563813"/>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david-foster-wal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452563"/>
            <a:ext cx="5143500" cy="3952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133600" y="4826957"/>
            <a:ext cx="2286000" cy="369332"/>
          </a:xfrm>
          <a:prstGeom prst="rect">
            <a:avLst/>
          </a:prstGeom>
          <a:noFill/>
          <a:ln>
            <a:noFill/>
          </a:ln>
        </p:spPr>
        <p:txBody>
          <a:bodyPr wrap="square" rtlCol="0">
            <a:spAutoFit/>
          </a:bodyPr>
          <a:lstStyle/>
          <a:p>
            <a:pPr algn="ctr"/>
            <a:r>
              <a:rPr lang="en-US" dirty="0" smtClean="0">
                <a:solidFill>
                  <a:schemeClr val="accent6">
                    <a:lumMod val="50000"/>
                  </a:schemeClr>
                </a:solidFill>
                <a:effectLst>
                  <a:outerShdw blurRad="50800" dist="38100" dir="2700000" algn="tl" rotWithShape="0">
                    <a:prstClr val="black">
                      <a:alpha val="40000"/>
                    </a:prstClr>
                  </a:outerShdw>
                </a:effectLst>
              </a:rPr>
              <a:t>David Foster Wallace</a:t>
            </a:r>
            <a:endParaRPr lang="en-US" dirty="0">
              <a:solidFill>
                <a:schemeClr val="accent6">
                  <a:lumMod val="50000"/>
                </a:schemeClr>
              </a:solidFill>
              <a:effectLst>
                <a:outerShdw blurRad="50800" dist="38100" dir="2700000" algn="tl" rotWithShape="0">
                  <a:prstClr val="black">
                    <a:alpha val="40000"/>
                  </a:prstClr>
                </a:outerShdw>
              </a:effectLst>
            </a:endParaRPr>
          </a:p>
        </p:txBody>
      </p:sp>
      <p:grpSp>
        <p:nvGrpSpPr>
          <p:cNvPr id="16" name="Group 15"/>
          <p:cNvGrpSpPr/>
          <p:nvPr/>
        </p:nvGrpSpPr>
        <p:grpSpPr>
          <a:xfrm>
            <a:off x="685800" y="914400"/>
            <a:ext cx="3352800" cy="1769247"/>
            <a:chOff x="424149" y="567939"/>
            <a:chExt cx="3352800" cy="1769247"/>
          </a:xfrm>
        </p:grpSpPr>
        <p:pic>
          <p:nvPicPr>
            <p:cNvPr id="19" name="Picture 8" descr="http://graphics8.nytimes.com/images/2011/02/21/us/MARGIN-1/MARGIN-1-popu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49" y="567939"/>
              <a:ext cx="3352800" cy="1769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100549" y="1967854"/>
              <a:ext cx="1676400" cy="369332"/>
            </a:xfrm>
            <a:prstGeom prst="rect">
              <a:avLst/>
            </a:prstGeom>
            <a:noFill/>
            <a:ln>
              <a:noFill/>
            </a:ln>
          </p:spPr>
          <p:txBody>
            <a:bodyPr wrap="square" rtlCol="0">
              <a:spAutoFit/>
            </a:bodyPr>
            <a:lstStyle/>
            <a:p>
              <a:pPr algn="ctr"/>
              <a:r>
                <a:rPr lang="en-US" dirty="0" smtClean="0">
                  <a:solidFill>
                    <a:schemeClr val="accent6">
                      <a:lumMod val="50000"/>
                    </a:schemeClr>
                  </a:solidFill>
                  <a:effectLst>
                    <a:outerShdw blurRad="50800" dist="38100" dir="2700000" algn="tl" rotWithShape="0">
                      <a:prstClr val="black">
                        <a:alpha val="40000"/>
                      </a:prstClr>
                    </a:outerShdw>
                  </a:effectLst>
                </a:rPr>
                <a:t>Mark Twain</a:t>
              </a:r>
              <a:endParaRPr lang="en-US" dirty="0">
                <a:solidFill>
                  <a:schemeClr val="accent6">
                    <a:lumMod val="50000"/>
                  </a:schemeClr>
                </a:solidFill>
                <a:effectLst>
                  <a:outerShdw blurRad="50800" dist="38100" dir="2700000" algn="tl" rotWithShape="0">
                    <a:prstClr val="black">
                      <a:alpha val="40000"/>
                    </a:prstClr>
                  </a:outerShdw>
                </a:effectLst>
              </a:endParaRPr>
            </a:p>
          </p:txBody>
        </p:sp>
      </p:grpSp>
      <p:grpSp>
        <p:nvGrpSpPr>
          <p:cNvPr id="17" name="Group 16"/>
          <p:cNvGrpSpPr/>
          <p:nvPr/>
        </p:nvGrpSpPr>
        <p:grpSpPr>
          <a:xfrm>
            <a:off x="1090611" y="1752600"/>
            <a:ext cx="3786189" cy="4029075"/>
            <a:chOff x="1295400" y="2219325"/>
            <a:chExt cx="3786189" cy="4029075"/>
          </a:xfrm>
        </p:grpSpPr>
        <p:pic>
          <p:nvPicPr>
            <p:cNvPr id="14348" name="Picture 12" descr="http://www.whatisstephenharperreading.ca/wordpress/wp-content/uploads/2009/03/caes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8414" y="2219325"/>
              <a:ext cx="2543175"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295400" y="4567833"/>
              <a:ext cx="3149907" cy="923330"/>
            </a:xfrm>
            <a:prstGeom prst="rect">
              <a:avLst/>
            </a:prstGeom>
            <a:solidFill>
              <a:srgbClr val="FFFFFF"/>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i="1" dirty="0" smtClean="0">
                  <a:solidFill>
                    <a:schemeClr val="accent6">
                      <a:lumMod val="50000"/>
                    </a:schemeClr>
                  </a:solidFill>
                </a:rPr>
                <a:t>Cowards die many times </a:t>
              </a:r>
            </a:p>
            <a:p>
              <a:pPr algn="ctr"/>
              <a:r>
                <a:rPr lang="en-US" i="1" dirty="0" smtClean="0">
                  <a:solidFill>
                    <a:schemeClr val="accent6">
                      <a:lumMod val="50000"/>
                    </a:schemeClr>
                  </a:solidFill>
                </a:rPr>
                <a:t>before their deaths. </a:t>
              </a:r>
            </a:p>
            <a:p>
              <a:pPr algn="ctr"/>
              <a:r>
                <a:rPr lang="en-US" dirty="0" smtClean="0">
                  <a:solidFill>
                    <a:schemeClr val="accent6">
                      <a:lumMod val="50000"/>
                    </a:schemeClr>
                  </a:solidFill>
                </a:rPr>
                <a:t>Annotated by Nelson Mandela</a:t>
              </a:r>
              <a:endParaRPr lang="en-US" dirty="0">
                <a:solidFill>
                  <a:schemeClr val="accent6">
                    <a:lumMod val="50000"/>
                  </a:schemeClr>
                </a:solidFill>
              </a:endParaRPr>
            </a:p>
          </p:txBody>
        </p:sp>
      </p:grpSp>
      <p:pic>
        <p:nvPicPr>
          <p:cNvPr id="26" name="Picture 2" descr="File:Diophantus-II-8.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7325" y="847465"/>
            <a:ext cx="3419475" cy="5705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Rectangle 26"/>
          <p:cNvSpPr/>
          <p:nvPr/>
        </p:nvSpPr>
        <p:spPr>
          <a:xfrm>
            <a:off x="5267325" y="5852079"/>
            <a:ext cx="3419475"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I </a:t>
            </a:r>
            <a:r>
              <a:rPr lang="en-US" dirty="0">
                <a:solidFill>
                  <a:schemeClr val="accent4">
                    <a:lumMod val="50000"/>
                  </a:schemeClr>
                </a:solidFill>
                <a:latin typeface="Brush Script MT" pitchFamily="66" charset="0"/>
              </a:rPr>
              <a:t>have discovered a truly marvelous proof </a:t>
            </a:r>
            <a:r>
              <a:rPr lang="en-US" dirty="0" smtClean="0">
                <a:solidFill>
                  <a:schemeClr val="accent4">
                    <a:lumMod val="50000"/>
                  </a:schemeClr>
                </a:solidFill>
                <a:latin typeface="Brush Script MT" pitchFamily="66" charset="0"/>
              </a:rPr>
              <a:t>...</a:t>
            </a:r>
            <a:endParaRPr lang="en-US" dirty="0">
              <a:solidFill>
                <a:schemeClr val="accent4">
                  <a:lumMod val="50000"/>
                </a:schemeClr>
              </a:solidFill>
              <a:latin typeface="Brush Script MT" pitchFamily="66" charset="0"/>
            </a:endParaRPr>
          </a:p>
        </p:txBody>
      </p:sp>
      <p:sp>
        <p:nvSpPr>
          <p:cNvPr id="28" name="Rectangle 27"/>
          <p:cNvSpPr/>
          <p:nvPr/>
        </p:nvSpPr>
        <p:spPr>
          <a:xfrm>
            <a:off x="5267325" y="6064140"/>
            <a:ext cx="3419475"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which </a:t>
            </a:r>
            <a:r>
              <a:rPr lang="en-US" dirty="0">
                <a:solidFill>
                  <a:schemeClr val="accent4">
                    <a:lumMod val="50000"/>
                  </a:schemeClr>
                </a:solidFill>
                <a:latin typeface="Brush Script MT" pitchFamily="66" charset="0"/>
              </a:rPr>
              <a:t>this margin is too narrow to </a:t>
            </a:r>
            <a:r>
              <a:rPr lang="en-US" dirty="0" smtClean="0">
                <a:solidFill>
                  <a:schemeClr val="accent4">
                    <a:lumMod val="50000"/>
                  </a:schemeClr>
                </a:solidFill>
                <a:latin typeface="Brush Script MT" pitchFamily="66" charset="0"/>
              </a:rPr>
              <a:t>contain.</a:t>
            </a:r>
            <a:endParaRPr lang="en-US" dirty="0">
              <a:solidFill>
                <a:schemeClr val="accent4">
                  <a:lumMod val="50000"/>
                </a:schemeClr>
              </a:solidFill>
              <a:latin typeface="Brush Script MT" pitchFamily="66" charset="0"/>
            </a:endParaRPr>
          </a:p>
        </p:txBody>
      </p:sp>
      <p:sp>
        <p:nvSpPr>
          <p:cNvPr id="29" name="Rectangle 28"/>
          <p:cNvSpPr/>
          <p:nvPr/>
        </p:nvSpPr>
        <p:spPr>
          <a:xfrm>
            <a:off x="6248400" y="6276201"/>
            <a:ext cx="2438401" cy="276999"/>
          </a:xfrm>
          <a:prstGeom prst="rect">
            <a:avLst/>
          </a:prstGeom>
          <a:noFill/>
          <a:ln>
            <a:noFill/>
          </a:ln>
        </p:spPr>
        <p:txBody>
          <a:bodyPr wrap="square" lIns="0" tIns="0" rIns="0" bIns="0">
            <a:spAutoFit/>
          </a:bodyPr>
          <a:lstStyle/>
          <a:p>
            <a:pPr algn="ctr"/>
            <a:r>
              <a:rPr lang="en-US" dirty="0" smtClean="0">
                <a:solidFill>
                  <a:schemeClr val="accent4">
                    <a:lumMod val="50000"/>
                  </a:schemeClr>
                </a:solidFill>
                <a:latin typeface="Brush Script MT" pitchFamily="66" charset="0"/>
              </a:rPr>
              <a:t>Pierre de Fermat </a:t>
            </a:r>
            <a:r>
              <a:rPr lang="en-US" sz="1600" dirty="0" smtClean="0">
                <a:solidFill>
                  <a:schemeClr val="accent4">
                    <a:lumMod val="50000"/>
                  </a:schemeClr>
                </a:solidFill>
                <a:latin typeface="Brush Script MT" pitchFamily="66" charset="0"/>
              </a:rPr>
              <a:t>(1637)</a:t>
            </a:r>
            <a:endParaRPr lang="en-US" dirty="0">
              <a:solidFill>
                <a:schemeClr val="accent4">
                  <a:lumMod val="50000"/>
                </a:schemeClr>
              </a:solidFill>
              <a:latin typeface="Brush Script MT" pitchFamily="66" charset="0"/>
            </a:endParaRPr>
          </a:p>
        </p:txBody>
      </p:sp>
      <p:grpSp>
        <p:nvGrpSpPr>
          <p:cNvPr id="20" name="Group 19"/>
          <p:cNvGrpSpPr/>
          <p:nvPr/>
        </p:nvGrpSpPr>
        <p:grpSpPr>
          <a:xfrm>
            <a:off x="3708553" y="381000"/>
            <a:ext cx="4292447" cy="4029075"/>
            <a:chOff x="3708553" y="381000"/>
            <a:chExt cx="4292447" cy="4029075"/>
          </a:xfrm>
        </p:grpSpPr>
        <p:pic>
          <p:nvPicPr>
            <p:cNvPr id="14350" name="Picture 14" descr="http://www.sfjohnson.com/acad/studying/samplehighlight0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8553" y="381000"/>
              <a:ext cx="3114675"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673447" y="1498200"/>
              <a:ext cx="3327553" cy="646331"/>
            </a:xfrm>
            <a:prstGeom prst="rect">
              <a:avLst/>
            </a:prstGeom>
            <a:solidFill>
              <a:srgbClr val="FFFFFF"/>
            </a:solidFill>
            <a:ln>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accent6">
                      <a:lumMod val="50000"/>
                    </a:schemeClr>
                  </a:solidFill>
                </a:rPr>
                <a:t>Students prefer used textbooks that are annotated. </a:t>
              </a:r>
              <a:r>
                <a:rPr lang="en-US" sz="1400" dirty="0" smtClean="0">
                  <a:solidFill>
                    <a:schemeClr val="accent6">
                      <a:lumMod val="50000"/>
                    </a:schemeClr>
                  </a:solidFill>
                </a:rPr>
                <a:t>[Marshall 1998]</a:t>
              </a:r>
              <a:endParaRPr lang="en-US" sz="1400" dirty="0">
                <a:solidFill>
                  <a:schemeClr val="accent6">
                    <a:lumMod val="50000"/>
                  </a:schemeClr>
                </a:solidFill>
              </a:endParaRPr>
            </a:p>
          </p:txBody>
        </p:sp>
      </p:grpSp>
    </p:spTree>
    <p:extLst>
      <p:ext uri="{BB962C8B-B14F-4D97-AF65-F5344CB8AC3E}">
        <p14:creationId xmlns:p14="http://schemas.microsoft.com/office/powerpoint/2010/main" val="3445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100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AOL Search Dataset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Other well known AOL users</a:t>
            </a:r>
          </a:p>
          <a:p>
            <a:pPr lvl="1"/>
            <a:r>
              <a:rPr lang="en-US" dirty="0" smtClean="0"/>
              <a:t>User 711391 </a:t>
            </a:r>
            <a:r>
              <a:rPr lang="en-US" i="1" dirty="0" smtClean="0">
                <a:solidFill>
                  <a:schemeClr val="accent1">
                    <a:lumMod val="75000"/>
                  </a:schemeClr>
                </a:solidFill>
              </a:rPr>
              <a:t>i love </a:t>
            </a:r>
            <a:r>
              <a:rPr lang="en-US" i="1" dirty="0" err="1" smtClean="0">
                <a:solidFill>
                  <a:schemeClr val="accent1">
                    <a:lumMod val="75000"/>
                  </a:schemeClr>
                </a:solidFill>
              </a:rPr>
              <a:t>alaska</a:t>
            </a:r>
            <a:endParaRPr lang="en-US" i="1" dirty="0" smtClean="0">
              <a:solidFill>
                <a:schemeClr val="accent1">
                  <a:lumMod val="75000"/>
                </a:schemeClr>
              </a:solidFill>
            </a:endParaRPr>
          </a:p>
          <a:p>
            <a:pPr lvl="2"/>
            <a:r>
              <a:rPr lang="en-US" u="sng" dirty="0">
                <a:solidFill>
                  <a:schemeClr val="accent4">
                    <a:lumMod val="75000"/>
                  </a:schemeClr>
                </a:solidFill>
              </a:rPr>
              <a:t>http://www.minimovies.org/documentaires/view/ilovealaska</a:t>
            </a:r>
            <a:endParaRPr lang="en-US" u="sng" dirty="0" smtClean="0">
              <a:solidFill>
                <a:schemeClr val="accent4">
                  <a:lumMod val="75000"/>
                </a:schemeClr>
              </a:solidFill>
            </a:endParaRPr>
          </a:p>
          <a:p>
            <a:pPr lvl="1"/>
            <a:r>
              <a:rPr lang="en-US" dirty="0"/>
              <a:t>User 17556639 </a:t>
            </a:r>
            <a:r>
              <a:rPr lang="en-US" i="1" dirty="0">
                <a:solidFill>
                  <a:schemeClr val="accent1">
                    <a:lumMod val="75000"/>
                  </a:schemeClr>
                </a:solidFill>
              </a:rPr>
              <a:t>how to kill your wife</a:t>
            </a:r>
            <a:endParaRPr lang="en-US" dirty="0"/>
          </a:p>
          <a:p>
            <a:pPr lvl="1"/>
            <a:r>
              <a:rPr lang="en-US" dirty="0" smtClean="0"/>
              <a:t>User 927</a:t>
            </a:r>
          </a:p>
          <a:p>
            <a:r>
              <a:rPr lang="en-US" dirty="0" smtClean="0"/>
              <a:t>Anonymous IDs do not make logs anonymous</a:t>
            </a:r>
          </a:p>
          <a:p>
            <a:pPr lvl="1"/>
            <a:r>
              <a:rPr lang="en-US" dirty="0" smtClean="0"/>
              <a:t>Contain directly identifiable information</a:t>
            </a:r>
          </a:p>
          <a:p>
            <a:pPr lvl="2"/>
            <a:r>
              <a:rPr lang="en-US" dirty="0" smtClean="0"/>
              <a:t>Names, phone numbers, credit cards, social security numbers</a:t>
            </a:r>
          </a:p>
          <a:p>
            <a:pPr lvl="1"/>
            <a:r>
              <a:rPr lang="en-US" dirty="0" smtClean="0"/>
              <a:t>Contain indirectly identifiable information</a:t>
            </a:r>
          </a:p>
          <a:p>
            <a:pPr lvl="2"/>
            <a:r>
              <a:rPr lang="en-US" dirty="0" smtClean="0"/>
              <a:t>Example: Thelma’s queries</a:t>
            </a:r>
          </a:p>
          <a:p>
            <a:pPr lvl="2"/>
            <a:r>
              <a:rPr lang="en-US" dirty="0" smtClean="0"/>
              <a:t>Birthdate, gender, zip code identifies 87% of Americans</a:t>
            </a:r>
            <a:endParaRPr lang="en-US" dirty="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8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Netflix Challenge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October 2, 2006: Netflix announces contest</a:t>
            </a:r>
          </a:p>
          <a:p>
            <a:pPr lvl="1"/>
            <a:r>
              <a:rPr lang="en-US" dirty="0" smtClean="0"/>
              <a:t>Predict people’s ratings for a $1 million dollar prize</a:t>
            </a:r>
          </a:p>
          <a:p>
            <a:pPr lvl="1"/>
            <a:r>
              <a:rPr lang="en-US" dirty="0"/>
              <a:t>100 million ratings, </a:t>
            </a:r>
            <a:r>
              <a:rPr lang="en-US" dirty="0" smtClean="0"/>
              <a:t>480k users, 17k movies</a:t>
            </a:r>
          </a:p>
          <a:p>
            <a:pPr lvl="1"/>
            <a:r>
              <a:rPr lang="en-US" dirty="0" smtClean="0"/>
              <a:t>Very careful with anonymity post-AOL</a:t>
            </a:r>
          </a:p>
          <a:p>
            <a:r>
              <a:rPr lang="en-US" dirty="0" smtClean="0"/>
              <a:t>May 18, 2008: Data de-</a:t>
            </a:r>
            <a:r>
              <a:rPr lang="en-US" dirty="0" err="1" smtClean="0"/>
              <a:t>anonymized</a:t>
            </a:r>
            <a:r>
              <a:rPr lang="en-US" dirty="0" smtClean="0"/>
              <a:t> </a:t>
            </a:r>
          </a:p>
          <a:p>
            <a:pPr lvl="1"/>
            <a:r>
              <a:rPr lang="en-US" dirty="0" smtClean="0"/>
              <a:t>Paper published by Narayanan &amp; </a:t>
            </a:r>
            <a:r>
              <a:rPr lang="en-US" dirty="0" err="1" smtClean="0"/>
              <a:t>Shmatikov</a:t>
            </a:r>
            <a:endParaRPr lang="en-US" dirty="0" smtClean="0"/>
          </a:p>
          <a:p>
            <a:pPr lvl="1"/>
            <a:r>
              <a:rPr lang="en-US" dirty="0" smtClean="0"/>
              <a:t>Uses background knowledge from IMDB</a:t>
            </a:r>
          </a:p>
          <a:p>
            <a:pPr lvl="1"/>
            <a:r>
              <a:rPr lang="en-US" dirty="0" smtClean="0"/>
              <a:t>Robust </a:t>
            </a:r>
            <a:r>
              <a:rPr lang="en-US" dirty="0"/>
              <a:t>to perturbations in </a:t>
            </a:r>
            <a:r>
              <a:rPr lang="en-US" dirty="0" smtClean="0"/>
              <a:t>data</a:t>
            </a:r>
          </a:p>
          <a:p>
            <a:r>
              <a:rPr lang="en-US" dirty="0" smtClean="0"/>
              <a:t>December 17, 2009: Doe v. Netflix</a:t>
            </a:r>
          </a:p>
          <a:p>
            <a:r>
              <a:rPr lang="en-US" dirty="0" smtClean="0"/>
              <a:t>March 12, 2010: Netflix cancels second competition</a:t>
            </a:r>
            <a:endParaRPr lang="en-US" dirty="0"/>
          </a:p>
          <a:p>
            <a:pPr lvl="1"/>
            <a:endParaRPr lang="en-US" dirty="0"/>
          </a:p>
          <a:p>
            <a:pPr lvl="1"/>
            <a:endParaRPr lang="en-US" dirty="0"/>
          </a:p>
        </p:txBody>
      </p:sp>
      <p:sp>
        <p:nvSpPr>
          <p:cNvPr id="6" name="TextBox 5"/>
          <p:cNvSpPr txBox="1"/>
          <p:nvPr/>
        </p:nvSpPr>
        <p:spPr>
          <a:xfrm>
            <a:off x="685800" y="3384560"/>
            <a:ext cx="3358896" cy="2308324"/>
          </a:xfrm>
          <a:prstGeom prst="rect">
            <a:avLst/>
          </a:prstGeom>
          <a:solidFill>
            <a:schemeClr val="bg1">
              <a:lumMod val="95000"/>
            </a:schemeClr>
          </a:solidFill>
          <a:ln w="28575">
            <a:solidFill>
              <a:schemeClr val="accent2">
                <a:lumMod val="75000"/>
              </a:schemeClr>
            </a:solidFill>
          </a:ln>
        </p:spPr>
        <p:txBody>
          <a:bodyPr wrap="square">
            <a:spAutoFit/>
          </a:bodyPr>
          <a:lstStyle/>
          <a:p>
            <a:pPr marL="0" lvl="1" indent="0" defTabSz="914391" fontAlgn="auto">
              <a:spcBef>
                <a:spcPts val="0"/>
              </a:spcBef>
              <a:spcAft>
                <a:spcPts val="0"/>
              </a:spcAft>
              <a:defRPr/>
            </a:pPr>
            <a:r>
              <a:rPr lang="en-US" sz="1200" b="1" dirty="0" smtClean="0">
                <a:latin typeface="+mn-lt"/>
                <a:cs typeface="+mn-cs"/>
              </a:rPr>
              <a:t>Ratings</a:t>
            </a:r>
            <a:endParaRPr lang="en-US" sz="1200" b="1" dirty="0">
              <a:latin typeface="+mn-lt"/>
              <a:cs typeface="+mn-cs"/>
            </a:endParaRPr>
          </a:p>
          <a:p>
            <a:pPr marL="0" lvl="1" indent="0" defTabSz="914391" fontAlgn="auto">
              <a:spcBef>
                <a:spcPts val="0"/>
              </a:spcBef>
              <a:spcAft>
                <a:spcPts val="0"/>
              </a:spcAft>
              <a:defRPr/>
            </a:pPr>
            <a:r>
              <a:rPr lang="en-US" sz="1200" dirty="0">
                <a:latin typeface="+mn-lt"/>
                <a:cs typeface="+mn-cs"/>
              </a:rPr>
              <a:t>1:	</a:t>
            </a:r>
            <a:r>
              <a:rPr lang="en-US" sz="1200" dirty="0" smtClean="0">
                <a:latin typeface="+mn-lt"/>
                <a:cs typeface="+mn-cs"/>
              </a:rPr>
              <a:t>             [</a:t>
            </a:r>
            <a:r>
              <a:rPr lang="en-US" sz="1200" dirty="0">
                <a:latin typeface="+mn-lt"/>
                <a:cs typeface="+mn-cs"/>
              </a:rPr>
              <a:t>Movie 1 of  17770]</a:t>
            </a:r>
          </a:p>
          <a:p>
            <a:pPr marL="0" lvl="1" indent="0" defTabSz="914391" fontAlgn="auto">
              <a:spcBef>
                <a:spcPts val="0"/>
              </a:spcBef>
              <a:spcAft>
                <a:spcPts val="0"/>
              </a:spcAft>
              <a:defRPr/>
            </a:pPr>
            <a:r>
              <a:rPr lang="en-US" sz="1200" dirty="0">
                <a:latin typeface="+mn-lt"/>
                <a:cs typeface="+mn-cs"/>
              </a:rPr>
              <a:t>12,  3,  </a:t>
            </a:r>
            <a:r>
              <a:rPr lang="en-US" sz="1200" dirty="0" smtClean="0">
                <a:latin typeface="+mn-lt"/>
                <a:cs typeface="+mn-cs"/>
              </a:rPr>
              <a:t>2006-04-18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1234,  5 ,  </a:t>
            </a:r>
            <a:r>
              <a:rPr lang="en-US" sz="1200" dirty="0" smtClean="0">
                <a:latin typeface="+mn-lt"/>
                <a:cs typeface="+mn-cs"/>
              </a:rPr>
              <a:t>2003-07-08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2468,  1,  </a:t>
            </a:r>
            <a:r>
              <a:rPr lang="en-US" sz="1200" dirty="0" smtClean="0">
                <a:latin typeface="+mn-lt"/>
                <a:cs typeface="+mn-cs"/>
              </a:rPr>
              <a:t>2005-11-12   [</a:t>
            </a:r>
            <a:r>
              <a:rPr lang="en-US" sz="1200" dirty="0" err="1" smtClean="0">
                <a:latin typeface="+mn-lt"/>
                <a:cs typeface="+mn-cs"/>
              </a:rPr>
              <a:t>CustomerID</a:t>
            </a:r>
            <a:r>
              <a:rPr lang="en-US" sz="1200" dirty="0">
                <a:latin typeface="+mn-lt"/>
                <a:cs typeface="+mn-cs"/>
              </a:rPr>
              <a:t>, Rating, Date]</a:t>
            </a:r>
          </a:p>
          <a:p>
            <a:pPr marL="0" lvl="1" indent="0" defTabSz="914391" fontAlgn="auto">
              <a:spcBef>
                <a:spcPts val="0"/>
              </a:spcBef>
              <a:spcAft>
                <a:spcPts val="0"/>
              </a:spcAft>
              <a:defRPr/>
            </a:pPr>
            <a:r>
              <a:rPr lang="en-US" sz="1200" dirty="0">
                <a:latin typeface="+mn-lt"/>
                <a:cs typeface="+mn-cs"/>
              </a:rPr>
              <a:t>…</a:t>
            </a:r>
          </a:p>
          <a:p>
            <a:pPr marL="0" lvl="1" indent="0" defTabSz="914391" fontAlgn="auto">
              <a:spcBef>
                <a:spcPts val="0"/>
              </a:spcBef>
              <a:spcAft>
                <a:spcPts val="0"/>
              </a:spcAft>
              <a:defRPr/>
            </a:pPr>
            <a:endParaRPr lang="en-US" sz="1200" dirty="0">
              <a:latin typeface="+mn-lt"/>
              <a:cs typeface="+mn-cs"/>
            </a:endParaRPr>
          </a:p>
          <a:p>
            <a:pPr marL="0" lvl="1" indent="0" defTabSz="914391" fontAlgn="auto">
              <a:spcBef>
                <a:spcPts val="0"/>
              </a:spcBef>
              <a:spcAft>
                <a:spcPts val="0"/>
              </a:spcAft>
              <a:defRPr/>
            </a:pPr>
            <a:r>
              <a:rPr lang="en-US" sz="1200" b="1" dirty="0" smtClean="0">
                <a:latin typeface="+mn-lt"/>
                <a:cs typeface="+mn-cs"/>
              </a:rPr>
              <a:t>Movie Titles</a:t>
            </a:r>
            <a:endParaRPr lang="en-US" sz="1200" b="1" dirty="0">
              <a:latin typeface="+mn-lt"/>
              <a:cs typeface="+mn-cs"/>
            </a:endParaRPr>
          </a:p>
          <a:p>
            <a:pPr marL="0" lvl="1" indent="0" defTabSz="914391" fontAlgn="auto">
              <a:spcBef>
                <a:spcPts val="0"/>
              </a:spcBef>
              <a:spcAft>
                <a:spcPts val="0"/>
              </a:spcAft>
              <a:defRPr/>
            </a:pPr>
            <a:r>
              <a:rPr lang="en-US" sz="1200" dirty="0" smtClean="0">
                <a:latin typeface="+mn-lt"/>
                <a:cs typeface="+mn-cs"/>
              </a:rPr>
              <a:t>…</a:t>
            </a:r>
          </a:p>
          <a:p>
            <a:pPr marL="0" lvl="1" indent="0" defTabSz="914391" fontAlgn="auto">
              <a:spcBef>
                <a:spcPts val="0"/>
              </a:spcBef>
              <a:spcAft>
                <a:spcPts val="0"/>
              </a:spcAft>
              <a:defRPr/>
            </a:pPr>
            <a:r>
              <a:rPr lang="en-US" sz="1200" dirty="0" smtClean="0">
                <a:latin typeface="+mn-lt"/>
                <a:cs typeface="+mn-cs"/>
              </a:rPr>
              <a:t>10120</a:t>
            </a:r>
            <a:r>
              <a:rPr lang="en-US" sz="1200" dirty="0">
                <a:latin typeface="+mn-lt"/>
                <a:cs typeface="+mn-cs"/>
              </a:rPr>
              <a:t>,  1982,  “</a:t>
            </a:r>
            <a:r>
              <a:rPr lang="en-US" sz="1200" dirty="0" err="1">
                <a:latin typeface="+mn-lt"/>
                <a:cs typeface="+mn-cs"/>
              </a:rPr>
              <a:t>Bladerunner</a:t>
            </a:r>
            <a:r>
              <a:rPr lang="en-US" sz="1200" dirty="0">
                <a:latin typeface="+mn-lt"/>
                <a:cs typeface="+mn-cs"/>
              </a:rPr>
              <a:t>”</a:t>
            </a:r>
          </a:p>
          <a:p>
            <a:pPr marL="0" lvl="1" indent="0" defTabSz="914391" fontAlgn="auto">
              <a:spcBef>
                <a:spcPts val="0"/>
              </a:spcBef>
              <a:spcAft>
                <a:spcPts val="0"/>
              </a:spcAft>
              <a:defRPr/>
            </a:pPr>
            <a:r>
              <a:rPr lang="en-US" sz="1200" dirty="0" smtClean="0">
                <a:latin typeface="+mn-lt"/>
                <a:cs typeface="+mn-cs"/>
              </a:rPr>
              <a:t>17690</a:t>
            </a:r>
            <a:r>
              <a:rPr lang="en-US" sz="1200" dirty="0">
                <a:latin typeface="+mn-lt"/>
                <a:cs typeface="+mn-cs"/>
              </a:rPr>
              <a:t>,  2007,  “The Queen</a:t>
            </a:r>
            <a:r>
              <a:rPr lang="en-US" sz="1200" dirty="0" smtClean="0">
                <a:latin typeface="+mn-lt"/>
                <a:cs typeface="+mn-cs"/>
              </a:rPr>
              <a:t>”</a:t>
            </a:r>
          </a:p>
          <a:p>
            <a:pPr marL="0" lvl="1" indent="0" defTabSz="914391" fontAlgn="auto">
              <a:spcBef>
                <a:spcPts val="0"/>
              </a:spcBef>
              <a:spcAft>
                <a:spcPts val="0"/>
              </a:spcAft>
              <a:defRPr/>
            </a:pPr>
            <a:r>
              <a:rPr lang="en-US" sz="1200" dirty="0" smtClean="0"/>
              <a:t>…</a:t>
            </a:r>
            <a:endParaRPr lang="en-US" sz="1200" dirty="0">
              <a:latin typeface="+mn-lt"/>
              <a:cs typeface="+mn-cs"/>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600200"/>
            <a:ext cx="2811463" cy="3451225"/>
          </a:xfrm>
          <a:prstGeom prst="rect">
            <a:avLst/>
          </a:prstGeom>
          <a:noFill/>
          <a:ln w="28575">
            <a:solidFill>
              <a:schemeClr val="accent4">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0442" y="3276600"/>
            <a:ext cx="4572558" cy="2862322"/>
          </a:xfrm>
          <a:prstGeom prst="rect">
            <a:avLst/>
          </a:prstGeom>
          <a:solidFill>
            <a:schemeClr val="bg1">
              <a:lumMod val="95000"/>
            </a:schemeClr>
          </a:solidFill>
          <a:ln w="28575">
            <a:solidFill>
              <a:schemeClr val="accent1">
                <a:lumMod val="75000"/>
              </a:schemeClr>
            </a:solidFill>
          </a:ln>
        </p:spPr>
        <p:txBody>
          <a:bodyPr wrap="square">
            <a:spAutoFit/>
          </a:bodyPr>
          <a:lstStyle/>
          <a:p>
            <a:pPr marL="0" lvl="2" indent="0" defTabSz="914391" fontAlgn="auto">
              <a:spcBef>
                <a:spcPts val="0"/>
              </a:spcBef>
              <a:spcAft>
                <a:spcPts val="0"/>
              </a:spcAft>
              <a:defRPr/>
            </a:pPr>
            <a:r>
              <a:rPr lang="en-US" sz="2000" i="1" dirty="0"/>
              <a:t>A</a:t>
            </a:r>
            <a:r>
              <a:rPr lang="en-US" sz="2000" i="1" dirty="0" smtClean="0"/>
              <a:t>ll </a:t>
            </a:r>
            <a:r>
              <a:rPr lang="en-US" sz="2000" i="1" dirty="0"/>
              <a:t>customer identifying information has been removed; all that remains are ratings and dates. This follows our privacy </a:t>
            </a:r>
            <a:r>
              <a:rPr lang="en-US" sz="2000" i="1" dirty="0" smtClean="0"/>
              <a:t>policy. </a:t>
            </a:r>
            <a:r>
              <a:rPr lang="en-US" sz="2000" i="1" dirty="0"/>
              <a:t>. </a:t>
            </a:r>
            <a:r>
              <a:rPr lang="en-US" sz="2000" i="1" dirty="0" smtClean="0"/>
              <a:t>. </a:t>
            </a:r>
            <a:r>
              <a:rPr lang="en-US" sz="2000" i="1" dirty="0"/>
              <a:t>Even if, for example, you knew all your own ratings and their dates you probably couldn’t identify them reliably in the data because </a:t>
            </a:r>
            <a:r>
              <a:rPr lang="en-US" sz="2000" b="1" i="1" dirty="0"/>
              <a:t>only a small sample was included </a:t>
            </a:r>
            <a:r>
              <a:rPr lang="en-US" sz="2000" i="1" dirty="0"/>
              <a:t>(less than one tenth of our complete dataset) and that </a:t>
            </a:r>
            <a:r>
              <a:rPr lang="en-US" sz="2000" b="1" i="1" dirty="0"/>
              <a:t>data was subject to perturbation</a:t>
            </a:r>
            <a:r>
              <a:rPr lang="en-US" sz="2000" i="1" dirty="0" smtClean="0"/>
              <a:t>.</a:t>
            </a:r>
            <a:endParaRPr lang="en-US" sz="1200" i="1" dirty="0">
              <a:latin typeface="+mn-lt"/>
              <a:cs typeface="+mn-cs"/>
            </a:endParaRPr>
          </a:p>
        </p:txBody>
      </p:sp>
    </p:spTree>
    <p:extLst>
      <p:ext uri="{BB962C8B-B14F-4D97-AF65-F5344CB8AC3E}">
        <p14:creationId xmlns:p14="http://schemas.microsoft.com/office/powerpoint/2010/main" val="23176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292608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657600"/>
          </a:xfrm>
        </p:spPr>
        <p:txBody>
          <a:bodyPr>
            <a:normAutofit fontScale="92500" lnSpcReduction="10000"/>
          </a:bodyPr>
          <a:lstStyle/>
          <a:p>
            <a:r>
              <a:rPr lang="en-US" dirty="0"/>
              <a:t>Behavioral logs give practical, societal, personal insight</a:t>
            </a:r>
          </a:p>
          <a:p>
            <a:r>
              <a:rPr lang="en-US" dirty="0"/>
              <a:t>Sources include Web services, browsers, client apps</a:t>
            </a:r>
          </a:p>
          <a:p>
            <a:pPr lvl="1"/>
            <a:r>
              <a:rPr lang="en-US" dirty="0"/>
              <a:t>Public sources limited due to privacy concerns</a:t>
            </a:r>
          </a:p>
          <a:p>
            <a:r>
              <a:rPr lang="en-US" dirty="0" smtClean="0"/>
              <a:t>Example analysis of one source: Query logs</a:t>
            </a:r>
          </a:p>
          <a:p>
            <a:pPr lvl="1"/>
            <a:r>
              <a:rPr lang="en-US" dirty="0" smtClean="0"/>
              <a:t>To understand people’s information needs</a:t>
            </a:r>
          </a:p>
          <a:p>
            <a:pPr lvl="1"/>
            <a:r>
              <a:rPr lang="en-US" dirty="0" smtClean="0"/>
              <a:t>To experiment with different systems</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5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nodeType="withEffect">
                                  <p:stCondLst>
                                    <p:cond delay="0"/>
                                  </p:stCondLst>
                                  <p:childTnLst>
                                    <p:animClr clrSpc="rgb" dir="cw">
                                      <p:cBhvr override="childStyle">
                                        <p:cTn id="9" dur="100" fill="hold"/>
                                        <p:tgtEl>
                                          <p:spTgt spid="3">
                                            <p:txEl>
                                              <p:pRg st="3" end="3"/>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11600169"/>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dub </a:t>
                      </a:r>
                      <a:r>
                        <a:rPr lang="en-US" sz="1700" dirty="0" err="1" smtClean="0">
                          <a:solidFill>
                            <a:schemeClr val="tx1"/>
                          </a:solidFill>
                        </a:rPr>
                        <a:t>uw</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computational social science</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t>portage bay </a:t>
                      </a:r>
                      <a:r>
                        <a:rPr lang="en-US" sz="1700" dirty="0" err="1" smtClean="0"/>
                        <a:t>seattle</a:t>
                      </a:r>
                      <a:endParaRPr lang="en-US" sz="1700" dirty="0"/>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chi2017.org</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chi 2017</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xxx clubs</a:t>
                      </a:r>
                      <a:r>
                        <a:rPr lang="en-US" sz="1700" baseline="0" dirty="0" smtClean="0">
                          <a:solidFill>
                            <a:schemeClr val="tx1"/>
                          </a:solidFill>
                        </a:rPr>
                        <a:t> in </a:t>
                      </a:r>
                      <a:r>
                        <a:rPr lang="en-US" sz="1700" baseline="0" dirty="0" err="1" smtClean="0">
                          <a:solidFill>
                            <a:schemeClr val="tx1"/>
                          </a:solidFill>
                        </a:rPr>
                        <a:t>seattle</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sex videos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sp>
        <p:nvSpPr>
          <p:cNvPr id="5" name="Rectangle 4"/>
          <p:cNvSpPr/>
          <p:nvPr/>
        </p:nvSpPr>
        <p:spPr>
          <a:xfrm>
            <a:off x="304800" y="5833872"/>
            <a:ext cx="5943600" cy="762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13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645925" y="758536"/>
            <a:ext cx="364475" cy="1600200"/>
            <a:chOff x="5105278" y="2438400"/>
            <a:chExt cx="364475" cy="1600200"/>
          </a:xfrm>
        </p:grpSpPr>
        <p:pic>
          <p:nvPicPr>
            <p:cNvPr id="15" name="Picture 14"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le 2"/>
          <p:cNvGraphicFramePr>
            <a:graphicFrameLocks noGrp="1"/>
          </p:cNvGraphicFramePr>
          <p:nvPr>
            <p:extLst>
              <p:ext uri="{D42A27DB-BD31-4B8C-83A1-F6EECF244321}">
                <p14:modId xmlns:p14="http://schemas.microsoft.com/office/powerpoint/2010/main" val="1302510202"/>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dub </a:t>
                      </a:r>
                      <a:r>
                        <a:rPr lang="en-US" sz="1700" dirty="0" err="1" smtClean="0">
                          <a:solidFill>
                            <a:schemeClr val="tx1"/>
                          </a:solidFill>
                        </a:rPr>
                        <a:t>uw</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rgbClr val="FF0000"/>
                          </a:solidFill>
                        </a:rPr>
                        <a:t>sexy lifeguards</a:t>
                      </a:r>
                      <a:endParaRPr lang="en-US" sz="1700" dirty="0">
                        <a:solidFill>
                          <a:srgbClr val="FF0000"/>
                        </a:solidFill>
                      </a:endParaRPr>
                    </a:p>
                  </a:txBody>
                  <a:tcPr marL="91443" marR="91443" marT="45718" marB="45718"/>
                </a:tc>
                <a:tc>
                  <a:txBody>
                    <a:bodyPr/>
                    <a:lstStyle/>
                    <a:p>
                      <a:pPr algn="r"/>
                      <a:r>
                        <a:rPr lang="en-US" sz="1700" dirty="0" smtClean="0"/>
                        <a:t>10:56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t>portage bay </a:t>
                      </a:r>
                      <a:r>
                        <a:rPr lang="en-US" sz="1700" dirty="0" err="1" smtClean="0"/>
                        <a:t>seattle</a:t>
                      </a:r>
                      <a:endParaRPr lang="en-US" sz="1700" dirty="0"/>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err="1" smtClean="0">
                          <a:solidFill>
                            <a:srgbClr val="FF0000"/>
                          </a:solidFill>
                        </a:rPr>
                        <a:t>disney</a:t>
                      </a:r>
                      <a:r>
                        <a:rPr lang="en-US" sz="1700" dirty="0" smtClean="0">
                          <a:solidFill>
                            <a:srgbClr val="FF0000"/>
                          </a:solidFill>
                        </a:rPr>
                        <a:t> porn</a:t>
                      </a:r>
                      <a:endParaRPr lang="en-US" sz="1700" dirty="0">
                        <a:solidFill>
                          <a:srgbClr val="FF0000"/>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chi2017.org</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chi 2017</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rgbClr val="FF0000"/>
                          </a:solidFill>
                        </a:rPr>
                        <a:t>xxx clubs</a:t>
                      </a:r>
                      <a:r>
                        <a:rPr lang="en-US" sz="1700" baseline="0" dirty="0" smtClean="0">
                          <a:solidFill>
                            <a:srgbClr val="FF0000"/>
                          </a:solidFill>
                        </a:rPr>
                        <a:t> in </a:t>
                      </a:r>
                      <a:r>
                        <a:rPr lang="en-US" sz="1700" baseline="0" dirty="0" err="1" smtClean="0">
                          <a:solidFill>
                            <a:srgbClr val="FF0000"/>
                          </a:solidFill>
                        </a:rPr>
                        <a:t>seattle</a:t>
                      </a:r>
                      <a:endParaRPr lang="en-US" sz="1700" dirty="0">
                        <a:solidFill>
                          <a:srgbClr val="FF0000"/>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rgbClr val="FF0000"/>
                          </a:solidFill>
                        </a:rPr>
                        <a:t>sex videos</a:t>
                      </a:r>
                      <a:endParaRPr lang="en-US" sz="1700" dirty="0">
                        <a:solidFill>
                          <a:srgbClr val="FF0000"/>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221783143"/>
              </p:ext>
            </p:extLst>
          </p:nvPr>
        </p:nvGraphicFramePr>
        <p:xfrm>
          <a:off x="381000" y="2862072"/>
          <a:ext cx="5791200" cy="1112520"/>
        </p:xfrm>
        <a:graphic>
          <a:graphicData uri="http://schemas.openxmlformats.org/drawingml/2006/table">
            <a:tbl>
              <a:tblPr firstRow="1" bandRow="1">
                <a:tableStyleId>{5C22544A-7EE6-4342-B048-85BDC9FD1C3A}</a:tableStyleId>
              </a:tblPr>
              <a:tblGrid>
                <a:gridCol w="2895600"/>
                <a:gridCol w="1981200"/>
                <a:gridCol w="914400"/>
              </a:tblGrid>
              <a:tr h="370840">
                <a:tc>
                  <a:txBody>
                    <a:bodyPr/>
                    <a:lstStyle/>
                    <a:p>
                      <a:r>
                        <a:rPr lang="en-US" sz="1700" b="0" dirty="0" smtClean="0">
                          <a:solidFill>
                            <a:schemeClr val="tx1"/>
                          </a:solidFill>
                        </a:rPr>
                        <a:t>cheap digital camera</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algn="r"/>
                      <a:r>
                        <a:rPr lang="en-US" sz="1700" b="0" dirty="0" smtClean="0">
                          <a:solidFill>
                            <a:schemeClr val="tx1"/>
                          </a:solidFill>
                        </a:rPr>
                        <a:t>12:17 pm  1/15/16</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smtClean="0">
                          <a:solidFill>
                            <a:schemeClr val="tx1"/>
                          </a:solidFill>
                        </a:rPr>
                        <a:t>554320</a:t>
                      </a:r>
                    </a:p>
                  </a:txBody>
                  <a:tcPr marL="91443" marR="91443" marT="45718" marB="45718">
                    <a:lnB w="12700" cap="flat" cmpd="sng" algn="ctr">
                      <a:solidFill>
                        <a:schemeClr val="bg1"/>
                      </a:solidFill>
                      <a:prstDash val="solid"/>
                      <a:round/>
                      <a:headEnd type="none" w="med" len="med"/>
                      <a:tailEnd type="none" w="med" len="med"/>
                    </a:lnB>
                    <a:solidFill>
                      <a:schemeClr val="accent3">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cheap digital camera</a:t>
                      </a:r>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r"/>
                      <a:r>
                        <a:rPr lang="en-US" sz="1700" dirty="0" smtClean="0"/>
                        <a:t>12:18 pm</a:t>
                      </a:r>
                      <a:r>
                        <a:rPr lang="en-US" sz="1700" baseline="0" dirty="0" smtClean="0"/>
                        <a:t>  1/15/16</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c>
                  <a:txBody>
                    <a:bodyPr/>
                    <a:lstStyle/>
                    <a:p>
                      <a:pPr algn="ctr"/>
                      <a:r>
                        <a:rPr lang="en-US" sz="1700" dirty="0" smtClean="0"/>
                        <a:t>554320</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3">
                        <a:lumMod val="20000"/>
                        <a:lumOff val="8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cheap digital camera</a:t>
                      </a:r>
                    </a:p>
                  </a:txBody>
                  <a:tcPr marL="91443" marR="91443" marT="45718" marB="45718">
                    <a:solidFill>
                      <a:schemeClr val="accent3">
                        <a:lumMod val="40000"/>
                        <a:lumOff val="60000"/>
                      </a:schemeClr>
                    </a:solidFill>
                  </a:tcPr>
                </a:tc>
                <a:tc>
                  <a:txBody>
                    <a:bodyPr/>
                    <a:lstStyle/>
                    <a:p>
                      <a:pPr algn="r"/>
                      <a:r>
                        <a:rPr lang="en-US" sz="1700" dirty="0" smtClean="0"/>
                        <a:t>12:19 pm</a:t>
                      </a:r>
                      <a:r>
                        <a:rPr lang="en-US" sz="1700" baseline="0" dirty="0" smtClean="0"/>
                        <a:t>  1/15/16</a:t>
                      </a:r>
                      <a:endParaRPr lang="en-US" sz="1700" dirty="0"/>
                    </a:p>
                  </a:txBody>
                  <a:tcPr marL="91443" marR="91443" marT="45718" marB="45718">
                    <a:solidFill>
                      <a:schemeClr val="accent3">
                        <a:lumMod val="40000"/>
                        <a:lumOff val="60000"/>
                      </a:schemeClr>
                    </a:solidFill>
                  </a:tcPr>
                </a:tc>
                <a:tc>
                  <a:txBody>
                    <a:bodyPr/>
                    <a:lstStyle/>
                    <a:p>
                      <a:pPr algn="ctr"/>
                      <a:r>
                        <a:rPr lang="en-US" sz="1700" dirty="0" smtClean="0"/>
                        <a:t>554320</a:t>
                      </a:r>
                      <a:endParaRPr lang="en-US" sz="1700" dirty="0"/>
                    </a:p>
                  </a:txBody>
                  <a:tcPr marL="91443" marR="91443" marT="45718" marB="45718">
                    <a:solidFill>
                      <a:schemeClr val="accent3">
                        <a:lumMod val="40000"/>
                        <a:lumOff val="60000"/>
                      </a:schemeClr>
                    </a:solidFill>
                  </a:tcPr>
                </a:tc>
              </a:tr>
            </a:tbl>
          </a:graphicData>
        </a:graphic>
      </p:graphicFrame>
      <p:sp>
        <p:nvSpPr>
          <p:cNvPr id="2" name="TextBox 1"/>
          <p:cNvSpPr txBox="1"/>
          <p:nvPr/>
        </p:nvSpPr>
        <p:spPr>
          <a:xfrm>
            <a:off x="457200" y="1828800"/>
            <a:ext cx="1143000" cy="276999"/>
          </a:xfrm>
          <a:prstGeom prst="rect">
            <a:avLst/>
          </a:prstGeom>
          <a:solidFill>
            <a:srgbClr val="EFF3F7"/>
          </a:solidFill>
        </p:spPr>
        <p:txBody>
          <a:bodyPr wrap="square" lIns="0" tIns="0" rIns="0" bIns="0" rtlCol="0">
            <a:spAutoFit/>
          </a:bodyPr>
          <a:lstStyle/>
          <a:p>
            <a:r>
              <a:rPr lang="ja-JP" altLang="en-US" dirty="0">
                <a:solidFill>
                  <a:schemeClr val="accent1">
                    <a:lumMod val="75000"/>
                  </a:schemeClr>
                </a:solidFill>
              </a:rPr>
              <a:t>社会科</a:t>
            </a:r>
            <a:r>
              <a:rPr lang="ja-JP" altLang="en-US" dirty="0" smtClean="0">
                <a:solidFill>
                  <a:schemeClr val="accent1">
                    <a:lumMod val="75000"/>
                  </a:schemeClr>
                </a:solidFill>
              </a:rPr>
              <a:t>学</a:t>
            </a:r>
            <a:endParaRPr lang="ja-JP" altLang="en-US"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81893642"/>
              </p:ext>
            </p:extLst>
          </p:nvPr>
        </p:nvGraphicFramePr>
        <p:xfrm>
          <a:off x="3276600" y="2133600"/>
          <a:ext cx="1981200" cy="741680"/>
        </p:xfrm>
        <a:graphic>
          <a:graphicData uri="http://schemas.openxmlformats.org/drawingml/2006/table">
            <a:tbl>
              <a:tblPr firstRow="1" bandRow="1">
                <a:tableStyleId>{5C22544A-7EE6-4342-B048-85BDC9FD1C3A}</a:tableStyleId>
              </a:tblPr>
              <a:tblGrid>
                <a:gridCol w="1981200"/>
              </a:tblGrid>
              <a:tr h="370840">
                <a:tc>
                  <a:txBody>
                    <a:bodyPr/>
                    <a:lstStyle/>
                    <a:p>
                      <a:pPr algn="r"/>
                      <a:r>
                        <a:rPr lang="en-US" sz="1700" b="0" dirty="0" smtClean="0">
                          <a:solidFill>
                            <a:schemeClr val="tx1"/>
                          </a:solidFill>
                        </a:rPr>
                        <a:t>11:59 am  11/3/23</a:t>
                      </a:r>
                      <a:endParaRPr lang="en-US" sz="1700" b="0" dirty="0">
                        <a:solidFill>
                          <a:schemeClr val="tx1"/>
                        </a:solidFill>
                      </a:endParaRPr>
                    </a:p>
                  </a:txBody>
                  <a:tcPr marL="91443" marR="91443" marT="45718" marB="45718">
                    <a:lnB w="12700" cap="flat" cmpd="sng" algn="ctr">
                      <a:solidFill>
                        <a:schemeClr val="bg1"/>
                      </a:solidFill>
                      <a:prstDash val="solid"/>
                      <a:round/>
                      <a:headEnd type="none" w="med" len="med"/>
                      <a:tailEnd type="none" w="med" len="med"/>
                    </a:lnB>
                    <a:solidFill>
                      <a:schemeClr val="accent2">
                        <a:lumMod val="40000"/>
                        <a:lumOff val="60000"/>
                      </a:schemeClr>
                    </a:solidFill>
                  </a:tcPr>
                </a:tc>
              </a:tr>
              <a:tr h="370840">
                <a:tc>
                  <a:txBody>
                    <a:bodyPr/>
                    <a:lstStyle/>
                    <a:p>
                      <a:pPr algn="r"/>
                      <a:r>
                        <a:rPr lang="en-US" sz="1700" dirty="0" smtClean="0"/>
                        <a:t>12:01 pm</a:t>
                      </a:r>
                      <a:r>
                        <a:rPr lang="en-US" sz="1700" baseline="0" dirty="0" smtClean="0"/>
                        <a:t>  11/3/23</a:t>
                      </a:r>
                      <a:endParaRPr lang="en-US" sz="1700" dirty="0"/>
                    </a:p>
                  </a:txBody>
                  <a:tcPr marL="91443" marR="91443" marT="45718" marB="45718">
                    <a:lnT w="12700" cap="flat" cmpd="sng" algn="ctr">
                      <a:solidFill>
                        <a:schemeClr val="bg1"/>
                      </a:solidFill>
                      <a:prstDash val="solid"/>
                      <a:round/>
                      <a:headEnd type="none" w="med" len="med"/>
                      <a:tailEnd type="none" w="med" len="med"/>
                    </a:lnT>
                    <a:solidFill>
                      <a:schemeClr val="accent2">
                        <a:lumMod val="20000"/>
                        <a:lumOff val="80000"/>
                      </a:schemeClr>
                    </a:solidFill>
                  </a:tcPr>
                </a:tc>
              </a:tr>
            </a:tbl>
          </a:graphicData>
        </a:graphic>
      </p:graphicFrame>
      <p:sp>
        <p:nvSpPr>
          <p:cNvPr id="8" name="TextBox 7"/>
          <p:cNvSpPr txBox="1">
            <a:spLocks noChangeArrowheads="1"/>
          </p:cNvSpPr>
          <p:nvPr/>
        </p:nvSpPr>
        <p:spPr bwMode="auto">
          <a:xfrm>
            <a:off x="2971800" y="5181600"/>
            <a:ext cx="1371600" cy="523220"/>
          </a:xfrm>
          <a:prstGeom prst="rect">
            <a:avLst/>
          </a:prstGeom>
          <a:solidFill>
            <a:srgbClr val="FFFFFF">
              <a:alpha val="69803"/>
            </a:srgbClr>
          </a:solidFill>
          <a:ln w="28575">
            <a:solidFill>
              <a:srgbClr val="FF0000"/>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Porn</a:t>
            </a:r>
            <a:endParaRPr lang="en-US" dirty="0"/>
          </a:p>
        </p:txBody>
      </p:sp>
      <p:sp>
        <p:nvSpPr>
          <p:cNvPr id="9" name="TextBox 8"/>
          <p:cNvSpPr txBox="1">
            <a:spLocks noChangeArrowheads="1"/>
          </p:cNvSpPr>
          <p:nvPr/>
        </p:nvSpPr>
        <p:spPr bwMode="auto">
          <a:xfrm>
            <a:off x="1782580" y="1411600"/>
            <a:ext cx="1875020" cy="523220"/>
          </a:xfrm>
          <a:prstGeom prst="rect">
            <a:avLst/>
          </a:prstGeom>
          <a:solidFill>
            <a:srgbClr val="FFFFFF">
              <a:alpha val="69803"/>
            </a:srgbClr>
          </a:solidFill>
          <a:ln w="28575">
            <a:solidFill>
              <a:schemeClr val="accent1">
                <a:lumMod val="75000"/>
              </a:schemeClr>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Language</a:t>
            </a:r>
            <a:endParaRPr lang="en-US" dirty="0"/>
          </a:p>
        </p:txBody>
      </p:sp>
      <p:sp>
        <p:nvSpPr>
          <p:cNvPr id="10" name="TextBox 9"/>
          <p:cNvSpPr txBox="1">
            <a:spLocks noChangeArrowheads="1"/>
          </p:cNvSpPr>
          <p:nvPr/>
        </p:nvSpPr>
        <p:spPr bwMode="auto">
          <a:xfrm>
            <a:off x="3810000" y="3962400"/>
            <a:ext cx="1371600" cy="523220"/>
          </a:xfrm>
          <a:prstGeom prst="rect">
            <a:avLst/>
          </a:prstGeom>
          <a:solidFill>
            <a:srgbClr val="FFFFFF">
              <a:alpha val="69803"/>
            </a:srgbClr>
          </a:solidFill>
          <a:ln w="28575">
            <a:solidFill>
              <a:schemeClr val="accent3">
                <a:lumMod val="75000"/>
              </a:schemeClr>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Spam</a:t>
            </a:r>
            <a:endParaRPr lang="en-US" dirty="0"/>
          </a:p>
        </p:txBody>
      </p:sp>
      <p:sp>
        <p:nvSpPr>
          <p:cNvPr id="11" name="TextBox 10"/>
          <p:cNvSpPr txBox="1">
            <a:spLocks noChangeArrowheads="1"/>
          </p:cNvSpPr>
          <p:nvPr/>
        </p:nvSpPr>
        <p:spPr bwMode="auto">
          <a:xfrm>
            <a:off x="2438400" y="2490972"/>
            <a:ext cx="1371600" cy="954107"/>
          </a:xfrm>
          <a:prstGeom prst="rect">
            <a:avLst/>
          </a:prstGeom>
          <a:solidFill>
            <a:srgbClr val="FFFFFF">
              <a:alpha val="69803"/>
            </a:srgbClr>
          </a:solidFill>
          <a:ln w="28575">
            <a:solidFill>
              <a:schemeClr val="accent2"/>
            </a:solidFill>
            <a:miter lim="800000"/>
            <a:headEnd/>
            <a:tailEnd/>
          </a:ln>
        </p:spPr>
        <p:txBody>
          <a:bodyPr wrap="square">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smtClean="0"/>
              <a:t>System errors</a:t>
            </a:r>
            <a:endParaRPr lang="en-US" dirty="0"/>
          </a:p>
        </p:txBody>
      </p:sp>
      <p:sp>
        <p:nvSpPr>
          <p:cNvPr id="13" name="Rectangle 12"/>
          <p:cNvSpPr/>
          <p:nvPr/>
        </p:nvSpPr>
        <p:spPr>
          <a:xfrm>
            <a:off x="5257800" y="228600"/>
            <a:ext cx="1176338" cy="6477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2" name="Content Placeholder 10"/>
          <p:cNvSpPr txBox="1">
            <a:spLocks/>
          </p:cNvSpPr>
          <p:nvPr/>
        </p:nvSpPr>
        <p:spPr>
          <a:xfrm>
            <a:off x="5638800" y="571500"/>
            <a:ext cx="3124200" cy="5715000"/>
          </a:xfrm>
          <a:prstGeom prst="rect">
            <a:avLst/>
          </a:prstGeom>
          <a:solidFill>
            <a:srgbClr val="FFFFFF"/>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Arial" pitchFamily="34" charset="0"/>
              <a:buNone/>
              <a:defRPr/>
            </a:pPr>
            <a:r>
              <a:rPr lang="en-US" dirty="0" smtClean="0"/>
              <a:t>Data cleaning</a:t>
            </a:r>
          </a:p>
          <a:p>
            <a:pPr marL="274320" indent="-274320">
              <a:spcBef>
                <a:spcPts val="0"/>
              </a:spcBef>
              <a:buFont typeface="Arial" pitchFamily="34" charset="0"/>
              <a:buNone/>
              <a:defRPr/>
            </a:pPr>
            <a:r>
              <a:rPr lang="en-US" dirty="0" smtClean="0"/>
              <a:t>pragmatics</a:t>
            </a:r>
          </a:p>
          <a:p>
            <a:pPr marL="274320" indent="-274320">
              <a:defRPr/>
            </a:pPr>
            <a:r>
              <a:rPr lang="en-US" dirty="0" smtClean="0"/>
              <a:t>Significant part of data analysis</a:t>
            </a:r>
          </a:p>
          <a:p>
            <a:pPr marL="274320" indent="-274320">
              <a:defRPr/>
            </a:pPr>
            <a:r>
              <a:rPr lang="en-US" dirty="0" smtClean="0"/>
              <a:t>Ensure cleaning is appropriate</a:t>
            </a:r>
          </a:p>
          <a:p>
            <a:pPr marL="274320" indent="-274320">
              <a:defRPr/>
            </a:pPr>
            <a:r>
              <a:rPr lang="en-US" dirty="0"/>
              <a:t>Keep track of the </a:t>
            </a:r>
            <a:r>
              <a:rPr lang="en-US" dirty="0" smtClean="0"/>
              <a:t>cleaning process</a:t>
            </a:r>
            <a:endParaRPr lang="en-US" dirty="0"/>
          </a:p>
          <a:p>
            <a:pPr marL="274320" indent="-274320">
              <a:defRPr/>
            </a:pPr>
            <a:r>
              <a:rPr lang="en-US" dirty="0" smtClean="0"/>
              <a:t>Keep the original data around</a:t>
            </a:r>
          </a:p>
          <a:p>
            <a:pPr marL="674370" lvl="1" indent="-274320">
              <a:defRPr/>
            </a:pPr>
            <a:r>
              <a:rPr lang="en-US" dirty="0" smtClean="0"/>
              <a:t>Example: </a:t>
            </a:r>
            <a:r>
              <a:rPr lang="en-US" dirty="0" err="1" smtClean="0"/>
              <a:t>ClimateGate</a:t>
            </a:r>
            <a:endParaRPr lang="en-US" dirty="0" smtClean="0"/>
          </a:p>
        </p:txBody>
      </p:sp>
    </p:spTree>
    <p:extLst>
      <p:ext uri="{BB962C8B-B14F-4D97-AF65-F5344CB8AC3E}">
        <p14:creationId xmlns:p14="http://schemas.microsoft.com/office/powerpoint/2010/main" val="39869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12"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7636305"/>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dub </a:t>
                      </a:r>
                      <a:r>
                        <a:rPr lang="en-US" sz="1700" dirty="0" err="1" smtClean="0">
                          <a:solidFill>
                            <a:schemeClr val="tx1"/>
                          </a:solidFill>
                        </a:rPr>
                        <a:t>uw</a:t>
                      </a:r>
                      <a:endParaRPr lang="en-US" sz="1700" dirty="0">
                        <a:solidFill>
                          <a:schemeClr val="tx1"/>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computational social science</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t>portage bay </a:t>
                      </a:r>
                      <a:r>
                        <a:rPr lang="en-US" sz="1700" dirty="0" err="1" smtClean="0"/>
                        <a:t>seattle</a:t>
                      </a:r>
                      <a:endParaRPr lang="en-US" sz="1700" dirty="0"/>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tx1"/>
                          </a:solidFill>
                        </a:rPr>
                        <a:t>chi 2017</a:t>
                      </a:r>
                      <a:endParaRPr lang="en-US" sz="1700" dirty="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chi2017.org</a:t>
                      </a:r>
                      <a:endParaRPr lang="en-US" sz="1700" dirty="0">
                        <a:solidFill>
                          <a:schemeClr val="tx1"/>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tx1"/>
                          </a:solidFill>
                        </a:rPr>
                        <a:t>chi 2017</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5282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67206960"/>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2"/>
                          </a:solidFill>
                        </a:rPr>
                        <a:t>chi 2017</a:t>
                      </a:r>
                      <a:endParaRPr lang="en-US" sz="1700" dirty="0">
                        <a:solidFill>
                          <a:schemeClr val="accent2"/>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dub </a:t>
                      </a:r>
                      <a:r>
                        <a:rPr lang="en-US" sz="1700" dirty="0" err="1" smtClean="0">
                          <a:solidFill>
                            <a:schemeClr val="accent2"/>
                          </a:solidFill>
                        </a:rPr>
                        <a:t>uw</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computational social science</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chi 2017</a:t>
                      </a:r>
                      <a:endParaRPr lang="en-US" sz="1700" dirty="0">
                        <a:solidFill>
                          <a:schemeClr val="accent2"/>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portage bay </a:t>
                      </a:r>
                      <a:r>
                        <a:rPr lang="en-US" sz="1700" dirty="0" err="1" smtClean="0">
                          <a:solidFill>
                            <a:schemeClr val="accent2"/>
                          </a:solidFill>
                        </a:rPr>
                        <a:t>seattle</a:t>
                      </a:r>
                      <a:endParaRPr lang="en-US" sz="1700" dirty="0">
                        <a:solidFill>
                          <a:schemeClr val="accent2"/>
                        </a:solidFill>
                      </a:endParaRPr>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2"/>
                          </a:solidFill>
                        </a:rPr>
                        <a:t>chi 2017</a:t>
                      </a:r>
                      <a:endParaRPr lang="en-US" sz="1700" dirty="0">
                        <a:solidFill>
                          <a:schemeClr val="accent2"/>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chi2017.org</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accent2"/>
                          </a:solidFill>
                        </a:rPr>
                        <a:t>chi 2017</a:t>
                      </a:r>
                      <a:endParaRPr lang="en-US" sz="1700" dirty="0">
                        <a:solidFill>
                          <a:schemeClr val="accent2"/>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Tree>
    <p:extLst>
      <p:ext uri="{BB962C8B-B14F-4D97-AF65-F5344CB8AC3E}">
        <p14:creationId xmlns:p14="http://schemas.microsoft.com/office/powerpoint/2010/main" val="1229821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56569697"/>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dub </a:t>
                      </a:r>
                      <a:r>
                        <a:rPr lang="en-US" sz="1700" dirty="0" err="1" smtClean="0">
                          <a:solidFill>
                            <a:schemeClr val="accent2"/>
                          </a:solidFill>
                        </a:rPr>
                        <a:t>uw</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computational social science</a:t>
                      </a:r>
                      <a:endParaRPr lang="en-US" sz="1700" dirty="0">
                        <a:solidFill>
                          <a:schemeClr val="tx1"/>
                        </a:solidFill>
                      </a:endParaRPr>
                    </a:p>
                  </a:txBody>
                  <a:tcPr marL="91443" marR="91443" marT="45718" marB="45718"/>
                </a:tc>
                <a:tc>
                  <a:txBody>
                    <a:bodyPr/>
                    <a:lstStyle/>
                    <a:p>
                      <a:pPr algn="r"/>
                      <a:r>
                        <a:rPr lang="en-US" sz="1700" dirty="0" smtClean="0"/>
                        <a:t>10:56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portage bay </a:t>
                      </a:r>
                      <a:r>
                        <a:rPr lang="en-US" sz="1700" dirty="0" err="1" smtClean="0">
                          <a:solidFill>
                            <a:schemeClr val="accent2"/>
                          </a:solidFill>
                        </a:rPr>
                        <a:t>seattle</a:t>
                      </a:r>
                      <a:endParaRPr lang="en-US" sz="1700" dirty="0">
                        <a:solidFill>
                          <a:schemeClr val="accent2"/>
                        </a:solidFill>
                      </a:endParaRPr>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chi2017.org</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tc>
                <a:tc>
                  <a:txBody>
                    <a:bodyPr/>
                    <a:lstStyle/>
                    <a:p>
                      <a:pPr algn="r"/>
                      <a:r>
                        <a:rPr lang="en-US" sz="1700" dirty="0" smtClean="0"/>
                        <a:t>4:56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baseline="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grpSp>
        <p:nvGrpSpPr>
          <p:cNvPr id="4" name="Group 3"/>
          <p:cNvGrpSpPr/>
          <p:nvPr/>
        </p:nvGrpSpPr>
        <p:grpSpPr>
          <a:xfrm>
            <a:off x="6645925" y="758536"/>
            <a:ext cx="364475" cy="1600200"/>
            <a:chOff x="5105278" y="2438400"/>
            <a:chExt cx="364475" cy="1600200"/>
          </a:xfrm>
        </p:grpSpPr>
        <p:pic>
          <p:nvPicPr>
            <p:cNvPr id="6" name="Picture 5"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
        <p:nvSpPr>
          <p:cNvPr id="10" name="TextBox 9"/>
          <p:cNvSpPr txBox="1">
            <a:spLocks noChangeArrowheads="1"/>
          </p:cNvSpPr>
          <p:nvPr/>
        </p:nvSpPr>
        <p:spPr bwMode="auto">
          <a:xfrm>
            <a:off x="2819400" y="3352800"/>
            <a:ext cx="2438400" cy="523875"/>
          </a:xfrm>
          <a:prstGeom prst="rect">
            <a:avLst/>
          </a:prstGeom>
          <a:solidFill>
            <a:srgbClr val="FFFFFF">
              <a:alpha val="69803"/>
            </a:srgbClr>
          </a:solidFill>
          <a:ln w="28575">
            <a:solidFill>
              <a:schemeClr val="accent1">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Tree>
    <p:extLst>
      <p:ext uri="{BB962C8B-B14F-4D97-AF65-F5344CB8AC3E}">
        <p14:creationId xmlns:p14="http://schemas.microsoft.com/office/powerpoint/2010/main" val="2524001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645925" y="758536"/>
            <a:ext cx="364475" cy="1600200"/>
            <a:chOff x="5105278" y="2438400"/>
            <a:chExt cx="364475" cy="1600200"/>
          </a:xfrm>
        </p:grpSpPr>
        <p:pic>
          <p:nvPicPr>
            <p:cNvPr id="10" name="Picture 9"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teevan\AppData\Local\Microsoft\Windows\Temporary Internet Files\Content.IE5\4ZM8IHWJ\MC900052881[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Table 2"/>
          <p:cNvGraphicFramePr>
            <a:graphicFrameLocks noGrp="1"/>
          </p:cNvGraphicFramePr>
          <p:nvPr>
            <p:extLst>
              <p:ext uri="{D42A27DB-BD31-4B8C-83A1-F6EECF244321}">
                <p14:modId xmlns:p14="http://schemas.microsoft.com/office/powerpoint/2010/main" val="2071351302"/>
              </p:ext>
            </p:extLst>
          </p:nvPr>
        </p:nvGraphicFramePr>
        <p:xfrm>
          <a:off x="381000" y="279554"/>
          <a:ext cx="5791200" cy="6283652"/>
        </p:xfrm>
        <a:graphic>
          <a:graphicData uri="http://schemas.openxmlformats.org/drawingml/2006/table">
            <a:tbl>
              <a:tblPr firstRow="1" bandRow="1">
                <a:tableStyleId>{5C22544A-7EE6-4342-B048-85BDC9FD1C3A}</a:tableStyleId>
              </a:tblPr>
              <a:tblGrid>
                <a:gridCol w="2883950"/>
                <a:gridCol w="1992850"/>
                <a:gridCol w="914400"/>
              </a:tblGrid>
              <a:tr h="370821">
                <a:tc>
                  <a:txBody>
                    <a:bodyPr/>
                    <a:lstStyle/>
                    <a:p>
                      <a:r>
                        <a:rPr lang="en-US" sz="1700" dirty="0" smtClean="0"/>
                        <a:t>Query</a:t>
                      </a:r>
                      <a:endParaRPr lang="en-US" sz="1700" dirty="0"/>
                    </a:p>
                  </a:txBody>
                  <a:tcPr marL="91443" marR="91443" marT="45718" marB="45718"/>
                </a:tc>
                <a:tc>
                  <a:txBody>
                    <a:bodyPr/>
                    <a:lstStyle/>
                    <a:p>
                      <a:r>
                        <a:rPr lang="en-US" sz="1700" dirty="0" smtClean="0"/>
                        <a:t>Time</a:t>
                      </a:r>
                      <a:endParaRPr lang="en-US" sz="1700" dirty="0"/>
                    </a:p>
                  </a:txBody>
                  <a:tcPr marL="91443" marR="91443" marT="45718" marB="45718"/>
                </a:tc>
                <a:tc>
                  <a:txBody>
                    <a:bodyPr/>
                    <a:lstStyle/>
                    <a:p>
                      <a:r>
                        <a:rPr lang="en-US" sz="1700" dirty="0" smtClean="0"/>
                        <a:t>User</a:t>
                      </a:r>
                      <a:endParaRPr lang="en-US" sz="1700" dirty="0"/>
                    </a:p>
                  </a:txBody>
                  <a:tcPr marL="91443" marR="91443" marT="45718" marB="45718"/>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10:41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accent2"/>
                          </a:solidFill>
                        </a:rPr>
                        <a:t>dub </a:t>
                      </a:r>
                      <a:r>
                        <a:rPr lang="en-US" sz="1700" dirty="0" err="1" smtClean="0">
                          <a:solidFill>
                            <a:schemeClr val="accent2"/>
                          </a:solidFill>
                        </a:rPr>
                        <a:t>uw</a:t>
                      </a:r>
                      <a:endParaRPr lang="en-US" sz="1700" dirty="0">
                        <a:solidFill>
                          <a:schemeClr val="accent2"/>
                        </a:solidFill>
                      </a:endParaRPr>
                    </a:p>
                  </a:txBody>
                  <a:tcPr marL="91443" marR="91443" marT="45718" marB="45718"/>
                </a:tc>
                <a:tc>
                  <a:txBody>
                    <a:bodyPr/>
                    <a:lstStyle/>
                    <a:p>
                      <a:pPr algn="r"/>
                      <a:r>
                        <a:rPr lang="en-US" sz="1700" dirty="0" smtClean="0"/>
                        <a:t>10:44 am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r>
                        <a:rPr lang="en-US" sz="1700" dirty="0" smtClean="0">
                          <a:solidFill>
                            <a:schemeClr val="tx1"/>
                          </a:solidFill>
                        </a:rPr>
                        <a:t>computational social science</a:t>
                      </a:r>
                      <a:endParaRPr lang="en-US" sz="1700" dirty="0">
                        <a:solidFill>
                          <a:schemeClr val="tx1"/>
                        </a:solidFill>
                      </a:endParaRPr>
                    </a:p>
                  </a:txBody>
                  <a:tcPr marL="91443" marR="91443" marT="45718" marB="45718">
                    <a:solidFill>
                      <a:schemeClr val="accent4">
                        <a:lumMod val="40000"/>
                        <a:lumOff val="60000"/>
                      </a:schemeClr>
                    </a:solidFill>
                  </a:tcPr>
                </a:tc>
                <a:tc>
                  <a:txBody>
                    <a:bodyPr/>
                    <a:lstStyle/>
                    <a:p>
                      <a:pPr algn="r"/>
                      <a:r>
                        <a:rPr lang="en-US" sz="1700" dirty="0" smtClean="0"/>
                        <a:t>10:56 am</a:t>
                      </a:r>
                      <a:r>
                        <a:rPr lang="en-US" sz="1700" baseline="0" dirty="0" smtClean="0"/>
                        <a:t>  1/15/16</a:t>
                      </a:r>
                      <a:endParaRPr lang="en-US" sz="1700" dirty="0"/>
                    </a:p>
                  </a:txBody>
                  <a:tcPr marL="91443" marR="91443" marT="45718" marB="45718">
                    <a:solidFill>
                      <a:schemeClr val="accent4">
                        <a:lumMod val="40000"/>
                        <a:lumOff val="60000"/>
                      </a:schemeClr>
                    </a:solidFill>
                  </a:tcPr>
                </a:tc>
                <a:tc>
                  <a:txBody>
                    <a:bodyPr/>
                    <a:lstStyle/>
                    <a:p>
                      <a:pPr algn="ctr"/>
                      <a:r>
                        <a:rPr lang="en-US" sz="1700" dirty="0" smtClean="0"/>
                        <a:t>142039</a:t>
                      </a:r>
                      <a:endParaRPr lang="en-US" sz="1700" dirty="0"/>
                    </a:p>
                  </a:txBody>
                  <a:tcPr marL="91443" marR="91443" marT="45718" marB="45718">
                    <a:solidFill>
                      <a:schemeClr val="accent4">
                        <a:lumMod val="40000"/>
                        <a:lumOff val="60000"/>
                      </a:schemeClr>
                    </a:solidFill>
                  </a:tcPr>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11:21 am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r>
                        <a:rPr lang="en-US" sz="1700" dirty="0" smtClean="0">
                          <a:solidFill>
                            <a:schemeClr val="accent2"/>
                          </a:solidFill>
                        </a:rPr>
                        <a:t>portage bay </a:t>
                      </a:r>
                      <a:r>
                        <a:rPr lang="en-US" sz="1700" dirty="0" err="1" smtClean="0">
                          <a:solidFill>
                            <a:schemeClr val="accent2"/>
                          </a:solidFill>
                        </a:rPr>
                        <a:t>seattle</a:t>
                      </a:r>
                      <a:endParaRPr lang="en-US" sz="1700" dirty="0">
                        <a:solidFill>
                          <a:schemeClr val="accent2"/>
                        </a:solidFill>
                      </a:endParaRPr>
                    </a:p>
                  </a:txBody>
                  <a:tcPr marL="91443" marR="91443" marT="45718" marB="45718"/>
                </a:tc>
                <a:tc>
                  <a:txBody>
                    <a:bodyPr/>
                    <a:lstStyle/>
                    <a:p>
                      <a:pPr algn="r"/>
                      <a:r>
                        <a:rPr lang="en-US" sz="1700" dirty="0" smtClean="0"/>
                        <a:t>11:59 am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289674">
                <a:tc>
                  <a:txBody>
                    <a:bodyPr/>
                    <a:lstStyle/>
                    <a:p>
                      <a:r>
                        <a:rPr lang="en-US" sz="1700" dirty="0" smtClean="0">
                          <a:solidFill>
                            <a:schemeClr val="tx1"/>
                          </a:solidFill>
                        </a:rPr>
                        <a:t>restaurants </a:t>
                      </a:r>
                      <a:r>
                        <a:rPr lang="en-US" sz="1700" dirty="0" err="1" smtClean="0">
                          <a:solidFill>
                            <a:schemeClr val="tx1"/>
                          </a:solidFill>
                        </a:rPr>
                        <a:t>seattle</a:t>
                      </a:r>
                      <a:endParaRPr lang="en-US" sz="1700" dirty="0">
                        <a:solidFill>
                          <a:schemeClr val="tx1"/>
                        </a:solidFill>
                      </a:endParaRPr>
                    </a:p>
                  </a:txBody>
                  <a:tcPr marL="91443" marR="91443" marT="45718" marB="45718"/>
                </a:tc>
                <a:tc>
                  <a:txBody>
                    <a:bodyPr/>
                    <a:lstStyle/>
                    <a:p>
                      <a:pPr algn="r"/>
                      <a:r>
                        <a:rPr lang="en-US" sz="1700" dirty="0" smtClean="0"/>
                        <a:t>12:01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pikes market restaurants</a:t>
                      </a:r>
                      <a:endParaRPr lang="en-US" sz="1700" dirty="0">
                        <a:solidFill>
                          <a:schemeClr val="tx1"/>
                        </a:solidFill>
                      </a:endParaRPr>
                    </a:p>
                  </a:txBody>
                  <a:tcPr marL="91443" marR="91443" marT="45718" marB="45718"/>
                </a:tc>
                <a:tc>
                  <a:txBody>
                    <a:bodyPr/>
                    <a:lstStyle/>
                    <a:p>
                      <a:pPr algn="r"/>
                      <a:r>
                        <a:rPr lang="en-US" sz="1700" dirty="0" smtClean="0"/>
                        <a:t>12:17 pm  1/15/16</a:t>
                      </a:r>
                      <a:endParaRPr lang="en-US" sz="1700" dirty="0"/>
                    </a:p>
                  </a:txBody>
                  <a:tcPr marL="91443" marR="91443" marT="45718" marB="45718"/>
                </a:tc>
                <a:tc>
                  <a:txBody>
                    <a:bodyPr/>
                    <a:lstStyle/>
                    <a:p>
                      <a:pPr algn="ctr"/>
                      <a:r>
                        <a:rPr lang="en-US" sz="1700" dirty="0" smtClean="0"/>
                        <a:t>318222</a:t>
                      </a:r>
                      <a:endParaRPr lang="en-US" sz="1700" dirty="0"/>
                    </a:p>
                  </a:txBody>
                  <a:tcPr marL="91443" marR="91443" marT="45718" marB="45718"/>
                </a:tc>
              </a:tr>
              <a:tr h="370821">
                <a:tc>
                  <a:txBody>
                    <a:bodyPr/>
                    <a:lstStyle/>
                    <a:p>
                      <a:r>
                        <a:rPr lang="en-US" sz="1700" dirty="0" smtClean="0">
                          <a:solidFill>
                            <a:schemeClr val="tx1"/>
                          </a:solidFill>
                        </a:rPr>
                        <a:t>jake </a:t>
                      </a:r>
                      <a:r>
                        <a:rPr lang="en-US" sz="1700" dirty="0" err="1" smtClean="0">
                          <a:solidFill>
                            <a:schemeClr val="tx1"/>
                          </a:solidFill>
                        </a:rPr>
                        <a:t>wobbrock</a:t>
                      </a:r>
                      <a:endParaRPr lang="en-US" sz="1700" dirty="0">
                        <a:solidFill>
                          <a:schemeClr val="tx1"/>
                        </a:solidFill>
                      </a:endParaRPr>
                    </a:p>
                  </a:txBody>
                  <a:tcPr marL="91443" marR="91443" marT="45718" marB="45718"/>
                </a:tc>
                <a:tc>
                  <a:txBody>
                    <a:bodyPr/>
                    <a:lstStyle/>
                    <a:p>
                      <a:pPr algn="r"/>
                      <a:r>
                        <a:rPr lang="en-US" sz="1700" dirty="0" smtClean="0"/>
                        <a:t>12:18 pm</a:t>
                      </a:r>
                      <a:r>
                        <a:rPr lang="en-US" sz="1700" baseline="0" dirty="0" smtClean="0"/>
                        <a:t>  1/15/16</a:t>
                      </a:r>
                      <a:endParaRPr lang="en-US" sz="1700" dirty="0"/>
                    </a:p>
                  </a:txBody>
                  <a:tcPr marL="91443" marR="91443" marT="45718" marB="45718"/>
                </a:tc>
                <a:tc>
                  <a:txBody>
                    <a:bodyPr/>
                    <a:lstStyle/>
                    <a:p>
                      <a:pPr algn="ctr"/>
                      <a:r>
                        <a:rPr lang="en-US" sz="1700" dirty="0" smtClean="0"/>
                        <a:t>142039</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daytrips in </a:t>
                      </a:r>
                      <a:r>
                        <a:rPr lang="en-US" sz="1700" dirty="0" err="1" smtClean="0">
                          <a:solidFill>
                            <a:schemeClr val="tx1"/>
                          </a:solidFill>
                        </a:rPr>
                        <a:t>paris</a:t>
                      </a:r>
                      <a:endParaRPr lang="en-US" sz="1700" dirty="0" smtClean="0">
                        <a:solidFill>
                          <a:schemeClr val="tx1"/>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554320</a:t>
                      </a:r>
                      <a:endParaRPr lang="en-US" sz="1700" dirty="0"/>
                    </a:p>
                  </a:txBody>
                  <a:tcPr marL="91443" marR="91443" marT="45718" marB="45718"/>
                </a:tc>
              </a:tr>
              <a:tr h="370821">
                <a:tc>
                  <a:txBody>
                    <a:bodyPr/>
                    <a:lstStyle/>
                    <a:p>
                      <a:r>
                        <a:rPr lang="en-US" sz="170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algn="r"/>
                      <a:r>
                        <a:rPr lang="en-US" sz="1700" dirty="0" smtClean="0"/>
                        <a:t>1:30 pm</a:t>
                      </a:r>
                      <a:r>
                        <a:rPr lang="en-US" sz="1700" baseline="0" dirty="0" smtClean="0"/>
                        <a:t>  1/15/16</a:t>
                      </a:r>
                      <a:endParaRPr lang="en-US" sz="1700" dirty="0"/>
                    </a:p>
                  </a:txBody>
                  <a:tcPr marL="91443" marR="91443" marT="45718" marB="45718"/>
                </a:tc>
                <a:tc>
                  <a:txBody>
                    <a:bodyPr/>
                    <a:lstStyle/>
                    <a:p>
                      <a:pPr algn="ctr"/>
                      <a:r>
                        <a:rPr lang="en-US" sz="1700" dirty="0" smtClean="0"/>
                        <a:t>659327</a:t>
                      </a:r>
                      <a:endParaRPr lang="en-US" sz="1700" dirty="0"/>
                    </a:p>
                  </a:txBody>
                  <a:tcPr marL="91443" marR="91443" marT="45718" marB="45718"/>
                </a:tc>
              </a:tr>
              <a:tr h="37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tx1"/>
                          </a:solidFill>
                        </a:rPr>
                        <a:t>chi program</a:t>
                      </a:r>
                    </a:p>
                  </a:txBody>
                  <a:tcPr marL="91443" marR="91443" marT="45718" marB="45718"/>
                </a:tc>
                <a:tc>
                  <a:txBody>
                    <a:bodyPr/>
                    <a:lstStyle/>
                    <a:p>
                      <a:pPr algn="r"/>
                      <a:r>
                        <a:rPr lang="en-US" sz="1700" dirty="0" smtClean="0"/>
                        <a:t>2:32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accent2"/>
                          </a:solidFill>
                        </a:rPr>
                        <a:t>chi2017.org</a:t>
                      </a:r>
                      <a:endParaRPr lang="en-US" sz="1700" dirty="0">
                        <a:solidFill>
                          <a:schemeClr val="accent2"/>
                        </a:solidFill>
                      </a:endParaRPr>
                    </a:p>
                  </a:txBody>
                  <a:tcPr marL="91443" marR="91443" marT="45718" marB="45718"/>
                </a:tc>
                <a:tc>
                  <a:txBody>
                    <a:bodyPr/>
                    <a:lstStyle/>
                    <a:p>
                      <a:pPr algn="r"/>
                      <a:r>
                        <a:rPr lang="en-US" sz="1700" dirty="0" smtClean="0"/>
                        <a:t>2:42 pm</a:t>
                      </a:r>
                      <a:r>
                        <a:rPr lang="en-US" sz="1700" baseline="0" dirty="0" smtClean="0"/>
                        <a:t>  1/15/16</a:t>
                      </a:r>
                      <a:endParaRPr lang="en-US" sz="1700" dirty="0"/>
                    </a:p>
                  </a:txBody>
                  <a:tcPr marL="91443" marR="91443" marT="45718" marB="45718"/>
                </a:tc>
                <a:tc>
                  <a:txBody>
                    <a:bodyPr/>
                    <a:lstStyle/>
                    <a:p>
                      <a:pPr algn="ctr"/>
                      <a:r>
                        <a:rPr lang="en-US" sz="1700" dirty="0" smtClean="0"/>
                        <a:t>435451</a:t>
                      </a:r>
                      <a:endParaRPr lang="en-US" sz="1700" dirty="0"/>
                    </a:p>
                  </a:txBody>
                  <a:tcPr marL="91443" marR="91443" marT="45718" marB="45718"/>
                </a:tc>
              </a:tr>
              <a:tr h="370821">
                <a:tc>
                  <a:txBody>
                    <a:bodyPr/>
                    <a:lstStyle/>
                    <a:p>
                      <a:r>
                        <a:rPr lang="en-US" sz="1700" dirty="0" smtClean="0">
                          <a:solidFill>
                            <a:schemeClr val="tx1"/>
                          </a:solidFill>
                        </a:rPr>
                        <a:t>computational sociology</a:t>
                      </a:r>
                      <a:endParaRPr lang="en-US" sz="1700" dirty="0">
                        <a:solidFill>
                          <a:schemeClr val="tx1"/>
                        </a:solidFill>
                      </a:endParaRPr>
                    </a:p>
                  </a:txBody>
                  <a:tcPr marL="91443" marR="91443" marT="45718" marB="45718">
                    <a:solidFill>
                      <a:schemeClr val="accent4">
                        <a:lumMod val="40000"/>
                        <a:lumOff val="60000"/>
                      </a:schemeClr>
                    </a:solidFill>
                  </a:tcPr>
                </a:tc>
                <a:tc>
                  <a:txBody>
                    <a:bodyPr/>
                    <a:lstStyle/>
                    <a:p>
                      <a:pPr algn="r"/>
                      <a:r>
                        <a:rPr lang="en-US" sz="1700" dirty="0" smtClean="0"/>
                        <a:t>4:56 pm</a:t>
                      </a:r>
                      <a:r>
                        <a:rPr lang="en-US" sz="1700" baseline="0" dirty="0" smtClean="0"/>
                        <a:t>  1/15/16</a:t>
                      </a:r>
                      <a:endParaRPr lang="en-US" sz="1700" dirty="0"/>
                    </a:p>
                  </a:txBody>
                  <a:tcPr marL="91443" marR="91443" marT="45718" marB="45718">
                    <a:solidFill>
                      <a:schemeClr val="accent4">
                        <a:lumMod val="40000"/>
                        <a:lumOff val="60000"/>
                      </a:schemeClr>
                    </a:solidFill>
                  </a:tcPr>
                </a:tc>
                <a:tc>
                  <a:txBody>
                    <a:bodyPr/>
                    <a:lstStyle/>
                    <a:p>
                      <a:pPr algn="ctr"/>
                      <a:r>
                        <a:rPr lang="en-US" sz="1700" dirty="0" smtClean="0"/>
                        <a:t>142039</a:t>
                      </a:r>
                      <a:endParaRPr lang="en-US" sz="1700" dirty="0"/>
                    </a:p>
                  </a:txBody>
                  <a:tcPr marL="91443" marR="91443" marT="45718" marB="45718">
                    <a:solidFill>
                      <a:schemeClr val="accent4">
                        <a:lumMod val="40000"/>
                        <a:lumOff val="60000"/>
                      </a:schemeClr>
                    </a:solidFill>
                  </a:tcPr>
                </a:tc>
              </a:tr>
              <a:tr h="370821">
                <a:tc>
                  <a:txBody>
                    <a:bodyPr/>
                    <a:lstStyle/>
                    <a:p>
                      <a:r>
                        <a:rPr lang="en-US" sz="1700" baseline="0" dirty="0" smtClean="0">
                          <a:solidFill>
                            <a:schemeClr val="accent1">
                              <a:lumMod val="75000"/>
                            </a:schemeClr>
                          </a:solidFill>
                        </a:rPr>
                        <a:t>chi 2017</a:t>
                      </a:r>
                      <a:endParaRPr lang="en-US" sz="1700" dirty="0">
                        <a:solidFill>
                          <a:schemeClr val="accent1">
                            <a:lumMod val="75000"/>
                          </a:schemeClr>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5:02 pm</a:t>
                      </a:r>
                      <a:r>
                        <a:rPr lang="en-US" sz="1700" baseline="0" dirty="0" smtClean="0"/>
                        <a:t>  1/15/16</a:t>
                      </a:r>
                      <a:endParaRPr lang="en-US" sz="1700" dirty="0" smtClean="0"/>
                    </a:p>
                  </a:txBody>
                  <a:tcPr marL="91443" marR="91443" marT="45718" marB="45718"/>
                </a:tc>
                <a:tc>
                  <a:txBody>
                    <a:bodyPr/>
                    <a:lstStyle/>
                    <a:p>
                      <a:pPr algn="ctr"/>
                      <a:r>
                        <a:rPr lang="en-US" sz="1700" dirty="0" smtClean="0"/>
                        <a:t>312055</a:t>
                      </a:r>
                    </a:p>
                  </a:txBody>
                  <a:tcPr marL="91443" marR="91443" marT="45718" marB="45718"/>
                </a:tc>
              </a:tr>
              <a:tr h="370821">
                <a:tc>
                  <a:txBody>
                    <a:bodyPr/>
                    <a:lstStyle/>
                    <a:p>
                      <a:r>
                        <a:rPr lang="en-US" sz="1700" dirty="0" smtClean="0">
                          <a:solidFill>
                            <a:schemeClr val="tx1"/>
                          </a:solidFill>
                        </a:rPr>
                        <a:t>macaroons</a:t>
                      </a:r>
                      <a:r>
                        <a:rPr lang="en-US" sz="1700" baseline="0" dirty="0" smtClean="0">
                          <a:solidFill>
                            <a:schemeClr val="tx1"/>
                          </a:solidFill>
                        </a:rPr>
                        <a:t> </a:t>
                      </a:r>
                      <a:r>
                        <a:rPr lang="en-US" sz="1700" baseline="0" dirty="0" err="1" smtClean="0">
                          <a:solidFill>
                            <a:schemeClr val="tx1"/>
                          </a:solidFill>
                        </a:rPr>
                        <a:t>paris</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10:14 pm</a:t>
                      </a:r>
                      <a:r>
                        <a:rPr lang="en-US" sz="1700" baseline="0" dirty="0" smtClean="0"/>
                        <a:t>  1/15/16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r h="370821">
                <a:tc>
                  <a:txBody>
                    <a:bodyPr/>
                    <a:lstStyle/>
                    <a:p>
                      <a:r>
                        <a:rPr lang="en-US" sz="1700" dirty="0" smtClean="0">
                          <a:solidFill>
                            <a:schemeClr val="tx1"/>
                          </a:solidFill>
                        </a:rPr>
                        <a:t>ubiquitous sensing</a:t>
                      </a:r>
                      <a:endParaRPr lang="en-US" sz="1700" dirty="0">
                        <a:solidFill>
                          <a:schemeClr val="tx1"/>
                        </a:solidFill>
                      </a:endParaRPr>
                    </a:p>
                  </a:txBody>
                  <a:tcPr marL="91443" marR="91443" marT="45718" marB="4571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dirty="0" smtClean="0"/>
                        <a:t>1:49 am</a:t>
                      </a:r>
                      <a:r>
                        <a:rPr lang="en-US" sz="1700" baseline="0" dirty="0" smtClean="0"/>
                        <a:t>  1/16/16</a:t>
                      </a:r>
                      <a:endParaRPr lang="en-US" sz="1700" dirty="0" smtClean="0"/>
                    </a:p>
                  </a:txBody>
                  <a:tcPr marL="91443" marR="91443" marT="45718" marB="45718"/>
                </a:tc>
                <a:tc>
                  <a:txBody>
                    <a:bodyPr/>
                    <a:lstStyle/>
                    <a:p>
                      <a:pPr algn="ctr"/>
                      <a:r>
                        <a:rPr lang="en-US" sz="1700" dirty="0" smtClean="0"/>
                        <a:t>142039</a:t>
                      </a:r>
                    </a:p>
                  </a:txBody>
                  <a:tcPr marL="91443" marR="91443" marT="45718" marB="45718"/>
                </a:tc>
              </a:tr>
            </a:tbl>
          </a:graphicData>
        </a:graphic>
      </p:graphicFrame>
      <p:sp>
        <p:nvSpPr>
          <p:cNvPr id="4" name="TextBox 3"/>
          <p:cNvSpPr txBox="1">
            <a:spLocks noChangeArrowheads="1"/>
          </p:cNvSpPr>
          <p:nvPr/>
        </p:nvSpPr>
        <p:spPr bwMode="auto">
          <a:xfrm>
            <a:off x="2514600" y="1914525"/>
            <a:ext cx="2438400" cy="981075"/>
          </a:xfrm>
          <a:prstGeom prst="rect">
            <a:avLst/>
          </a:prstGeom>
          <a:solidFill>
            <a:srgbClr val="FFFFFF">
              <a:alpha val="69803"/>
            </a:srgbClr>
          </a:solidFill>
          <a:ln w="28575">
            <a:solidFill>
              <a:srgbClr val="FF9900"/>
            </a:solidFill>
            <a:miter lim="800000"/>
            <a:headEnd/>
            <a:tailEnd/>
          </a:ln>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2800" dirty="0"/>
              <a:t>Query typology</a:t>
            </a:r>
            <a:endParaRPr lang="en-US" dirty="0"/>
          </a:p>
        </p:txBody>
      </p:sp>
      <p:sp>
        <p:nvSpPr>
          <p:cNvPr id="5" name="TextBox 4"/>
          <p:cNvSpPr txBox="1">
            <a:spLocks noChangeArrowheads="1"/>
          </p:cNvSpPr>
          <p:nvPr/>
        </p:nvSpPr>
        <p:spPr bwMode="auto">
          <a:xfrm>
            <a:off x="2819400" y="3352800"/>
            <a:ext cx="2438400" cy="523875"/>
          </a:xfrm>
          <a:prstGeom prst="rect">
            <a:avLst/>
          </a:prstGeom>
          <a:solidFill>
            <a:srgbClr val="FFFFFF">
              <a:alpha val="69803"/>
            </a:srgbClr>
          </a:solidFill>
          <a:ln w="28575">
            <a:solidFill>
              <a:schemeClr val="accent1">
                <a:lumMod val="75000"/>
              </a:schemeClr>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Query behavior</a:t>
            </a:r>
            <a:endParaRPr lang="en-US" dirty="0">
              <a:latin typeface="Calibri" pitchFamily="34" charset="0"/>
              <a:cs typeface="+mn-cs"/>
            </a:endParaRPr>
          </a:p>
        </p:txBody>
      </p:sp>
      <p:sp>
        <p:nvSpPr>
          <p:cNvPr id="6" name="TextBox 5"/>
          <p:cNvSpPr txBox="1">
            <a:spLocks noChangeArrowheads="1"/>
          </p:cNvSpPr>
          <p:nvPr/>
        </p:nvSpPr>
        <p:spPr bwMode="auto">
          <a:xfrm>
            <a:off x="2438400" y="4572000"/>
            <a:ext cx="2667000" cy="523875"/>
          </a:xfrm>
          <a:prstGeom prst="rect">
            <a:avLst/>
          </a:prstGeom>
          <a:solidFill>
            <a:srgbClr val="FFFFFF">
              <a:alpha val="69803"/>
            </a:srgbClr>
          </a:solidFill>
          <a:ln w="28575">
            <a:solidFill>
              <a:schemeClr val="accent4"/>
            </a:solidFill>
            <a:miter lim="800000"/>
            <a:headEnd/>
            <a:tailEnd/>
          </a:ln>
        </p:spPr>
        <p:txBody>
          <a:bodyPr>
            <a:spAutoFit/>
          </a:bodyPr>
          <a:lstStyle/>
          <a:p>
            <a:pPr algn="ctr" defTabSz="914391" fontAlgn="auto">
              <a:spcBef>
                <a:spcPts val="0"/>
              </a:spcBef>
              <a:spcAft>
                <a:spcPts val="0"/>
              </a:spcAft>
              <a:defRPr/>
            </a:pPr>
            <a:r>
              <a:rPr lang="en-US" sz="2800" dirty="0">
                <a:latin typeface="Calibri" pitchFamily="34" charset="0"/>
                <a:cs typeface="+mn-cs"/>
              </a:rPr>
              <a:t>Long term trends</a:t>
            </a:r>
            <a:endParaRPr lang="en-US" dirty="0">
              <a:latin typeface="Calibri" pitchFamily="34" charset="0"/>
              <a:cs typeface="+mn-cs"/>
            </a:endParaRPr>
          </a:p>
        </p:txBody>
      </p:sp>
      <p:sp>
        <p:nvSpPr>
          <p:cNvPr id="7" name="Rectangle 6"/>
          <p:cNvSpPr/>
          <p:nvPr/>
        </p:nvSpPr>
        <p:spPr>
          <a:xfrm>
            <a:off x="5257800" y="228600"/>
            <a:ext cx="1176338" cy="64770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dirty="0"/>
          </a:p>
        </p:txBody>
      </p:sp>
      <p:sp>
        <p:nvSpPr>
          <p:cNvPr id="8" name="Content Placeholder 10"/>
          <p:cNvSpPr txBox="1">
            <a:spLocks/>
          </p:cNvSpPr>
          <p:nvPr/>
        </p:nvSpPr>
        <p:spPr>
          <a:xfrm>
            <a:off x="5638800" y="571500"/>
            <a:ext cx="3124200" cy="5715000"/>
          </a:xfrm>
          <a:prstGeom prst="rect">
            <a:avLst/>
          </a:prstGeom>
          <a:solidFill>
            <a:srgbClr val="FFFFFF"/>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Font typeface="Arial" pitchFamily="34" charset="0"/>
              <a:buNone/>
              <a:defRPr/>
            </a:pPr>
            <a:r>
              <a:rPr lang="en-US" dirty="0" smtClean="0"/>
              <a:t>Uses of Analysis</a:t>
            </a:r>
          </a:p>
          <a:p>
            <a:pPr marL="274320" indent="-274320">
              <a:defRPr/>
            </a:pPr>
            <a:r>
              <a:rPr lang="en-US" dirty="0" smtClean="0"/>
              <a:t>Ranking</a:t>
            </a:r>
          </a:p>
          <a:p>
            <a:pPr marL="548640" lvl="1" indent="-274320">
              <a:defRPr/>
            </a:pPr>
            <a:r>
              <a:rPr lang="en-US" dirty="0" smtClean="0">
                <a:solidFill>
                  <a:schemeClr val="accent2"/>
                </a:solidFill>
              </a:rPr>
              <a:t>E.g., precision</a:t>
            </a:r>
          </a:p>
          <a:p>
            <a:pPr marL="274320" indent="-274320">
              <a:defRPr/>
            </a:pPr>
            <a:r>
              <a:rPr lang="en-US" dirty="0" smtClean="0"/>
              <a:t>System design</a:t>
            </a:r>
          </a:p>
          <a:p>
            <a:pPr marL="548640" lvl="1" indent="-274320">
              <a:defRPr/>
            </a:pPr>
            <a:r>
              <a:rPr lang="en-US" dirty="0" smtClean="0">
                <a:solidFill>
                  <a:schemeClr val="accent1">
                    <a:lumMod val="75000"/>
                  </a:schemeClr>
                </a:solidFill>
              </a:rPr>
              <a:t>E.g., caching</a:t>
            </a:r>
          </a:p>
          <a:p>
            <a:pPr marL="274320" indent="-274320">
              <a:defRPr/>
            </a:pPr>
            <a:r>
              <a:rPr lang="en-US" dirty="0" smtClean="0"/>
              <a:t>User interface</a:t>
            </a:r>
          </a:p>
          <a:p>
            <a:pPr marL="548640" lvl="1" indent="-274320">
              <a:defRPr/>
            </a:pPr>
            <a:r>
              <a:rPr lang="en-US" dirty="0" smtClean="0">
                <a:solidFill>
                  <a:schemeClr val="accent4"/>
                </a:solidFill>
              </a:rPr>
              <a:t>E.g., history</a:t>
            </a:r>
          </a:p>
          <a:p>
            <a:pPr marL="274320" indent="-274320">
              <a:defRPr/>
            </a:pPr>
            <a:r>
              <a:rPr lang="en-US" dirty="0" smtClean="0"/>
              <a:t>Test set development</a:t>
            </a:r>
          </a:p>
          <a:p>
            <a:pPr marL="274320" indent="-274320">
              <a:defRPr/>
            </a:pPr>
            <a:r>
              <a:rPr lang="en-US" dirty="0" smtClean="0"/>
              <a:t>Complementary research</a:t>
            </a:r>
          </a:p>
        </p:txBody>
      </p:sp>
    </p:spTree>
    <p:extLst>
      <p:ext uri="{BB962C8B-B14F-4D97-AF65-F5344CB8AC3E}">
        <p14:creationId xmlns:p14="http://schemas.microsoft.com/office/powerpoint/2010/main" val="29340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Things Observed in Query Logs</a:t>
            </a:r>
            <a:endParaRPr lang="en-US" dirty="0"/>
          </a:p>
        </p:txBody>
      </p:sp>
      <p:sp>
        <p:nvSpPr>
          <p:cNvPr id="4" name="Content Placeholder 3"/>
          <p:cNvSpPr>
            <a:spLocks noGrp="1"/>
          </p:cNvSpPr>
          <p:nvPr>
            <p:ph sz="quarter" idx="1"/>
          </p:nvPr>
        </p:nvSpPr>
        <p:spPr/>
        <p:txBody>
          <a:bodyPr>
            <a:normAutofit fontScale="85000" lnSpcReduction="10000"/>
          </a:bodyPr>
          <a:lstStyle/>
          <a:p>
            <a:r>
              <a:rPr lang="en-US" dirty="0"/>
              <a:t>Summary measures</a:t>
            </a:r>
          </a:p>
          <a:p>
            <a:pPr lvl="1"/>
            <a:r>
              <a:rPr lang="en-US" dirty="0"/>
              <a:t>Query frequency</a:t>
            </a:r>
          </a:p>
          <a:p>
            <a:pPr lvl="1"/>
            <a:r>
              <a:rPr lang="en-US" dirty="0"/>
              <a:t>Query length</a:t>
            </a:r>
          </a:p>
          <a:p>
            <a:r>
              <a:rPr lang="en-US" dirty="0"/>
              <a:t>Analysis of query intent</a:t>
            </a:r>
          </a:p>
          <a:p>
            <a:pPr lvl="1"/>
            <a:r>
              <a:rPr lang="en-US" dirty="0"/>
              <a:t>Query types and topics</a:t>
            </a:r>
          </a:p>
          <a:p>
            <a:r>
              <a:rPr lang="en-US" dirty="0"/>
              <a:t>Temporal features</a:t>
            </a:r>
          </a:p>
          <a:p>
            <a:pPr lvl="1"/>
            <a:r>
              <a:rPr lang="en-US" dirty="0"/>
              <a:t>Session length</a:t>
            </a:r>
          </a:p>
          <a:p>
            <a:pPr lvl="1"/>
            <a:r>
              <a:rPr lang="en-US" dirty="0"/>
              <a:t>Common re-formulations</a:t>
            </a:r>
          </a:p>
          <a:p>
            <a:r>
              <a:rPr lang="en-US" dirty="0"/>
              <a:t>Click behavior</a:t>
            </a:r>
          </a:p>
          <a:p>
            <a:pPr lvl="1"/>
            <a:r>
              <a:rPr lang="en-US" dirty="0"/>
              <a:t>Relevant results for query</a:t>
            </a:r>
          </a:p>
          <a:p>
            <a:pPr lvl="1"/>
            <a:r>
              <a:rPr lang="en-US" dirty="0"/>
              <a:t>Queries that lead to clicks</a:t>
            </a:r>
          </a:p>
          <a:p>
            <a:endParaRPr lang="en-US" dirty="0"/>
          </a:p>
        </p:txBody>
      </p:sp>
      <p:sp>
        <p:nvSpPr>
          <p:cNvPr id="6" name="TextBox 5"/>
          <p:cNvSpPr txBox="1">
            <a:spLocks noChangeArrowheads="1"/>
          </p:cNvSpPr>
          <p:nvPr/>
        </p:nvSpPr>
        <p:spPr bwMode="auto">
          <a:xfrm>
            <a:off x="5657850" y="5819775"/>
            <a:ext cx="22860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a:t>
            </a:r>
            <a:r>
              <a:rPr lang="en-US" sz="1400" dirty="0" err="1">
                <a:solidFill>
                  <a:schemeClr val="accent2">
                    <a:lumMod val="75000"/>
                  </a:schemeClr>
                </a:solidFill>
                <a:latin typeface="Calibri" pitchFamily="34" charset="0"/>
                <a:cs typeface="+mn-cs"/>
              </a:rPr>
              <a:t>Joachims</a:t>
            </a:r>
            <a:r>
              <a:rPr lang="en-US" sz="1400" dirty="0">
                <a:solidFill>
                  <a:schemeClr val="accent2">
                    <a:lumMod val="75000"/>
                  </a:schemeClr>
                </a:solidFill>
                <a:latin typeface="Calibri" pitchFamily="34" charset="0"/>
                <a:cs typeface="+mn-cs"/>
              </a:rPr>
              <a:t> 2002]</a:t>
            </a:r>
          </a:p>
        </p:txBody>
      </p:sp>
      <p:pic>
        <p:nvPicPr>
          <p:cNvPr id="7"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181600"/>
            <a:ext cx="4000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675" y="3200400"/>
            <a:ext cx="24066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934200" y="3749675"/>
            <a:ext cx="2057400" cy="862013"/>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Sessions 2.20 queries long</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p>
        </p:txBody>
      </p:sp>
      <p:sp>
        <p:nvSpPr>
          <p:cNvPr id="10" name="TextBox 9"/>
          <p:cNvSpPr txBox="1">
            <a:spLocks noChangeArrowheads="1"/>
          </p:cNvSpPr>
          <p:nvPr/>
        </p:nvSpPr>
        <p:spPr bwMode="auto">
          <a:xfrm>
            <a:off x="4267200" y="4724400"/>
            <a:ext cx="2895600" cy="307975"/>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[Lau and Horvitz, 1999]</a:t>
            </a:r>
          </a:p>
        </p:txBody>
      </p:sp>
      <p:sp>
        <p:nvSpPr>
          <p:cNvPr id="11" name="TextBox 10"/>
          <p:cNvSpPr txBox="1">
            <a:spLocks noChangeArrowheads="1"/>
          </p:cNvSpPr>
          <p:nvPr/>
        </p:nvSpPr>
        <p:spPr bwMode="auto">
          <a:xfrm>
            <a:off x="6629400" y="2378075"/>
            <a:ext cx="2286000" cy="1138238"/>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Navigational, Informational, Transactional</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[Broder 2002]</a:t>
            </a:r>
            <a:endParaRPr lang="en-US">
              <a:solidFill>
                <a:schemeClr val="accent2">
                  <a:lumMod val="75000"/>
                </a:schemeClr>
              </a:solidFill>
              <a:latin typeface="Calibri" pitchFamily="34" charset="0"/>
              <a:cs typeface="+mn-cs"/>
            </a:endParaRPr>
          </a:p>
        </p:txBody>
      </p:sp>
      <p:sp>
        <p:nvSpPr>
          <p:cNvPr id="12" name="TextBox 11"/>
          <p:cNvSpPr txBox="1">
            <a:spLocks noChangeArrowheads="1"/>
          </p:cNvSpPr>
          <p:nvPr/>
        </p:nvSpPr>
        <p:spPr bwMode="auto">
          <a:xfrm>
            <a:off x="4572000" y="2359025"/>
            <a:ext cx="22860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a:solidFill>
                  <a:schemeClr val="accent2">
                    <a:lumMod val="75000"/>
                  </a:schemeClr>
                </a:solidFill>
                <a:latin typeface="Calibri" pitchFamily="34" charset="0"/>
                <a:cs typeface="+mn-cs"/>
              </a:rPr>
              <a:t>2.35 terms</a:t>
            </a:r>
          </a:p>
          <a:p>
            <a:pPr algn="ctr" defTabSz="914391" fontAlgn="auto">
              <a:spcBef>
                <a:spcPts val="0"/>
              </a:spcBef>
              <a:spcAft>
                <a:spcPts val="0"/>
              </a:spcAft>
              <a:defRPr/>
            </a:pPr>
            <a:r>
              <a:rPr lang="en-US" sz="1400">
                <a:solidFill>
                  <a:schemeClr val="accent2">
                    <a:lumMod val="75000"/>
                  </a:schemeClr>
                </a:solidFill>
                <a:latin typeface="Calibri" pitchFamily="34" charset="0"/>
                <a:cs typeface="+mn-cs"/>
              </a:rPr>
              <a:t>[Jansen et al. 1998]</a:t>
            </a:r>
            <a:endParaRPr lang="en-US">
              <a:solidFill>
                <a:schemeClr val="accent2">
                  <a:lumMod val="75000"/>
                </a:schemeClr>
              </a:solidFill>
              <a:latin typeface="Calibri" pitchFamily="34" charset="0"/>
              <a:cs typeface="+mn-cs"/>
            </a:endParaRPr>
          </a:p>
        </p:txBody>
      </p:sp>
      <p:sp>
        <p:nvSpPr>
          <p:cNvPr id="13" name="TextBox 12"/>
          <p:cNvSpPr txBox="1">
            <a:spLocks noChangeArrowheads="1"/>
          </p:cNvSpPr>
          <p:nvPr/>
        </p:nvSpPr>
        <p:spPr bwMode="auto">
          <a:xfrm>
            <a:off x="5105400" y="1636713"/>
            <a:ext cx="2895600" cy="584200"/>
          </a:xfrm>
          <a:prstGeom prst="rect">
            <a:avLst/>
          </a:prstGeom>
          <a:noFill/>
          <a:ln w="9525">
            <a:noFill/>
            <a:miter lim="800000"/>
            <a:headEnd/>
            <a:tailEnd/>
          </a:ln>
        </p:spPr>
        <p:txBody>
          <a:bodyPr>
            <a:spAutoFit/>
          </a:bodyPr>
          <a:lstStyle/>
          <a:p>
            <a:pPr algn="ctr" defTabSz="914391" fontAlgn="auto">
              <a:spcBef>
                <a:spcPts val="0"/>
              </a:spcBef>
              <a:spcAft>
                <a:spcPts val="0"/>
              </a:spcAft>
              <a:defRPr/>
            </a:pPr>
            <a:r>
              <a:rPr lang="en-US" dirty="0">
                <a:solidFill>
                  <a:schemeClr val="accent2">
                    <a:lumMod val="75000"/>
                  </a:schemeClr>
                </a:solidFill>
                <a:latin typeface="Calibri" pitchFamily="34" charset="0"/>
                <a:cs typeface="+mn-cs"/>
              </a:rPr>
              <a:t>Queries appear 3.97 times</a:t>
            </a:r>
          </a:p>
          <a:p>
            <a:pPr algn="ctr" defTabSz="914391" fontAlgn="auto">
              <a:spcBef>
                <a:spcPts val="0"/>
              </a:spcBef>
              <a:spcAft>
                <a:spcPts val="0"/>
              </a:spcAft>
              <a:defRPr/>
            </a:pPr>
            <a:r>
              <a:rPr lang="en-US" sz="1400" dirty="0">
                <a:solidFill>
                  <a:schemeClr val="accent2">
                    <a:lumMod val="75000"/>
                  </a:schemeClr>
                </a:solidFill>
                <a:latin typeface="Calibri" pitchFamily="34" charset="0"/>
                <a:cs typeface="+mn-cs"/>
              </a:rPr>
              <a:t>[Silverstein et al. 1999]</a:t>
            </a:r>
            <a:endParaRPr lang="en-US" dirty="0">
              <a:solidFill>
                <a:schemeClr val="accent2">
                  <a:lumMod val="75000"/>
                </a:schemeClr>
              </a:solidFill>
              <a:latin typeface="Calibri" pitchFamily="34" charset="0"/>
              <a:cs typeface="+mn-cs"/>
            </a:endParaRPr>
          </a:p>
        </p:txBody>
      </p:sp>
      <p:pic>
        <p:nvPicPr>
          <p:cNvPr id="14"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Marginalia </a:t>
            </a:r>
            <a:endParaRPr lang="en-US" dirty="0"/>
          </a:p>
        </p:txBody>
      </p:sp>
      <p:sp>
        <p:nvSpPr>
          <p:cNvPr id="3" name="Content Placeholder 2"/>
          <p:cNvSpPr>
            <a:spLocks noGrp="1"/>
          </p:cNvSpPr>
          <p:nvPr>
            <p:ph sz="quarter" idx="1"/>
          </p:nvPr>
        </p:nvSpPr>
        <p:spPr/>
        <p:txBody>
          <a:bodyPr>
            <a:normAutofit/>
          </a:bodyPr>
          <a:lstStyle/>
          <a:p>
            <a:r>
              <a:rPr lang="en-US" dirty="0" smtClean="0"/>
              <a:t>Do we lose marginalia with digital documents?</a:t>
            </a:r>
          </a:p>
          <a:p>
            <a:r>
              <a:rPr lang="en-US" dirty="0" smtClean="0">
                <a:solidFill>
                  <a:schemeClr val="accent2">
                    <a:lumMod val="75000"/>
                  </a:schemeClr>
                </a:solidFill>
              </a:rPr>
              <a:t>Internet exposes information experiences</a:t>
            </a:r>
          </a:p>
          <a:p>
            <a:pPr lvl="1"/>
            <a:r>
              <a:rPr lang="en-US" dirty="0" smtClean="0"/>
              <a:t>Meta-data, annotations, relationships</a:t>
            </a:r>
          </a:p>
          <a:p>
            <a:pPr lvl="1"/>
            <a:r>
              <a:rPr lang="en-US" dirty="0" smtClean="0"/>
              <a:t>Large-scale information usage data</a:t>
            </a:r>
          </a:p>
          <a:p>
            <a:pPr lvl="1"/>
            <a:endParaRPr lang="en-US" dirty="0" smtClean="0"/>
          </a:p>
          <a:p>
            <a:pPr lvl="1"/>
            <a:endParaRPr lang="en-US" dirty="0"/>
          </a:p>
          <a:p>
            <a:pPr lvl="1"/>
            <a:r>
              <a:rPr lang="en-US" dirty="0" smtClean="0"/>
              <a:t>Change in focus</a:t>
            </a:r>
          </a:p>
          <a:p>
            <a:pPr lvl="2"/>
            <a:r>
              <a:rPr lang="en-US" dirty="0" smtClean="0"/>
              <a:t>With marginalia, interest is in the individual</a:t>
            </a:r>
          </a:p>
          <a:p>
            <a:pPr lvl="2"/>
            <a:r>
              <a:rPr lang="en-US" dirty="0" smtClean="0"/>
              <a:t>Now we can look at experiences in the aggregate</a:t>
            </a:r>
            <a:endParaRPr lang="en-US" dirty="0"/>
          </a:p>
        </p:txBody>
      </p:sp>
      <p:grpSp>
        <p:nvGrpSpPr>
          <p:cNvPr id="5" name="Group 4"/>
          <p:cNvGrpSpPr/>
          <p:nvPr/>
        </p:nvGrpSpPr>
        <p:grpSpPr>
          <a:xfrm>
            <a:off x="1143000" y="3733800"/>
            <a:ext cx="6934200" cy="726035"/>
            <a:chOff x="914400" y="3693565"/>
            <a:chExt cx="6934200" cy="726035"/>
          </a:xfrm>
        </p:grpSpPr>
        <p:pic>
          <p:nvPicPr>
            <p:cNvPr id="1026"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100675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01066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3014574" y="3601212"/>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401848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02239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026304" y="3601211"/>
              <a:ext cx="726034" cy="910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evan\AppData\Local\Microsoft\Windows\Temporary Internet Files\Content.IE5\4ZM8IHWJ\MC900052881[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7030212" y="3601211"/>
              <a:ext cx="726034" cy="910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5294376"/>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Surprises About Query Log Data</a:t>
            </a:r>
            <a:endParaRPr lang="en-US" dirty="0"/>
          </a:p>
        </p:txBody>
      </p:sp>
      <p:sp>
        <p:nvSpPr>
          <p:cNvPr id="3" name="Content Placeholder 2"/>
          <p:cNvSpPr>
            <a:spLocks noGrp="1"/>
          </p:cNvSpPr>
          <p:nvPr>
            <p:ph sz="quarter" idx="1"/>
          </p:nvPr>
        </p:nvSpPr>
        <p:spPr/>
        <p:txBody>
          <a:bodyPr>
            <a:normAutofit/>
          </a:bodyPr>
          <a:lstStyle/>
          <a:p>
            <a:r>
              <a:rPr lang="en-US" dirty="0" smtClean="0"/>
              <a:t>From early log analysis </a:t>
            </a:r>
          </a:p>
          <a:p>
            <a:pPr lvl="1"/>
            <a:r>
              <a:rPr lang="en-US" sz="2400" dirty="0" smtClean="0"/>
              <a:t>Examples: Jansen et al. 2000, </a:t>
            </a:r>
            <a:r>
              <a:rPr lang="en-US" sz="2400" dirty="0" err="1" smtClean="0"/>
              <a:t>Broder</a:t>
            </a:r>
            <a:r>
              <a:rPr lang="en-US" sz="2400" dirty="0" smtClean="0"/>
              <a:t> 1998</a:t>
            </a:r>
            <a:endParaRPr lang="en-US" sz="3200" dirty="0" smtClean="0"/>
          </a:p>
          <a:p>
            <a:r>
              <a:rPr lang="en-US" dirty="0" smtClean="0"/>
              <a:t>Queries are not 7 or 8 words long</a:t>
            </a:r>
          </a:p>
          <a:p>
            <a:r>
              <a:rPr lang="en-US" dirty="0" smtClean="0"/>
              <a:t>Advanced operators not used or “misused”</a:t>
            </a:r>
          </a:p>
          <a:p>
            <a:r>
              <a:rPr lang="en-US" dirty="0" smtClean="0"/>
              <a:t>Nobody used relevance feedback</a:t>
            </a:r>
          </a:p>
          <a:p>
            <a:r>
              <a:rPr lang="en-US" dirty="0" smtClean="0"/>
              <a:t>Lots of people search for sex</a:t>
            </a:r>
          </a:p>
          <a:p>
            <a:r>
              <a:rPr lang="en-US" dirty="0" smtClean="0"/>
              <a:t>Navigation behavior common</a:t>
            </a:r>
          </a:p>
          <a:p>
            <a:r>
              <a:rPr lang="en-US" dirty="0" smtClean="0">
                <a:solidFill>
                  <a:schemeClr val="bg1"/>
                </a:solidFill>
              </a:rPr>
              <a:t>Prior experience was with library search</a:t>
            </a:r>
            <a:endParaRPr lang="en-US" dirty="0">
              <a:solidFill>
                <a:schemeClr val="bg1"/>
              </a:solidFill>
            </a:endParaRPr>
          </a:p>
        </p:txBody>
      </p:sp>
      <p:pic>
        <p:nvPicPr>
          <p:cNvPr id="7"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87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r>
              <a:rPr lang="en-US" dirty="0" smtClean="0">
                <a:cs typeface="Helvetica" panose="020B0604020202020204" pitchFamily="34" charset="0"/>
              </a:rPr>
              <a:t>?</a:t>
            </a:r>
            <a:endParaRPr lang="en-US" dirty="0">
              <a:cs typeface="Helvetica" panose="020B0604020202020204" pitchFamily="34" charset="0"/>
            </a:endParaRPr>
          </a:p>
        </p:txBody>
      </p:sp>
      <p:pic>
        <p:nvPicPr>
          <p:cNvPr id="3" name="Picture 4"/>
          <p:cNvPicPr>
            <a:picLocks noChangeAspect="1" noChangeArrowheads="1"/>
          </p:cNvPicPr>
          <p:nvPr/>
        </p:nvPicPr>
        <p:blipFill>
          <a:blip r:embed="rId3" cstate="print"/>
          <a:srcRect/>
          <a:stretch>
            <a:fillRect/>
          </a:stretch>
        </p:blipFill>
        <p:spPr bwMode="auto">
          <a:xfrm>
            <a:off x="434340" y="1219200"/>
            <a:ext cx="8275320" cy="5349240"/>
          </a:xfrm>
          <a:prstGeom prst="rect">
            <a:avLst/>
          </a:prstGeom>
          <a:noFill/>
          <a:ln w="9525">
            <a:noFill/>
            <a:miter lim="800000"/>
            <a:headEnd/>
            <a:tailEnd/>
          </a:ln>
        </p:spPr>
      </p:pic>
      <p:pic>
        <p:nvPicPr>
          <p:cNvPr id="4"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97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34340" y="1219200"/>
            <a:ext cx="3959352" cy="53492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750308" y="1219200"/>
            <a:ext cx="3959352" cy="5349240"/>
          </a:xfrm>
          <a:prstGeom prst="rect">
            <a:avLst/>
          </a:prstGeom>
          <a:noFill/>
          <a:ln w="9525">
            <a:noFill/>
            <a:miter lim="800000"/>
            <a:headEnd/>
            <a:tailEnd/>
          </a:ln>
        </p:spPr>
      </p:pic>
      <p:grpSp>
        <p:nvGrpSpPr>
          <p:cNvPr id="18" name="Group 17"/>
          <p:cNvGrpSpPr/>
          <p:nvPr/>
        </p:nvGrpSpPr>
        <p:grpSpPr>
          <a:xfrm>
            <a:off x="457200" y="2666206"/>
            <a:ext cx="990600" cy="1981994"/>
            <a:chOff x="228600" y="3275806"/>
            <a:chExt cx="990600" cy="1981994"/>
          </a:xfrm>
        </p:grpSpPr>
        <p:sp>
          <p:nvSpPr>
            <p:cNvPr id="9" name="TextBox 8"/>
            <p:cNvSpPr txBox="1"/>
            <p:nvPr/>
          </p:nvSpPr>
          <p:spPr>
            <a:xfrm>
              <a:off x="228600" y="3275806"/>
              <a:ext cx="990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a:t>
              </a:r>
            </a:p>
            <a:p>
              <a:pPr algn="ctr"/>
              <a:r>
                <a:rPr lang="en-US" b="1" dirty="0" smtClean="0">
                  <a:solidFill>
                    <a:schemeClr val="accent2"/>
                  </a:solidFill>
                </a:rPr>
                <a:t>by time</a:t>
              </a:r>
              <a:endParaRPr lang="en-US" b="1" dirty="0">
                <a:solidFill>
                  <a:schemeClr val="accent2"/>
                </a:solidFill>
              </a:endParaRPr>
            </a:p>
          </p:txBody>
        </p:sp>
        <p:cxnSp>
          <p:nvCxnSpPr>
            <p:cNvPr id="11" name="Straight Arrow Connector 10"/>
            <p:cNvCxnSpPr/>
            <p:nvPr/>
          </p:nvCxnSpPr>
          <p:spPr>
            <a:xfrm rot="5400000">
              <a:off x="76200" y="46093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562600" y="2666206"/>
            <a:ext cx="1371600" cy="1981994"/>
            <a:chOff x="5562600" y="2666206"/>
            <a:chExt cx="1371600" cy="1981994"/>
          </a:xfrm>
        </p:grpSpPr>
        <p:sp>
          <p:nvSpPr>
            <p:cNvPr id="12" name="TextBox 11"/>
            <p:cNvSpPr txBox="1"/>
            <p:nvPr/>
          </p:nvSpPr>
          <p:spPr>
            <a:xfrm>
              <a:off x="5562600" y="2666206"/>
              <a:ext cx="1371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by relevance</a:t>
              </a:r>
              <a:endParaRPr lang="en-US" b="1" dirty="0">
                <a:solidFill>
                  <a:schemeClr val="accent2"/>
                </a:solidFill>
              </a:endParaRPr>
            </a:p>
          </p:txBody>
        </p:sp>
        <p:cxnSp>
          <p:nvCxnSpPr>
            <p:cNvPr id="13" name="Straight Arrow Connector 12"/>
            <p:cNvCxnSpPr/>
            <p:nvPr/>
          </p:nvCxnSpPr>
          <p:spPr>
            <a:xfrm rot="5400000">
              <a:off x="5600700" y="39997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1600200" y="5562600"/>
            <a:ext cx="2560320" cy="381000"/>
          </a:xfrm>
          <a:prstGeom prst="round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5105400"/>
            <a:ext cx="7620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629400" y="5105400"/>
            <a:ext cx="2209800" cy="685800"/>
            <a:chOff x="6629400" y="5105400"/>
            <a:chExt cx="2209800" cy="685800"/>
          </a:xfrm>
        </p:grpSpPr>
        <p:sp>
          <p:nvSpPr>
            <p:cNvPr id="19" name="Rectangle 18"/>
            <p:cNvSpPr/>
            <p:nvPr/>
          </p:nvSpPr>
          <p:spPr>
            <a:xfrm>
              <a:off x="6629400" y="5562600"/>
              <a:ext cx="14478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8077200" y="5105400"/>
              <a:ext cx="762000" cy="457200"/>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514600" y="4724400"/>
            <a:ext cx="9906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66800" y="4419600"/>
            <a:ext cx="1752600" cy="1487424"/>
            <a:chOff x="1066800" y="4419600"/>
            <a:chExt cx="1752600" cy="1487424"/>
          </a:xfrm>
        </p:grpSpPr>
        <p:sp>
          <p:nvSpPr>
            <p:cNvPr id="25" name="Rectangle 24"/>
            <p:cNvSpPr/>
            <p:nvPr/>
          </p:nvSpPr>
          <p:spPr>
            <a:xfrm>
              <a:off x="1066800" y="4434840"/>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468112"/>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419600"/>
              <a:ext cx="12192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066800" y="4036368"/>
            <a:ext cx="3072384" cy="230832"/>
          </a:xfrm>
          <a:prstGeom prst="rect">
            <a:avLst/>
          </a:prstGeom>
          <a:solidFill>
            <a:schemeClr val="accent1">
              <a:lumMod val="20000"/>
              <a:lumOff val="80000"/>
            </a:schemeClr>
          </a:solidFill>
          <a:ln>
            <a:solidFill>
              <a:srgbClr val="79DCFF"/>
            </a:solidFill>
          </a:ln>
        </p:spPr>
        <p:txBody>
          <a:bodyPr wrap="square" rtlCol="0">
            <a:spAutoFit/>
          </a:bodyPr>
          <a:lstStyle/>
          <a:p>
            <a:pPr algn="ctr"/>
            <a:r>
              <a:rPr lang="en-US" sz="900" dirty="0" smtClean="0"/>
              <a:t>8 new tweets</a:t>
            </a:r>
            <a:endParaRPr lang="en-US" sz="900" dirty="0"/>
          </a:p>
        </p:txBody>
      </p:sp>
      <p:sp>
        <p:nvSpPr>
          <p:cNvPr id="24"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endParaRPr lang="en-US" dirty="0"/>
          </a:p>
        </p:txBody>
      </p:sp>
      <p:pic>
        <p:nvPicPr>
          <p:cNvPr id="27"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4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3"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34340" y="1219200"/>
            <a:ext cx="3959352" cy="534924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750308" y="1219200"/>
            <a:ext cx="3959352" cy="5349240"/>
          </a:xfrm>
          <a:prstGeom prst="rect">
            <a:avLst/>
          </a:prstGeom>
          <a:noFill/>
          <a:ln w="9525">
            <a:noFill/>
            <a:miter lim="800000"/>
            <a:headEnd/>
            <a:tailEnd/>
          </a:ln>
        </p:spPr>
      </p:pic>
      <p:grpSp>
        <p:nvGrpSpPr>
          <p:cNvPr id="18" name="Group 17"/>
          <p:cNvGrpSpPr/>
          <p:nvPr/>
        </p:nvGrpSpPr>
        <p:grpSpPr>
          <a:xfrm>
            <a:off x="457200" y="2666206"/>
            <a:ext cx="990600" cy="1981994"/>
            <a:chOff x="228600" y="3275806"/>
            <a:chExt cx="990600" cy="1981994"/>
          </a:xfrm>
        </p:grpSpPr>
        <p:sp>
          <p:nvSpPr>
            <p:cNvPr id="9" name="TextBox 8"/>
            <p:cNvSpPr txBox="1"/>
            <p:nvPr/>
          </p:nvSpPr>
          <p:spPr>
            <a:xfrm>
              <a:off x="228600" y="3275806"/>
              <a:ext cx="990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a:t>
              </a:r>
            </a:p>
            <a:p>
              <a:pPr algn="ctr"/>
              <a:r>
                <a:rPr lang="en-US" b="1" dirty="0" smtClean="0">
                  <a:solidFill>
                    <a:schemeClr val="accent2"/>
                  </a:solidFill>
                </a:rPr>
                <a:t>by time</a:t>
              </a:r>
              <a:endParaRPr lang="en-US" b="1" dirty="0">
                <a:solidFill>
                  <a:schemeClr val="accent2"/>
                </a:solidFill>
              </a:endParaRPr>
            </a:p>
          </p:txBody>
        </p:sp>
        <p:cxnSp>
          <p:nvCxnSpPr>
            <p:cNvPr id="11" name="Straight Arrow Connector 10"/>
            <p:cNvCxnSpPr/>
            <p:nvPr/>
          </p:nvCxnSpPr>
          <p:spPr>
            <a:xfrm rot="5400000">
              <a:off x="76200" y="46093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562600" y="2666206"/>
            <a:ext cx="1371600" cy="1981994"/>
            <a:chOff x="5562600" y="2666206"/>
            <a:chExt cx="1371600" cy="1981994"/>
          </a:xfrm>
        </p:grpSpPr>
        <p:sp>
          <p:nvSpPr>
            <p:cNvPr id="12" name="TextBox 11"/>
            <p:cNvSpPr txBox="1"/>
            <p:nvPr/>
          </p:nvSpPr>
          <p:spPr>
            <a:xfrm>
              <a:off x="5562600" y="2666206"/>
              <a:ext cx="13716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b="1" dirty="0" smtClean="0">
                  <a:solidFill>
                    <a:schemeClr val="accent2"/>
                  </a:solidFill>
                </a:rPr>
                <a:t>Ordered by relevance</a:t>
              </a:r>
              <a:endParaRPr lang="en-US" b="1" dirty="0">
                <a:solidFill>
                  <a:schemeClr val="accent2"/>
                </a:solidFill>
              </a:endParaRPr>
            </a:p>
          </p:txBody>
        </p:sp>
        <p:cxnSp>
          <p:nvCxnSpPr>
            <p:cNvPr id="13" name="Straight Arrow Connector 12"/>
            <p:cNvCxnSpPr/>
            <p:nvPr/>
          </p:nvCxnSpPr>
          <p:spPr>
            <a:xfrm rot="5400000">
              <a:off x="5600700" y="3999706"/>
              <a:ext cx="1295400" cy="1588"/>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1600200" y="5562600"/>
            <a:ext cx="2560320" cy="381000"/>
          </a:xfrm>
          <a:prstGeom prst="roundRect">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5105400"/>
            <a:ext cx="7620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629400" y="5105400"/>
            <a:ext cx="2209800" cy="685800"/>
            <a:chOff x="6629400" y="5105400"/>
            <a:chExt cx="2209800" cy="685800"/>
          </a:xfrm>
        </p:grpSpPr>
        <p:sp>
          <p:nvSpPr>
            <p:cNvPr id="19" name="Rectangle 18"/>
            <p:cNvSpPr/>
            <p:nvPr/>
          </p:nvSpPr>
          <p:spPr>
            <a:xfrm>
              <a:off x="6629400" y="5562600"/>
              <a:ext cx="14478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8077200" y="5105400"/>
              <a:ext cx="762000" cy="457200"/>
            </a:xfrm>
            <a:prstGeom prst="straightConnector1">
              <a:avLst/>
            </a:prstGeom>
            <a:ln w="38100">
              <a:solidFill>
                <a:schemeClr val="accent2"/>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514600" y="4724400"/>
            <a:ext cx="990600" cy="2286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1066800" y="4419600"/>
            <a:ext cx="1752600" cy="1487424"/>
            <a:chOff x="1066800" y="4419600"/>
            <a:chExt cx="1752600" cy="1487424"/>
          </a:xfrm>
        </p:grpSpPr>
        <p:sp>
          <p:nvSpPr>
            <p:cNvPr id="25" name="Rectangle 24"/>
            <p:cNvSpPr/>
            <p:nvPr/>
          </p:nvSpPr>
          <p:spPr>
            <a:xfrm>
              <a:off x="1066800" y="4434840"/>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5468112"/>
              <a:ext cx="448056" cy="438912"/>
            </a:xfrm>
            <a:prstGeom prst="rect">
              <a:avLst/>
            </a:prstGeom>
            <a:noFill/>
            <a:ln>
              <a:solidFill>
                <a:schemeClr val="accent2"/>
              </a:solidFill>
            </a:ln>
            <a:effectLst>
              <a:glow rad="63500">
                <a:schemeClr val="accent6">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600200" y="4419600"/>
              <a:ext cx="1219200" cy="152400"/>
            </a:xfrm>
            <a:prstGeom prst="rect">
              <a:avLst/>
            </a:prstGeom>
            <a:solidFill>
              <a:srgbClr val="F9970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066800" y="4036368"/>
            <a:ext cx="3072384" cy="230832"/>
          </a:xfrm>
          <a:prstGeom prst="rect">
            <a:avLst/>
          </a:prstGeom>
          <a:solidFill>
            <a:schemeClr val="accent1">
              <a:lumMod val="20000"/>
              <a:lumOff val="80000"/>
            </a:schemeClr>
          </a:solidFill>
          <a:ln>
            <a:solidFill>
              <a:srgbClr val="79DCFF"/>
            </a:solidFill>
          </a:ln>
        </p:spPr>
        <p:txBody>
          <a:bodyPr wrap="square" rtlCol="0">
            <a:spAutoFit/>
          </a:bodyPr>
          <a:lstStyle/>
          <a:p>
            <a:pPr algn="ctr"/>
            <a:r>
              <a:rPr lang="en-US" sz="900" dirty="0" smtClean="0"/>
              <a:t>8 new tweets</a:t>
            </a:r>
            <a:endParaRPr lang="en-US" sz="900" dirty="0"/>
          </a:p>
        </p:txBody>
      </p:sp>
      <p:sp>
        <p:nvSpPr>
          <p:cNvPr id="37" name="Rounded Rectangle 36"/>
          <p:cNvSpPr/>
          <p:nvPr/>
        </p:nvSpPr>
        <p:spPr>
          <a:xfrm>
            <a:off x="6400800" y="2362200"/>
            <a:ext cx="1295400" cy="381000"/>
          </a:xfrm>
          <a:prstGeom prst="roundRect">
            <a:avLst/>
          </a:prstGeom>
          <a:noFill/>
          <a:ln>
            <a:solidFill>
              <a:schemeClr val="accent1"/>
            </a:solidFill>
          </a:ln>
          <a:effectLst>
            <a:glow rad="139700">
              <a:schemeClr val="accent5">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133600" y="2438400"/>
            <a:ext cx="1295400" cy="381000"/>
          </a:xfrm>
          <a:prstGeom prst="roundRect">
            <a:avLst/>
          </a:prstGeom>
          <a:noFill/>
          <a:ln>
            <a:solidFill>
              <a:schemeClr val="accent1"/>
            </a:solidFill>
          </a:ln>
          <a:effectLst>
            <a:glow rad="139700">
              <a:schemeClr val="accent5">
                <a:satMod val="175000"/>
                <a:alpha val="40000"/>
              </a:schemeClr>
            </a:glow>
            <a:outerShdw blurRad="50800" dist="38100" dir="2700000" algn="tl"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txBox="1">
            <a:spLocks/>
          </p:cNvSpPr>
          <p:nvPr/>
        </p:nvSpPr>
        <p:spPr>
          <a:xfrm>
            <a:off x="6096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dirty="0" smtClean="0"/>
              <a:t>Surprises About </a:t>
            </a:r>
            <a:r>
              <a:rPr lang="en-US" dirty="0" err="1" smtClean="0"/>
              <a:t>Microblog</a:t>
            </a:r>
            <a:r>
              <a:rPr lang="en-US" dirty="0" smtClean="0"/>
              <a:t> Search?</a:t>
            </a:r>
            <a:endParaRPr lang="en-US" dirty="0"/>
          </a:p>
        </p:txBody>
      </p:sp>
      <p:pic>
        <p:nvPicPr>
          <p:cNvPr id="27"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1"/>
          <p:cNvSpPr txBox="1">
            <a:spLocks/>
          </p:cNvSpPr>
          <p:nvPr/>
        </p:nvSpPr>
        <p:spPr>
          <a:xfrm>
            <a:off x="502920" y="2057400"/>
            <a:ext cx="3657600" cy="4038600"/>
          </a:xfrm>
          <a:prstGeom prst="rect">
            <a:avLst/>
          </a:prstGeom>
          <a:solidFill>
            <a:srgbClr val="FFFFFF">
              <a:alpha val="80000"/>
            </a:srgb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People important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Specialized syntax</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Queries common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Repeated a lot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Change very little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9" name="Content Placeholder 21"/>
          <p:cNvSpPr txBox="1">
            <a:spLocks/>
          </p:cNvSpPr>
          <p:nvPr/>
        </p:nvSpPr>
        <p:spPr>
          <a:xfrm>
            <a:off x="4800600" y="2057400"/>
            <a:ext cx="3657600" cy="4038600"/>
          </a:xfrm>
          <a:prstGeom prst="rect">
            <a:avLst/>
          </a:prstGeom>
          <a:solidFill>
            <a:srgbClr val="FFFFFF">
              <a:alpha val="80000"/>
            </a:srgbClr>
          </a:solidFill>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lang="en-US" sz="1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Often n</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avigational</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Time and people less important</a:t>
            </a:r>
          </a:p>
          <a:p>
            <a:pPr marL="342900" indent="-342900">
              <a:spcBef>
                <a:spcPct val="20000"/>
              </a:spcBef>
              <a:buFont typeface="Arial" pitchFamily="34" charset="0"/>
              <a:buChar char="•"/>
            </a:pPr>
            <a:r>
              <a:rPr lang="en-US" sz="3200" dirty="0" smtClean="0"/>
              <a:t>No syntax use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Queries longer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Queries develop</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7749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5" descr="image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7" y="1965325"/>
            <a:ext cx="5643563"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94360" y="1676400"/>
            <a:ext cx="26822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09600" y="3733800"/>
            <a:ext cx="268224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p:cNvSpPr/>
          <p:nvPr/>
        </p:nvSpPr>
        <p:spPr>
          <a:xfrm>
            <a:off x="3348037" y="1600200"/>
            <a:ext cx="24384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sp>
        <p:nvSpPr>
          <p:cNvPr id="16" name="Rectangle 15"/>
          <p:cNvSpPr/>
          <p:nvPr/>
        </p:nvSpPr>
        <p:spPr>
          <a:xfrm>
            <a:off x="594360" y="3238500"/>
            <a:ext cx="268224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94" name="Title 1"/>
          <p:cNvSpPr>
            <a:spLocks noGrp="1"/>
          </p:cNvSpPr>
          <p:nvPr>
            <p:ph type="title"/>
          </p:nvPr>
        </p:nvSpPr>
        <p:spPr/>
        <p:txBody>
          <a:bodyPr/>
          <a:lstStyle/>
          <a:p>
            <a:r>
              <a:rPr lang="en-US" dirty="0" smtClean="0"/>
              <a:t>Partitioning the Data</a:t>
            </a:r>
          </a:p>
        </p:txBody>
      </p:sp>
      <p:sp>
        <p:nvSpPr>
          <p:cNvPr id="63495" name="Content Placeholder 2"/>
          <p:cNvSpPr>
            <a:spLocks noGrp="1"/>
          </p:cNvSpPr>
          <p:nvPr>
            <p:ph sz="quarter" idx="1"/>
          </p:nvPr>
        </p:nvSpPr>
        <p:spPr/>
        <p:txBody>
          <a:bodyPr>
            <a:normAutofit/>
          </a:bodyPr>
          <a:lstStyle/>
          <a:p>
            <a:r>
              <a:rPr lang="en-US" dirty="0" smtClean="0"/>
              <a:t>Corpus</a:t>
            </a:r>
            <a:endParaRPr lang="en-US" dirty="0"/>
          </a:p>
          <a:p>
            <a:r>
              <a:rPr lang="en-US" dirty="0"/>
              <a:t>Language</a:t>
            </a:r>
          </a:p>
          <a:p>
            <a:r>
              <a:rPr lang="en-US" dirty="0"/>
              <a:t>Location</a:t>
            </a:r>
          </a:p>
          <a:p>
            <a:r>
              <a:rPr lang="en-US" dirty="0" smtClean="0"/>
              <a:t>Device</a:t>
            </a:r>
            <a:endParaRPr lang="en-US" dirty="0"/>
          </a:p>
          <a:p>
            <a:r>
              <a:rPr lang="en-US" dirty="0" smtClean="0"/>
              <a:t>Time</a:t>
            </a:r>
          </a:p>
          <a:p>
            <a:r>
              <a:rPr lang="en-US" dirty="0" smtClean="0"/>
              <a:t>User</a:t>
            </a:r>
          </a:p>
          <a:p>
            <a:r>
              <a:rPr lang="en-US" dirty="0" smtClean="0"/>
              <a:t>System variant</a:t>
            </a:r>
          </a:p>
        </p:txBody>
      </p:sp>
      <p:sp>
        <p:nvSpPr>
          <p:cNvPr id="63496" name="TextBox 8"/>
          <p:cNvSpPr txBox="1">
            <a:spLocks noChangeArrowheads="1"/>
          </p:cNvSpPr>
          <p:nvPr/>
        </p:nvSpPr>
        <p:spPr bwMode="auto">
          <a:xfrm>
            <a:off x="6167437" y="47974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Baeza</a:t>
            </a:r>
            <a:r>
              <a:rPr lang="en-US" sz="1400" dirty="0">
                <a:latin typeface="Calibri" pitchFamily="34" charset="0"/>
              </a:rPr>
              <a:t> Yates et al. 2007]</a:t>
            </a:r>
          </a:p>
        </p:txBody>
      </p:sp>
      <p:sp>
        <p:nvSpPr>
          <p:cNvPr id="14" name="Rectangle 13"/>
          <p:cNvSpPr/>
          <p:nvPr/>
        </p:nvSpPr>
        <p:spPr>
          <a:xfrm>
            <a:off x="6781800" y="1905000"/>
            <a:ext cx="18288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91" fontAlgn="auto">
              <a:spcBef>
                <a:spcPts val="0"/>
              </a:spcBef>
              <a:spcAft>
                <a:spcPts val="0"/>
              </a:spcAft>
              <a:defRPr/>
            </a:pPr>
            <a:endParaRPr lang="en-US"/>
          </a:p>
        </p:txBody>
      </p:sp>
      <p:pic>
        <p:nvPicPr>
          <p:cNvPr id="20"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2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
                                        <p:tgtEl>
                                          <p:spTgt spid="19"/>
                                        </p:tgtEl>
                                      </p:cBhvr>
                                    </p:animEffect>
                                  </p:childTnLst>
                                </p:cTn>
                              </p:par>
                              <p:par>
                                <p:cTn id="8" presetID="3" presetClass="emph" presetSubtype="2" fill="hold" nodeType="withEffect">
                                  <p:stCondLst>
                                    <p:cond delay="0"/>
                                  </p:stCondLst>
                                  <p:childTnLst>
                                    <p:animClr clrSpc="rgb" dir="cw">
                                      <p:cBhvr override="childStyle">
                                        <p:cTn id="9" dur="100" fill="hold"/>
                                        <p:tgtEl>
                                          <p:spTgt spid="63495">
                                            <p:txEl>
                                              <p:pRg st="0" end="0"/>
                                            </p:txEl>
                                          </p:spTgt>
                                        </p:tgtEl>
                                        <p:attrNameLst>
                                          <p:attrName>style.color</p:attrName>
                                        </p:attrNameLst>
                                      </p:cBhvr>
                                      <p:to>
                                        <a:schemeClr val="bg1"/>
                                      </p:to>
                                    </p:animClr>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
                                        <p:tgtEl>
                                          <p:spTgt spid="16"/>
                                        </p:tgtEl>
                                      </p:cBhvr>
                                    </p:animEffect>
                                  </p:childTnLst>
                                </p:cTn>
                              </p:par>
                              <p:par>
                                <p:cTn id="15" presetID="3" presetClass="emph" presetSubtype="2" fill="hold" nodeType="withEffect">
                                  <p:stCondLst>
                                    <p:cond delay="0"/>
                                  </p:stCondLst>
                                  <p:childTnLst>
                                    <p:animClr clrSpc="rgb" dir="cw">
                                      <p:cBhvr override="childStyle">
                                        <p:cTn id="16" dur="100" fill="hold"/>
                                        <p:tgtEl>
                                          <p:spTgt spid="63495">
                                            <p:txEl>
                                              <p:pRg st="3" end="3"/>
                                            </p:txEl>
                                          </p:spTgt>
                                        </p:tgtEl>
                                        <p:attrNameLst>
                                          <p:attrName>style.color</p:attrName>
                                        </p:attrNameLst>
                                      </p:cBhvr>
                                      <p:to>
                                        <a:schemeClr val="bg1"/>
                                      </p:to>
                                    </p:animClr>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
                                        <p:tgtEl>
                                          <p:spTgt spid="18"/>
                                        </p:tgtEl>
                                      </p:cBhvr>
                                    </p:animEffect>
                                  </p:childTnLst>
                                </p:cTn>
                              </p:par>
                              <p:par>
                                <p:cTn id="26" presetID="3" presetClass="emph" presetSubtype="2" fill="hold" nodeType="withEffect">
                                  <p:stCondLst>
                                    <p:cond delay="0"/>
                                  </p:stCondLst>
                                  <p:childTnLst>
                                    <p:animClr clrSpc="rgb" dir="cw">
                                      <p:cBhvr override="childStyle">
                                        <p:cTn id="27" dur="100" fill="hold"/>
                                        <p:tgtEl>
                                          <p:spTgt spid="63495">
                                            <p:txEl>
                                              <p:pRg st="4" end="4"/>
                                            </p:txEl>
                                          </p:spTgt>
                                        </p:tgtEl>
                                        <p:attrNameLst>
                                          <p:attrName>style.color</p:attrName>
                                        </p:attrNameLst>
                                      </p:cBhvr>
                                      <p:to>
                                        <a:schemeClr val="bg1"/>
                                      </p:to>
                                    </p:animClr>
                                  </p:childTnLst>
                                </p:cTn>
                              </p:par>
                              <p:par>
                                <p:cTn id="28" presetID="3" presetClass="emph" presetSubtype="2" fill="hold" nodeType="withEffect">
                                  <p:stCondLst>
                                    <p:cond delay="0"/>
                                  </p:stCondLst>
                                  <p:childTnLst>
                                    <p:animClr clrSpc="rgb" dir="cw">
                                      <p:cBhvr override="childStyle">
                                        <p:cTn id="29" dur="100" fill="hold"/>
                                        <p:tgtEl>
                                          <p:spTgt spid="63495">
                                            <p:txEl>
                                              <p:pRg st="5" end="5"/>
                                            </p:txEl>
                                          </p:spTgt>
                                        </p:tgtEl>
                                        <p:attrNameLst>
                                          <p:attrName>style.color</p:attrName>
                                        </p:attrNameLst>
                                      </p:cBhvr>
                                      <p:to>
                                        <a:schemeClr val="bg1"/>
                                      </p:to>
                                    </p:animClr>
                                  </p:childTnLst>
                                </p:cTn>
                              </p:par>
                              <p:par>
                                <p:cTn id="30" presetID="3" presetClass="emph" presetSubtype="2" fill="hold" nodeType="withEffect">
                                  <p:stCondLst>
                                    <p:cond delay="0"/>
                                  </p:stCondLst>
                                  <p:childTnLst>
                                    <p:animClr clrSpc="rgb" dir="cw">
                                      <p:cBhvr override="childStyle">
                                        <p:cTn id="31" dur="100" fill="hold"/>
                                        <p:tgtEl>
                                          <p:spTgt spid="63495">
                                            <p:txEl>
                                              <p:pRg st="6" end="6"/>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8" grpId="0" animBg="1"/>
      <p:bldP spid="16"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smtClean="0"/>
              <a:t>Partition by Time</a:t>
            </a:r>
          </a:p>
        </p:txBody>
      </p:sp>
      <p:sp>
        <p:nvSpPr>
          <p:cNvPr id="65538" name="Content Placeholder 2"/>
          <p:cNvSpPr>
            <a:spLocks noGrp="1"/>
          </p:cNvSpPr>
          <p:nvPr>
            <p:ph sz="quarter" idx="1"/>
          </p:nvPr>
        </p:nvSpPr>
        <p:spPr>
          <a:xfrm>
            <a:off x="457200" y="1600200"/>
            <a:ext cx="3810000" cy="4525963"/>
          </a:xfrm>
        </p:spPr>
        <p:txBody>
          <a:bodyPr>
            <a:normAutofit/>
          </a:bodyPr>
          <a:lstStyle/>
          <a:p>
            <a:r>
              <a:rPr lang="en-US" dirty="0" smtClean="0"/>
              <a:t>Periodicities</a:t>
            </a:r>
          </a:p>
          <a:p>
            <a:r>
              <a:rPr lang="en-US" dirty="0" smtClean="0"/>
              <a:t>Spikes</a:t>
            </a:r>
          </a:p>
          <a:p>
            <a:r>
              <a:rPr lang="en-US" dirty="0" smtClean="0"/>
              <a:t>Real-time data</a:t>
            </a:r>
          </a:p>
          <a:p>
            <a:pPr lvl="1"/>
            <a:r>
              <a:rPr lang="en-US" dirty="0" smtClean="0"/>
              <a:t>New behavior</a:t>
            </a:r>
          </a:p>
          <a:p>
            <a:pPr lvl="1"/>
            <a:r>
              <a:rPr lang="en-US" dirty="0" smtClean="0"/>
              <a:t>Immediate</a:t>
            </a:r>
            <a:endParaRPr lang="en-US" dirty="0" smtClean="0"/>
          </a:p>
          <a:p>
            <a:r>
              <a:rPr lang="en-US" dirty="0" smtClean="0"/>
              <a:t>Individual</a:t>
            </a:r>
          </a:p>
          <a:p>
            <a:pPr lvl="1"/>
            <a:r>
              <a:rPr lang="en-US" dirty="0" smtClean="0"/>
              <a:t>Within session</a:t>
            </a:r>
          </a:p>
          <a:p>
            <a:pPr lvl="1"/>
            <a:r>
              <a:rPr lang="en-US" dirty="0" smtClean="0"/>
              <a:t>Across sessions</a:t>
            </a:r>
          </a:p>
          <a:p>
            <a:pPr lvl="1">
              <a:buFont typeface="Arial" pitchFamily="34" charset="0"/>
              <a:buChar char="–"/>
            </a:pPr>
            <a:endParaRPr lang="en-US" dirty="0" smtClean="0"/>
          </a:p>
        </p:txBody>
      </p:sp>
      <p:pic>
        <p:nvPicPr>
          <p:cNvPr id="6553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01825"/>
            <a:ext cx="49418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5"/>
          <p:cNvSpPr txBox="1">
            <a:spLocks noChangeArrowheads="1"/>
          </p:cNvSpPr>
          <p:nvPr/>
        </p:nvSpPr>
        <p:spPr bwMode="auto">
          <a:xfrm>
            <a:off x="4908550" y="53308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Beitzel</a:t>
            </a:r>
            <a:r>
              <a:rPr lang="en-US" sz="1400" dirty="0">
                <a:latin typeface="Calibri" pitchFamily="34" charset="0"/>
              </a:rPr>
              <a:t> et al. 2004]</a:t>
            </a:r>
          </a:p>
        </p:txBody>
      </p:sp>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76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dirty="0" smtClean="0"/>
              <a:t>Partition by User</a:t>
            </a:r>
          </a:p>
        </p:txBody>
      </p:sp>
      <p:sp>
        <p:nvSpPr>
          <p:cNvPr id="67586" name="Content Placeholder 2"/>
          <p:cNvSpPr>
            <a:spLocks noGrp="1"/>
          </p:cNvSpPr>
          <p:nvPr>
            <p:ph sz="quarter" idx="1"/>
          </p:nvPr>
        </p:nvSpPr>
        <p:spPr/>
        <p:txBody>
          <a:bodyPr>
            <a:normAutofit fontScale="92500" lnSpcReduction="10000"/>
          </a:bodyPr>
          <a:lstStyle/>
          <a:p>
            <a:endParaRPr lang="en-US" dirty="0" smtClean="0"/>
          </a:p>
          <a:p>
            <a:endParaRPr lang="en-US" dirty="0" smtClean="0"/>
          </a:p>
          <a:p>
            <a:endParaRPr lang="en-US" dirty="0" smtClean="0"/>
          </a:p>
          <a:p>
            <a:endParaRPr lang="en-US" dirty="0" smtClean="0"/>
          </a:p>
          <a:p>
            <a:endParaRPr lang="en-US" dirty="0" smtClean="0"/>
          </a:p>
          <a:p>
            <a:r>
              <a:rPr lang="en-US" dirty="0" smtClean="0"/>
              <a:t>Temporary ID (e.g., cookie, IP address)</a:t>
            </a:r>
          </a:p>
          <a:p>
            <a:pPr lvl="1"/>
            <a:r>
              <a:rPr lang="en-US" dirty="0" smtClean="0"/>
              <a:t>High coverage but high churn</a:t>
            </a:r>
          </a:p>
          <a:p>
            <a:pPr lvl="1"/>
            <a:r>
              <a:rPr lang="en-US" dirty="0" smtClean="0"/>
              <a:t>Does not necessarily map directly to users</a:t>
            </a:r>
          </a:p>
          <a:p>
            <a:r>
              <a:rPr lang="en-US" dirty="0" smtClean="0"/>
              <a:t>User account</a:t>
            </a:r>
          </a:p>
          <a:p>
            <a:pPr lvl="1"/>
            <a:r>
              <a:rPr lang="en-US" dirty="0" smtClean="0"/>
              <a:t>Only a subset of users</a:t>
            </a:r>
          </a:p>
        </p:txBody>
      </p:sp>
      <p:pic>
        <p:nvPicPr>
          <p:cNvPr id="67587" name="Picture 2" descr="cid:image002.png@01CAB3D3.12809B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7013" y="1901825"/>
            <a:ext cx="6149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4"/>
          <p:cNvSpPr txBox="1">
            <a:spLocks noChangeArrowheads="1"/>
          </p:cNvSpPr>
          <p:nvPr/>
        </p:nvSpPr>
        <p:spPr bwMode="auto">
          <a:xfrm>
            <a:off x="3429000" y="3425825"/>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[Teevan et al. 2007]</a:t>
            </a:r>
          </a:p>
        </p:txBody>
      </p:sp>
      <p:pic>
        <p:nvPicPr>
          <p:cNvPr id="6"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153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Partition by System Variant</a:t>
            </a:r>
            <a:endParaRPr lang="en-US" dirty="0"/>
          </a:p>
        </p:txBody>
      </p:sp>
      <p:sp>
        <p:nvSpPr>
          <p:cNvPr id="3" name="Content Placeholder 2"/>
          <p:cNvSpPr>
            <a:spLocks noGrp="1"/>
          </p:cNvSpPr>
          <p:nvPr>
            <p:ph sz="quarter" idx="1"/>
          </p:nvPr>
        </p:nvSpPr>
        <p:spPr/>
        <p:txBody>
          <a:bodyPr/>
          <a:lstStyle/>
          <a:p>
            <a:r>
              <a:rPr lang="en-US" dirty="0" smtClean="0"/>
              <a:t>Also known as </a:t>
            </a:r>
            <a:r>
              <a:rPr lang="en-US" dirty="0" smtClean="0">
                <a:solidFill>
                  <a:schemeClr val="accent2">
                    <a:lumMod val="75000"/>
                  </a:schemeClr>
                </a:solidFill>
              </a:rPr>
              <a:t>controlled experiments</a:t>
            </a:r>
          </a:p>
          <a:p>
            <a:r>
              <a:rPr lang="en-US" dirty="0" smtClean="0"/>
              <a:t>Some people see one variant, others another</a:t>
            </a:r>
          </a:p>
          <a:p>
            <a:r>
              <a:rPr lang="en-US" dirty="0" smtClean="0"/>
              <a:t>Example: What color for search result links?</a:t>
            </a:r>
          </a:p>
          <a:p>
            <a:pPr lvl="1"/>
            <a:r>
              <a:rPr lang="en-US" dirty="0" smtClean="0"/>
              <a:t>Bing tested 40 colors</a:t>
            </a:r>
          </a:p>
          <a:p>
            <a:pPr lvl="1"/>
            <a:r>
              <a:rPr lang="en-US" dirty="0" smtClean="0"/>
              <a:t>Identified #0044CC</a:t>
            </a:r>
          </a:p>
          <a:p>
            <a:pPr lvl="1"/>
            <a:r>
              <a:rPr lang="en-US" dirty="0" smtClean="0"/>
              <a:t>Value: $80 million</a:t>
            </a:r>
            <a:endParaRPr lang="en-US" dirty="0"/>
          </a:p>
        </p:txBody>
      </p:sp>
      <p:pic>
        <p:nvPicPr>
          <p:cNvPr id="4" name="Picture 2" descr="http://4.bp.blogspot.com/_avNyvRLupo4/S7HHvTSH_sI/AAAAAAAAAMw/k8zDkwyNdIc/s400/blue-lin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779" y="3603211"/>
            <a:ext cx="4052621" cy="2340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5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Everything is Significant</a:t>
            </a:r>
            <a:endParaRPr lang="en-US" dirty="0"/>
          </a:p>
        </p:txBody>
      </p:sp>
      <p:sp>
        <p:nvSpPr>
          <p:cNvPr id="3" name="Content Placeholder 2"/>
          <p:cNvSpPr>
            <a:spLocks noGrp="1"/>
          </p:cNvSpPr>
          <p:nvPr>
            <p:ph sz="quarter" idx="1"/>
          </p:nvPr>
        </p:nvSpPr>
        <p:spPr/>
        <p:txBody>
          <a:bodyPr>
            <a:normAutofit/>
          </a:bodyPr>
          <a:lstStyle/>
          <a:p>
            <a:r>
              <a:rPr lang="en-US" dirty="0" smtClean="0"/>
              <a:t>Everything is significant, but not always meaningful</a:t>
            </a:r>
          </a:p>
          <a:p>
            <a:pPr lvl="1"/>
            <a:r>
              <a:rPr lang="en-US" dirty="0" smtClean="0"/>
              <a:t>Choose the metrics you care about first</a:t>
            </a:r>
          </a:p>
          <a:p>
            <a:pPr lvl="1"/>
            <a:r>
              <a:rPr lang="en-US" dirty="0" smtClean="0"/>
              <a:t>Look for converging evidence</a:t>
            </a:r>
          </a:p>
          <a:p>
            <a:r>
              <a:rPr lang="en-US" dirty="0" smtClean="0"/>
              <a:t>Choose comparison group carefully</a:t>
            </a:r>
          </a:p>
          <a:p>
            <a:pPr lvl="1"/>
            <a:r>
              <a:rPr lang="en-US" dirty="0" smtClean="0"/>
              <a:t>From the same time period</a:t>
            </a:r>
          </a:p>
          <a:p>
            <a:pPr lvl="1"/>
            <a:r>
              <a:rPr lang="en-US" dirty="0" smtClean="0"/>
              <a:t>Log a lot because it can be hard to recreate state</a:t>
            </a:r>
          </a:p>
          <a:p>
            <a:pPr lvl="1"/>
            <a:r>
              <a:rPr lang="en-US" dirty="0" smtClean="0"/>
              <a:t>Confirm with metrics that should be the same</a:t>
            </a:r>
          </a:p>
          <a:p>
            <a:r>
              <a:rPr lang="en-US" dirty="0" smtClean="0"/>
              <a:t>High variance, calculate empirically</a:t>
            </a:r>
          </a:p>
          <a:p>
            <a:r>
              <a:rPr lang="en-US" dirty="0" smtClean="0"/>
              <a:t>Look at the data</a:t>
            </a:r>
            <a:endParaRPr lang="en-US" dirty="0"/>
          </a:p>
        </p:txBody>
      </p:sp>
      <p:pic>
        <p:nvPicPr>
          <p:cNvPr id="4" name="Picture 3"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3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215" y="41910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733800"/>
          </a:xfrm>
        </p:spPr>
        <p:txBody>
          <a:bodyPr>
            <a:normAutofit fontScale="92500" lnSpcReduction="10000"/>
          </a:bodyPr>
          <a:lstStyle/>
          <a:p>
            <a:r>
              <a:rPr lang="en-US" dirty="0"/>
              <a:t>Behavioral logs give practical, societal, personal insight</a:t>
            </a:r>
          </a:p>
          <a:p>
            <a:r>
              <a:rPr lang="en-US" dirty="0"/>
              <a:t>Sources include Web services, browsers, client apps</a:t>
            </a:r>
          </a:p>
          <a:p>
            <a:pPr lvl="1"/>
            <a:r>
              <a:rPr lang="en-US" dirty="0"/>
              <a:t>Public sources limited due to privacy concerns</a:t>
            </a:r>
          </a:p>
          <a:p>
            <a:r>
              <a:rPr lang="en-US" dirty="0"/>
              <a:t>Partitioned query logs to view interesting slices</a:t>
            </a:r>
          </a:p>
          <a:p>
            <a:pPr lvl="1"/>
            <a:r>
              <a:rPr lang="en-US" dirty="0"/>
              <a:t>By corpus, time, individual</a:t>
            </a:r>
          </a:p>
          <a:p>
            <a:pPr lvl="1"/>
            <a:r>
              <a:rPr lang="en-US" dirty="0"/>
              <a:t>By system variant = experiment</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nodeType="withEffect">
                                  <p:stCondLst>
                                    <p:cond delay="0"/>
                                  </p:stCondLst>
                                  <p:childTnLst>
                                    <p:animClr clrSpc="rgb" dir="cw">
                                      <p:cBhvr override="childStyle">
                                        <p:cTn id="9" dur="100" fill="hold"/>
                                        <p:tgtEl>
                                          <p:spTgt spid="3">
                                            <p:txEl>
                                              <p:pRg st="6" end="6"/>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990600"/>
            <a:ext cx="91154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105278" y="2438400"/>
            <a:ext cx="364475" cy="1600200"/>
            <a:chOff x="5105278" y="2438400"/>
            <a:chExt cx="364475" cy="1600200"/>
          </a:xfrm>
        </p:grpSpPr>
        <p:pic>
          <p:nvPicPr>
            <p:cNvPr id="5" name="Picture 4"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5814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3009900"/>
              <a:ext cx="3644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278" y="2438400"/>
              <a:ext cx="364475"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38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sz="quarter" idx="1"/>
          </p:nvPr>
        </p:nvSpPr>
        <p:spPr/>
        <p:txBody>
          <a:bodyPr/>
          <a:lstStyle/>
          <a:p>
            <a:r>
              <a:rPr lang="en-US" dirty="0" smtClean="0"/>
              <a:t>People’s intent</a:t>
            </a:r>
          </a:p>
          <a:p>
            <a:r>
              <a:rPr lang="en-US" dirty="0" smtClean="0"/>
              <a:t>People’s success</a:t>
            </a:r>
          </a:p>
          <a:p>
            <a:r>
              <a:rPr lang="en-US" dirty="0" smtClean="0"/>
              <a:t>People’s experience</a:t>
            </a:r>
          </a:p>
          <a:p>
            <a:r>
              <a:rPr lang="en-US" dirty="0" smtClean="0"/>
              <a:t>People’s attention</a:t>
            </a:r>
          </a:p>
          <a:p>
            <a:r>
              <a:rPr lang="en-US" dirty="0" smtClean="0"/>
              <a:t>People’s beliefs of what happens</a:t>
            </a:r>
          </a:p>
          <a:p>
            <a:r>
              <a:rPr lang="en-US" dirty="0" smtClean="0"/>
              <a:t>Behavior can mean many things</a:t>
            </a:r>
          </a:p>
          <a:p>
            <a:pPr lvl="1"/>
            <a:r>
              <a:rPr lang="en-US" sz="2500" dirty="0" smtClean="0"/>
              <a:t>81</a:t>
            </a:r>
            <a:r>
              <a:rPr lang="en-US" sz="2500" dirty="0"/>
              <a:t>% of </a:t>
            </a:r>
            <a:r>
              <a:rPr lang="en-US" sz="2500" dirty="0" smtClean="0"/>
              <a:t>search </a:t>
            </a:r>
            <a:r>
              <a:rPr lang="en-US" sz="2500" dirty="0"/>
              <a:t>sequences </a:t>
            </a:r>
            <a:r>
              <a:rPr lang="en-US" sz="2500" dirty="0" smtClean="0"/>
              <a:t>ambiguous</a:t>
            </a:r>
            <a:br>
              <a:rPr lang="en-US" sz="2500" dirty="0" smtClean="0"/>
            </a:br>
            <a:r>
              <a:rPr lang="en-US" sz="2000" dirty="0" smtClean="0"/>
              <a:t>[</a:t>
            </a:r>
            <a:r>
              <a:rPr lang="en-US" sz="2000" dirty="0" err="1" smtClean="0"/>
              <a:t>Viermetz</a:t>
            </a:r>
            <a:r>
              <a:rPr lang="en-US" sz="2000" dirty="0" smtClean="0"/>
              <a:t> </a:t>
            </a:r>
            <a:r>
              <a:rPr lang="en-US" sz="2000" dirty="0"/>
              <a:t>et al. 2006]</a:t>
            </a:r>
          </a:p>
        </p:txBody>
      </p:sp>
      <p:pic>
        <p:nvPicPr>
          <p:cNvPr id="2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655" y="1995679"/>
            <a:ext cx="1682945" cy="150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324599" y="2215277"/>
            <a:ext cx="2438400" cy="1754326"/>
          </a:xfrm>
          <a:prstGeom prst="rect">
            <a:avLst/>
          </a:prstGeom>
          <a:noFill/>
        </p:spPr>
        <p:txBody>
          <a:bodyPr wrap="square" rtlCol="0">
            <a:spAutoFit/>
          </a:bodyPr>
          <a:lstStyle/>
          <a:p>
            <a:r>
              <a:rPr lang="en-US" dirty="0" smtClean="0">
                <a:solidFill>
                  <a:schemeClr val="accent2">
                    <a:lumMod val="75000"/>
                  </a:schemeClr>
                </a:solidFill>
              </a:rPr>
              <a:t> </a:t>
            </a:r>
          </a:p>
          <a:p>
            <a:endParaRPr lang="en-US" dirty="0">
              <a:solidFill>
                <a:schemeClr val="accent2">
                  <a:lumMod val="75000"/>
                </a:schemeClr>
              </a:solidFill>
            </a:endParaRPr>
          </a:p>
          <a:p>
            <a:r>
              <a:rPr lang="en-US" dirty="0" smtClean="0">
                <a:solidFill>
                  <a:schemeClr val="accent2">
                    <a:lumMod val="75000"/>
                  </a:schemeClr>
                </a:solidFill>
              </a:rPr>
              <a:t>&lt;Back to results&gt;</a:t>
            </a:r>
          </a:p>
          <a:p>
            <a:endParaRPr lang="en-US" dirty="0">
              <a:solidFill>
                <a:schemeClr val="accent2">
                  <a:lumMod val="75000"/>
                </a:schemeClr>
              </a:solidFill>
            </a:endParaRPr>
          </a:p>
          <a:p>
            <a:r>
              <a:rPr lang="en-US" dirty="0" smtClean="0">
                <a:solidFill>
                  <a:schemeClr val="accent2">
                    <a:lumMod val="75000"/>
                  </a:schemeClr>
                </a:solidFill>
              </a:rPr>
              <a:t>&lt;Back to results&gt;</a:t>
            </a:r>
          </a:p>
          <a:p>
            <a:r>
              <a:rPr lang="en-US" dirty="0" smtClean="0">
                <a:solidFill>
                  <a:schemeClr val="accent2">
                    <a:lumMod val="75000"/>
                  </a:schemeClr>
                </a:solidFill>
              </a:rPr>
              <a:t>7:16 – Try new engine</a:t>
            </a:r>
          </a:p>
        </p:txBody>
      </p:sp>
      <p:sp>
        <p:nvSpPr>
          <p:cNvPr id="68609" name="Title 1"/>
          <p:cNvSpPr>
            <a:spLocks noGrp="1"/>
          </p:cNvSpPr>
          <p:nvPr>
            <p:ph type="title"/>
          </p:nvPr>
        </p:nvSpPr>
        <p:spPr/>
        <p:txBody>
          <a:bodyPr>
            <a:normAutofit/>
          </a:bodyPr>
          <a:lstStyle/>
          <a:p>
            <a:r>
              <a:rPr lang="en-US" dirty="0" smtClean="0"/>
              <a:t>What Logs </a:t>
            </a:r>
            <a:r>
              <a:rPr lang="en-US" dirty="0" err="1" smtClean="0"/>
              <a:t>Can</a:t>
            </a:r>
            <a:r>
              <a:rPr lang="en-US" dirty="0" err="1" smtClean="0">
                <a:solidFill>
                  <a:schemeClr val="accent2"/>
                </a:solidFill>
              </a:rPr>
              <a:t>NOT</a:t>
            </a:r>
            <a:r>
              <a:rPr lang="en-US" dirty="0" smtClean="0"/>
              <a:t> Tell Us </a:t>
            </a:r>
          </a:p>
        </p:txBody>
      </p:sp>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dumais\Pictures\Microsoft Clip Organizer\j009804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46204" y="2461507"/>
            <a:ext cx="307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sdumais\Pictures\Microsoft Clip Organizer\j0098047.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60058" y="3190875"/>
            <a:ext cx="307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C:\Users\sdumais\Pictures\Microsoft Clip Organizer\j0424468.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4038600"/>
            <a:ext cx="533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6324599" y="2215277"/>
            <a:ext cx="2438400" cy="2308324"/>
          </a:xfrm>
          <a:prstGeom prst="rect">
            <a:avLst/>
          </a:prstGeom>
          <a:solidFill>
            <a:schemeClr val="bg1"/>
          </a:solidFill>
        </p:spPr>
        <p:txBody>
          <a:bodyPr wrap="square" rtlCol="0">
            <a:spAutoFit/>
          </a:bodyPr>
          <a:lstStyle/>
          <a:p>
            <a:endParaRPr lang="en-US" dirty="0" smtClean="0">
              <a:solidFill>
                <a:schemeClr val="accent1">
                  <a:lumMod val="50000"/>
                </a:schemeClr>
              </a:solidFill>
            </a:endParaRPr>
          </a:p>
          <a:p>
            <a:endParaRPr lang="en-US" dirty="0">
              <a:solidFill>
                <a:schemeClr val="accent1">
                  <a:lumMod val="50000"/>
                </a:schemeClr>
              </a:solidFill>
            </a:endParaRPr>
          </a:p>
          <a:p>
            <a:r>
              <a:rPr lang="en-US" dirty="0" smtClean="0">
                <a:solidFill>
                  <a:schemeClr val="accent1">
                    <a:lumMod val="50000"/>
                  </a:schemeClr>
                </a:solidFill>
              </a:rPr>
              <a:t>&lt;Open in new tab&gt;</a:t>
            </a:r>
          </a:p>
          <a:p>
            <a:endParaRPr lang="en-US" dirty="0">
              <a:solidFill>
                <a:schemeClr val="accent1">
                  <a:lumMod val="50000"/>
                </a:schemeClr>
              </a:solidFill>
            </a:endParaRPr>
          </a:p>
          <a:p>
            <a:r>
              <a:rPr lang="en-US" dirty="0" smtClean="0">
                <a:solidFill>
                  <a:schemeClr val="accent1">
                    <a:lumMod val="50000"/>
                  </a:schemeClr>
                </a:solidFill>
              </a:rPr>
              <a:t>&lt;Open in new tab&gt;</a:t>
            </a:r>
          </a:p>
          <a:p>
            <a:r>
              <a:rPr lang="en-US" dirty="0" smtClean="0">
                <a:solidFill>
                  <a:schemeClr val="accent1">
                    <a:lumMod val="50000"/>
                  </a:schemeClr>
                </a:solidFill>
              </a:rPr>
              <a:t>7:16 – Read Result 1</a:t>
            </a:r>
          </a:p>
          <a:p>
            <a:r>
              <a:rPr lang="en-US" dirty="0" smtClean="0">
                <a:solidFill>
                  <a:schemeClr val="accent1">
                    <a:lumMod val="50000"/>
                  </a:schemeClr>
                </a:solidFill>
              </a:rPr>
              <a:t>7:20 – Read Result 3</a:t>
            </a:r>
          </a:p>
          <a:p>
            <a:r>
              <a:rPr lang="en-US" dirty="0" smtClean="0">
                <a:solidFill>
                  <a:schemeClr val="accent1">
                    <a:lumMod val="50000"/>
                  </a:schemeClr>
                </a:solidFill>
              </a:rPr>
              <a:t>7:27 –Save links locally</a:t>
            </a:r>
          </a:p>
        </p:txBody>
      </p:sp>
      <p:sp>
        <p:nvSpPr>
          <p:cNvPr id="2" name="TextBox 1"/>
          <p:cNvSpPr txBox="1"/>
          <p:nvPr/>
        </p:nvSpPr>
        <p:spPr>
          <a:xfrm>
            <a:off x="6324599" y="1965341"/>
            <a:ext cx="2209800" cy="1477328"/>
          </a:xfrm>
          <a:prstGeom prst="rect">
            <a:avLst/>
          </a:prstGeom>
          <a:noFill/>
        </p:spPr>
        <p:txBody>
          <a:bodyPr wrap="square" rtlCol="0">
            <a:spAutoFit/>
          </a:bodyPr>
          <a:lstStyle/>
          <a:p>
            <a:r>
              <a:rPr lang="en-US" dirty="0" smtClean="0"/>
              <a:t>7:12 – Query </a:t>
            </a:r>
          </a:p>
          <a:p>
            <a:endParaRPr lang="en-US" dirty="0"/>
          </a:p>
          <a:p>
            <a:r>
              <a:rPr lang="en-US" dirty="0" smtClean="0"/>
              <a:t>7:14 – Click Result 1</a:t>
            </a:r>
          </a:p>
          <a:p>
            <a:endParaRPr lang="en-US" dirty="0"/>
          </a:p>
          <a:p>
            <a:r>
              <a:rPr lang="en-US" dirty="0" smtClean="0"/>
              <a:t>7:15 – Click Result 3</a:t>
            </a:r>
            <a:endParaRPr lang="en-US" dirty="0"/>
          </a:p>
        </p:txBody>
      </p:sp>
      <p:pic>
        <p:nvPicPr>
          <p:cNvPr id="14" name="Picture 5" descr="C:\Users\sdumais\Pictures\Microsoft Clip Organizer\j0424466.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5250" y="4606925"/>
            <a:ext cx="5794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845050" y="2132220"/>
            <a:ext cx="3886200" cy="3485735"/>
            <a:chOff x="4845050" y="2132220"/>
            <a:chExt cx="3886200" cy="3485735"/>
          </a:xfrm>
        </p:grpSpPr>
        <p:pic>
          <p:nvPicPr>
            <p:cNvPr id="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7359362" y="3754650"/>
              <a:ext cx="794038" cy="1503150"/>
              <a:chOff x="7359362" y="3726849"/>
              <a:chExt cx="794038" cy="1503150"/>
            </a:xfrm>
          </p:grpSpPr>
          <p:sp>
            <p:nvSpPr>
              <p:cNvPr id="38" name="TextBox 37"/>
              <p:cNvSpPr txBox="1"/>
              <p:nvPr/>
            </p:nvSpPr>
            <p:spPr>
              <a:xfrm>
                <a:off x="7359362" y="3726849"/>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39" name="Straight Arrow Connector 38"/>
              <p:cNvCxnSpPr/>
              <p:nvPr/>
            </p:nvCxnSpPr>
            <p:spPr>
              <a:xfrm flipH="1">
                <a:off x="7467599" y="4107597"/>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flipV="1">
              <a:off x="6705601" y="3581400"/>
              <a:ext cx="653761" cy="1732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651481" y="4073352"/>
              <a:ext cx="770227" cy="275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Example: Click Entropy</a:t>
            </a:r>
            <a:endParaRPr lang="en-US" dirty="0"/>
          </a:p>
        </p:txBody>
      </p:sp>
      <p:sp>
        <p:nvSpPr>
          <p:cNvPr id="4" name="Content Placeholder 3"/>
          <p:cNvSpPr>
            <a:spLocks noGrp="1"/>
          </p:cNvSpPr>
          <p:nvPr>
            <p:ph sz="quarter" idx="1"/>
          </p:nvPr>
        </p:nvSpPr>
        <p:spPr/>
        <p:txBody>
          <a:bodyPr>
            <a:normAutofit/>
          </a:bodyPr>
          <a:lstStyle/>
          <a:p>
            <a:r>
              <a:rPr lang="en-US" dirty="0" smtClean="0"/>
              <a:t>Question: How ambiguous is a query?</a:t>
            </a:r>
          </a:p>
          <a:p>
            <a:r>
              <a:rPr lang="en-US" dirty="0" smtClean="0"/>
              <a:t>Approach: Look at variation in clicks </a:t>
            </a:r>
            <a:br>
              <a:rPr lang="en-US" dirty="0" smtClean="0"/>
            </a:br>
            <a:r>
              <a:rPr lang="en-US" sz="2000" dirty="0" smtClean="0"/>
              <a:t>[</a:t>
            </a:r>
            <a:r>
              <a:rPr lang="en-US" sz="2000" dirty="0" err="1" smtClean="0"/>
              <a:t>Teevan</a:t>
            </a:r>
            <a:r>
              <a:rPr lang="en-US" sz="2000" dirty="0" smtClean="0"/>
              <a:t> et al. 2008]</a:t>
            </a:r>
            <a:endParaRPr lang="en-US" sz="2800" dirty="0" smtClean="0"/>
          </a:p>
          <a:p>
            <a:r>
              <a:rPr lang="en-US" dirty="0" smtClean="0"/>
              <a:t>Measure: </a:t>
            </a:r>
            <a:r>
              <a:rPr lang="en-US" dirty="0" smtClean="0">
                <a:solidFill>
                  <a:schemeClr val="accent1">
                    <a:lumMod val="75000"/>
                  </a:schemeClr>
                </a:solidFill>
              </a:rPr>
              <a:t>Click entropy</a:t>
            </a:r>
          </a:p>
          <a:p>
            <a:pPr lvl="1"/>
            <a:r>
              <a:rPr lang="en-US" dirty="0" smtClean="0"/>
              <a:t>Low if no variation</a:t>
            </a:r>
          </a:p>
          <a:p>
            <a:pPr lvl="2"/>
            <a:r>
              <a:rPr lang="en-US" i="1" dirty="0">
                <a:solidFill>
                  <a:schemeClr val="accent2">
                    <a:lumMod val="75000"/>
                  </a:schemeClr>
                </a:solidFill>
              </a:rPr>
              <a:t>h</a:t>
            </a:r>
            <a:r>
              <a:rPr lang="en-US" i="1" dirty="0" smtClean="0">
                <a:solidFill>
                  <a:schemeClr val="accent2">
                    <a:lumMod val="75000"/>
                  </a:schemeClr>
                </a:solidFill>
              </a:rPr>
              <a:t>uman computer …</a:t>
            </a:r>
          </a:p>
          <a:p>
            <a:pPr lvl="1"/>
            <a:r>
              <a:rPr lang="en-US" dirty="0" smtClean="0"/>
              <a:t>High if lots of variation</a:t>
            </a:r>
          </a:p>
          <a:p>
            <a:pPr lvl="2"/>
            <a:r>
              <a:rPr lang="en-US" i="1" dirty="0" err="1" smtClean="0">
                <a:solidFill>
                  <a:schemeClr val="accent2">
                    <a:lumMod val="75000"/>
                  </a:schemeClr>
                </a:solidFill>
              </a:rPr>
              <a:t>hci</a:t>
            </a:r>
            <a:endParaRPr lang="en-US" i="1" dirty="0" smtClean="0">
              <a:solidFill>
                <a:schemeClr val="accent2">
                  <a:lumMod val="75000"/>
                </a:schemeClr>
              </a:solidFill>
            </a:endParaRPr>
          </a:p>
        </p:txBody>
      </p:sp>
      <p:pic>
        <p:nvPicPr>
          <p:cNvPr id="24" name="Picture 23"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4845050" y="2132220"/>
            <a:ext cx="3886200" cy="3485735"/>
            <a:chOff x="4845050" y="2132220"/>
            <a:chExt cx="3886200" cy="3485735"/>
          </a:xfrm>
        </p:grpSpPr>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050" y="2132220"/>
              <a:ext cx="3886200" cy="348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7162800" y="2978750"/>
              <a:ext cx="1187162"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Companies</a:t>
              </a:r>
              <a:endParaRPr lang="en-US" dirty="0">
                <a:solidFill>
                  <a:schemeClr val="accent2">
                    <a:lumMod val="75000"/>
                  </a:schemeClr>
                </a:solidFill>
              </a:endParaRPr>
            </a:p>
          </p:txBody>
        </p:sp>
        <p:cxnSp>
          <p:nvCxnSpPr>
            <p:cNvPr id="57" name="Straight Arrow Connector 56"/>
            <p:cNvCxnSpPr/>
            <p:nvPr/>
          </p:nvCxnSpPr>
          <p:spPr>
            <a:xfrm flipH="1">
              <a:off x="6705600" y="3186499"/>
              <a:ext cx="413038" cy="6924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07119" y="3581400"/>
              <a:ext cx="1546081" cy="553998"/>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Wikipedia disambiguation</a:t>
              </a:r>
              <a:endParaRPr lang="en-US" dirty="0">
                <a:solidFill>
                  <a:schemeClr val="accent2">
                    <a:lumMod val="75000"/>
                  </a:schemeClr>
                </a:solidFill>
              </a:endParaRPr>
            </a:p>
          </p:txBody>
        </p:sp>
        <p:cxnSp>
          <p:nvCxnSpPr>
            <p:cNvPr id="59" name="Straight Arrow Connector 58"/>
            <p:cNvCxnSpPr/>
            <p:nvPr/>
          </p:nvCxnSpPr>
          <p:spPr>
            <a:xfrm>
              <a:off x="5878439" y="4322801"/>
              <a:ext cx="141361" cy="55399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359362" y="3754650"/>
              <a:ext cx="794038" cy="276999"/>
            </a:xfrm>
            <a:prstGeom prst="rect">
              <a:avLst/>
            </a:prstGeom>
            <a:solidFill>
              <a:schemeClr val="bg1"/>
            </a:solidFill>
          </p:spPr>
          <p:txBody>
            <a:bodyPr wrap="square" lIns="0" tIns="0" rIns="0" bIns="0" rtlCol="0">
              <a:spAutoFit/>
            </a:bodyPr>
            <a:lstStyle/>
            <a:p>
              <a:r>
                <a:rPr lang="en-US" dirty="0" smtClean="0">
                  <a:solidFill>
                    <a:schemeClr val="accent2">
                      <a:lumMod val="75000"/>
                    </a:schemeClr>
                  </a:solidFill>
                </a:rPr>
                <a:t>  HCI</a:t>
              </a:r>
              <a:endParaRPr lang="en-US" dirty="0">
                <a:solidFill>
                  <a:schemeClr val="accent2">
                    <a:lumMod val="75000"/>
                  </a:schemeClr>
                </a:solidFill>
              </a:endParaRPr>
            </a:p>
          </p:txBody>
        </p:sp>
        <p:cxnSp>
          <p:nvCxnSpPr>
            <p:cNvPr id="61" name="Straight Arrow Connector 60"/>
            <p:cNvCxnSpPr/>
            <p:nvPr/>
          </p:nvCxnSpPr>
          <p:spPr>
            <a:xfrm flipH="1">
              <a:off x="7467599" y="4135398"/>
              <a:ext cx="228601" cy="112240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40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Which Has Less Variation in Clicks?</a:t>
            </a:r>
            <a:endParaRPr lang="en-US" dirty="0"/>
          </a:p>
        </p:txBody>
      </p:sp>
      <p:sp>
        <p:nvSpPr>
          <p:cNvPr id="6" name="Content Placeholder 5"/>
          <p:cNvSpPr>
            <a:spLocks noGrp="1"/>
          </p:cNvSpPr>
          <p:nvPr>
            <p:ph sz="quarter" idx="1"/>
          </p:nvPr>
        </p:nvSpPr>
        <p:spPr/>
        <p:txBody>
          <a:bodyPr/>
          <a:lstStyle/>
          <a:p>
            <a:r>
              <a:rPr lang="en-US" sz="2800" dirty="0">
                <a:solidFill>
                  <a:schemeClr val="accent1">
                    <a:lumMod val="75000"/>
                  </a:schemeClr>
                </a:solidFill>
              </a:rPr>
              <a:t>www.usajobs.gov </a:t>
            </a:r>
            <a:r>
              <a:rPr lang="en-US" sz="2800" dirty="0"/>
              <a:t>v. </a:t>
            </a:r>
            <a:r>
              <a:rPr lang="en-US" sz="2800" dirty="0">
                <a:solidFill>
                  <a:schemeClr val="accent1">
                    <a:lumMod val="75000"/>
                  </a:schemeClr>
                </a:solidFill>
              </a:rPr>
              <a:t>federal government jobs</a:t>
            </a:r>
          </a:p>
          <a:p>
            <a:r>
              <a:rPr lang="en-US" sz="2800" dirty="0" smtClean="0">
                <a:solidFill>
                  <a:schemeClr val="accent1">
                    <a:lumMod val="75000"/>
                  </a:schemeClr>
                </a:solidFill>
              </a:rPr>
              <a:t>find phone number</a:t>
            </a:r>
            <a:r>
              <a:rPr lang="en-US" sz="2800" dirty="0" smtClean="0"/>
              <a:t> v. </a:t>
            </a:r>
            <a:r>
              <a:rPr lang="en-US" sz="2800" dirty="0" smtClean="0">
                <a:solidFill>
                  <a:schemeClr val="accent1">
                    <a:lumMod val="75000"/>
                  </a:schemeClr>
                </a:solidFill>
              </a:rPr>
              <a:t>msn live search</a:t>
            </a:r>
          </a:p>
          <a:p>
            <a:r>
              <a:rPr lang="en-US" sz="2800" dirty="0" err="1" smtClean="0">
                <a:solidFill>
                  <a:schemeClr val="accent1">
                    <a:lumMod val="75000"/>
                  </a:schemeClr>
                </a:solidFill>
              </a:rPr>
              <a:t>singapore</a:t>
            </a:r>
            <a:r>
              <a:rPr lang="en-US" sz="2800" dirty="0" smtClean="0">
                <a:solidFill>
                  <a:schemeClr val="accent1">
                    <a:lumMod val="75000"/>
                  </a:schemeClr>
                </a:solidFill>
              </a:rPr>
              <a:t> </a:t>
            </a:r>
            <a:r>
              <a:rPr lang="en-US" sz="2800" dirty="0">
                <a:solidFill>
                  <a:schemeClr val="accent1">
                    <a:lumMod val="75000"/>
                  </a:schemeClr>
                </a:solidFill>
              </a:rPr>
              <a:t>pools</a:t>
            </a:r>
            <a:r>
              <a:rPr lang="en-US" sz="2800" dirty="0"/>
              <a:t> v. </a:t>
            </a:r>
            <a:r>
              <a:rPr lang="en-US" sz="2800" dirty="0" smtClean="0">
                <a:solidFill>
                  <a:schemeClr val="accent1">
                    <a:lumMod val="75000"/>
                  </a:schemeClr>
                </a:solidFill>
              </a:rPr>
              <a:t>singaporepools.com</a:t>
            </a:r>
          </a:p>
          <a:p>
            <a:r>
              <a:rPr lang="en-US" sz="2800" dirty="0">
                <a:solidFill>
                  <a:schemeClr val="accent1">
                    <a:lumMod val="75000"/>
                  </a:schemeClr>
                </a:solidFill>
              </a:rPr>
              <a:t>tiffany</a:t>
            </a:r>
            <a:r>
              <a:rPr lang="en-US" sz="2800" dirty="0"/>
              <a:t> v. </a:t>
            </a:r>
            <a:r>
              <a:rPr lang="en-US" sz="2800" dirty="0">
                <a:solidFill>
                  <a:schemeClr val="accent1">
                    <a:lumMod val="75000"/>
                  </a:schemeClr>
                </a:solidFill>
              </a:rPr>
              <a:t>tiffany’s</a:t>
            </a:r>
          </a:p>
          <a:p>
            <a:r>
              <a:rPr lang="en-US" sz="2800" dirty="0" err="1">
                <a:solidFill>
                  <a:schemeClr val="accent1">
                    <a:lumMod val="75000"/>
                  </a:schemeClr>
                </a:solidFill>
              </a:rPr>
              <a:t>nytimes</a:t>
            </a:r>
            <a:r>
              <a:rPr lang="en-US" sz="2800" dirty="0">
                <a:solidFill>
                  <a:schemeClr val="accent1">
                    <a:lumMod val="75000"/>
                  </a:schemeClr>
                </a:solidFill>
              </a:rPr>
              <a:t> </a:t>
            </a:r>
            <a:r>
              <a:rPr lang="en-US" sz="2800" dirty="0"/>
              <a:t>v. </a:t>
            </a:r>
            <a:r>
              <a:rPr lang="en-US" sz="2800" dirty="0" err="1">
                <a:solidFill>
                  <a:schemeClr val="accent1">
                    <a:lumMod val="75000"/>
                  </a:schemeClr>
                </a:solidFill>
              </a:rPr>
              <a:t>connecticut</a:t>
            </a:r>
            <a:r>
              <a:rPr lang="en-US" sz="2800" dirty="0">
                <a:solidFill>
                  <a:schemeClr val="accent1">
                    <a:lumMod val="75000"/>
                  </a:schemeClr>
                </a:solidFill>
              </a:rPr>
              <a:t> </a:t>
            </a:r>
            <a:r>
              <a:rPr lang="en-US" sz="2800" dirty="0" smtClean="0">
                <a:solidFill>
                  <a:schemeClr val="accent1">
                    <a:lumMod val="75000"/>
                  </a:schemeClr>
                </a:solidFill>
              </a:rPr>
              <a:t>newspapers</a:t>
            </a:r>
          </a:p>
          <a:p>
            <a:r>
              <a:rPr lang="en-US" sz="2800" dirty="0" err="1">
                <a:solidFill>
                  <a:schemeClr val="accent1">
                    <a:lumMod val="75000"/>
                  </a:schemeClr>
                </a:solidFill>
              </a:rPr>
              <a:t>campbells</a:t>
            </a:r>
            <a:r>
              <a:rPr lang="en-US" sz="2800" dirty="0">
                <a:solidFill>
                  <a:schemeClr val="accent1">
                    <a:lumMod val="75000"/>
                  </a:schemeClr>
                </a:solidFill>
              </a:rPr>
              <a:t> soup recipes </a:t>
            </a:r>
            <a:r>
              <a:rPr lang="en-US" sz="2800" dirty="0"/>
              <a:t>v. </a:t>
            </a:r>
            <a:r>
              <a:rPr lang="en-US" sz="2800" dirty="0">
                <a:solidFill>
                  <a:schemeClr val="accent1">
                    <a:lumMod val="75000"/>
                  </a:schemeClr>
                </a:solidFill>
              </a:rPr>
              <a:t>vegetable soup recipe</a:t>
            </a:r>
          </a:p>
          <a:p>
            <a:r>
              <a:rPr lang="en-US" sz="2800" dirty="0">
                <a:solidFill>
                  <a:schemeClr val="accent1">
                    <a:lumMod val="75000"/>
                  </a:schemeClr>
                </a:solidFill>
              </a:rPr>
              <a:t>soccer rules </a:t>
            </a:r>
            <a:r>
              <a:rPr lang="en-US" sz="2800" dirty="0"/>
              <a:t>v. </a:t>
            </a:r>
            <a:r>
              <a:rPr lang="en-US" sz="2800" dirty="0">
                <a:solidFill>
                  <a:schemeClr val="accent1">
                    <a:lumMod val="75000"/>
                  </a:schemeClr>
                </a:solidFill>
              </a:rPr>
              <a:t>hockey </a:t>
            </a:r>
            <a:r>
              <a:rPr lang="en-US" sz="2800" dirty="0" smtClean="0">
                <a:solidFill>
                  <a:schemeClr val="accent1">
                    <a:lumMod val="75000"/>
                  </a:schemeClr>
                </a:solidFill>
              </a:rPr>
              <a:t>equipment</a:t>
            </a:r>
            <a:endParaRPr lang="en-US" sz="2800" dirty="0">
              <a:solidFill>
                <a:schemeClr val="accent1">
                  <a:lumMod val="75000"/>
                </a:schemeClr>
              </a:solidFill>
            </a:endParaRPr>
          </a:p>
          <a:p>
            <a:endParaRPr lang="en-US" dirty="0"/>
          </a:p>
        </p:txBody>
      </p:sp>
      <p:sp>
        <p:nvSpPr>
          <p:cNvPr id="2" name="Rectangle 1"/>
          <p:cNvSpPr/>
          <p:nvPr/>
        </p:nvSpPr>
        <p:spPr>
          <a:xfrm>
            <a:off x="990600" y="1691640"/>
            <a:ext cx="25146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2209800"/>
            <a:ext cx="2209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2727960"/>
            <a:ext cx="23622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0" y="3246120"/>
            <a:ext cx="12573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38400" y="3764280"/>
            <a:ext cx="3352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282440"/>
            <a:ext cx="33528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800600"/>
            <a:ext cx="1752600" cy="3810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77000" y="2590800"/>
            <a:ext cx="343364" cy="584775"/>
          </a:xfrm>
          <a:prstGeom prst="rect">
            <a:avLst/>
          </a:prstGeom>
          <a:noFill/>
        </p:spPr>
        <p:txBody>
          <a:bodyPr wrap="none" rtlCol="0">
            <a:spAutoFit/>
          </a:bodyPr>
          <a:lstStyle/>
          <a:p>
            <a:r>
              <a:rPr lang="en-US" sz="3200" dirty="0" smtClean="0">
                <a:solidFill>
                  <a:schemeClr val="accent1">
                    <a:lumMod val="75000"/>
                  </a:schemeClr>
                </a:solidFill>
                <a:latin typeface="+mj-lt"/>
                <a:cs typeface="Helvetica" panose="020B0604020202020204" pitchFamily="34" charset="0"/>
              </a:rPr>
              <a:t>?</a:t>
            </a:r>
            <a:endParaRPr lang="en-US" sz="1600" dirty="0">
              <a:solidFill>
                <a:schemeClr val="accent1">
                  <a:lumMod val="75000"/>
                </a:schemeClr>
              </a:solidFill>
              <a:latin typeface="+mj-lt"/>
              <a:cs typeface="Helvetica" panose="020B0604020202020204" pitchFamily="34" charset="0"/>
            </a:endParaRPr>
          </a:p>
        </p:txBody>
      </p:sp>
      <p:sp>
        <p:nvSpPr>
          <p:cNvPr id="13" name="TextBox 12"/>
          <p:cNvSpPr txBox="1"/>
          <p:nvPr/>
        </p:nvSpPr>
        <p:spPr>
          <a:xfrm>
            <a:off x="5809600" y="3636109"/>
            <a:ext cx="343364" cy="584775"/>
          </a:xfrm>
          <a:prstGeom prst="rect">
            <a:avLst/>
          </a:prstGeom>
          <a:noFill/>
        </p:spPr>
        <p:txBody>
          <a:bodyPr wrap="none" rtlCol="0">
            <a:spAutoFit/>
          </a:bodyPr>
          <a:lstStyle/>
          <a:p>
            <a:r>
              <a:rPr lang="en-US" sz="3200" dirty="0" smtClean="0">
                <a:solidFill>
                  <a:schemeClr val="accent1">
                    <a:lumMod val="75000"/>
                  </a:schemeClr>
                </a:solidFill>
                <a:latin typeface="+mj-lt"/>
                <a:cs typeface="Helvetica" panose="020B0604020202020204" pitchFamily="34" charset="0"/>
              </a:rPr>
              <a:t>?</a:t>
            </a:r>
            <a:endParaRPr lang="en-US" sz="1600" dirty="0">
              <a:solidFill>
                <a:schemeClr val="accent1">
                  <a:lumMod val="75000"/>
                </a:schemeClr>
              </a:solidFill>
              <a:latin typeface="+mj-lt"/>
              <a:cs typeface="Helvetica" panose="020B0604020202020204" pitchFamily="34" charset="0"/>
            </a:endParaRPr>
          </a:p>
        </p:txBody>
      </p:sp>
      <p:sp>
        <p:nvSpPr>
          <p:cNvPr id="14" name="TextBox 13"/>
          <p:cNvSpPr txBox="1"/>
          <p:nvPr/>
        </p:nvSpPr>
        <p:spPr>
          <a:xfrm>
            <a:off x="5638800" y="4648200"/>
            <a:ext cx="343364" cy="584775"/>
          </a:xfrm>
          <a:prstGeom prst="rect">
            <a:avLst/>
          </a:prstGeom>
          <a:noFill/>
        </p:spPr>
        <p:txBody>
          <a:bodyPr wrap="none" rtlCol="0">
            <a:spAutoFit/>
          </a:bodyPr>
          <a:lstStyle/>
          <a:p>
            <a:r>
              <a:rPr lang="en-US" sz="3200" dirty="0" smtClean="0">
                <a:solidFill>
                  <a:schemeClr val="accent1">
                    <a:lumMod val="75000"/>
                  </a:schemeClr>
                </a:solidFill>
                <a:latin typeface="+mj-lt"/>
                <a:cs typeface="Helvetica" panose="020B0604020202020204" pitchFamily="34" charset="0"/>
              </a:rPr>
              <a:t>?</a:t>
            </a:r>
            <a:endParaRPr lang="en-US" sz="1600" dirty="0">
              <a:solidFill>
                <a:schemeClr val="accent1">
                  <a:lumMod val="75000"/>
                </a:schemeClr>
              </a:solidFill>
              <a:latin typeface="+mj-lt"/>
              <a:cs typeface="Helvetica" panose="020B0604020202020204" pitchFamily="34" charset="0"/>
            </a:endParaRPr>
          </a:p>
        </p:txBody>
      </p:sp>
      <p:sp>
        <p:nvSpPr>
          <p:cNvPr id="15" name="TextBox 14"/>
          <p:cNvSpPr txBox="1"/>
          <p:nvPr/>
        </p:nvSpPr>
        <p:spPr>
          <a:xfrm>
            <a:off x="6952600" y="2704356"/>
            <a:ext cx="1886600" cy="400110"/>
          </a:xfrm>
          <a:prstGeom prst="rect">
            <a:avLst/>
          </a:prstGeom>
          <a:noFill/>
        </p:spPr>
        <p:txBody>
          <a:bodyPr wrap="square" rtlCol="0">
            <a:spAutoFit/>
          </a:bodyPr>
          <a:lstStyle/>
          <a:p>
            <a:r>
              <a:rPr lang="en-US" sz="2000" dirty="0" smtClean="0">
                <a:solidFill>
                  <a:schemeClr val="accent2">
                    <a:lumMod val="75000"/>
                  </a:schemeClr>
                </a:solidFill>
              </a:rPr>
              <a:t>Results change</a:t>
            </a:r>
            <a:endParaRPr lang="en-US" sz="2000" dirty="0">
              <a:solidFill>
                <a:schemeClr val="accent2">
                  <a:lumMod val="75000"/>
                </a:schemeClr>
              </a:solidFill>
            </a:endParaRPr>
          </a:p>
        </p:txBody>
      </p:sp>
      <p:sp>
        <p:nvSpPr>
          <p:cNvPr id="16" name="TextBox 15"/>
          <p:cNvSpPr txBox="1"/>
          <p:nvPr/>
        </p:nvSpPr>
        <p:spPr>
          <a:xfrm>
            <a:off x="6285200" y="3749665"/>
            <a:ext cx="2249200" cy="400110"/>
          </a:xfrm>
          <a:prstGeom prst="rect">
            <a:avLst/>
          </a:prstGeom>
          <a:noFill/>
        </p:spPr>
        <p:txBody>
          <a:bodyPr wrap="square" rtlCol="0">
            <a:spAutoFit/>
          </a:bodyPr>
          <a:lstStyle/>
          <a:p>
            <a:r>
              <a:rPr lang="en-US" sz="2000" dirty="0" smtClean="0">
                <a:solidFill>
                  <a:schemeClr val="accent2">
                    <a:lumMod val="75000"/>
                  </a:schemeClr>
                </a:solidFill>
              </a:rPr>
              <a:t>Result quality varies</a:t>
            </a:r>
            <a:endParaRPr lang="en-US" sz="2000" dirty="0">
              <a:solidFill>
                <a:schemeClr val="accent2">
                  <a:lumMod val="75000"/>
                </a:schemeClr>
              </a:solidFill>
            </a:endParaRPr>
          </a:p>
        </p:txBody>
      </p:sp>
      <p:sp>
        <p:nvSpPr>
          <p:cNvPr id="17" name="TextBox 16"/>
          <p:cNvSpPr txBox="1"/>
          <p:nvPr/>
        </p:nvSpPr>
        <p:spPr>
          <a:xfrm>
            <a:off x="6038200" y="4781490"/>
            <a:ext cx="2648600" cy="400110"/>
          </a:xfrm>
          <a:prstGeom prst="rect">
            <a:avLst/>
          </a:prstGeom>
          <a:noFill/>
        </p:spPr>
        <p:txBody>
          <a:bodyPr wrap="square" rtlCol="0">
            <a:spAutoFit/>
          </a:bodyPr>
          <a:lstStyle/>
          <a:p>
            <a:r>
              <a:rPr lang="en-US" sz="2000" dirty="0" smtClean="0">
                <a:solidFill>
                  <a:schemeClr val="accent2">
                    <a:lumMod val="75000"/>
                  </a:schemeClr>
                </a:solidFill>
              </a:rPr>
              <a:t>Tasks impacts # of clicks</a:t>
            </a:r>
            <a:endParaRPr lang="en-US" sz="2000" dirty="0">
              <a:solidFill>
                <a:schemeClr val="accent2">
                  <a:lumMod val="75000"/>
                </a:schemeClr>
              </a:solidFill>
            </a:endParaRPr>
          </a:p>
        </p:txBody>
      </p:sp>
      <p:sp>
        <p:nvSpPr>
          <p:cNvPr id="18" name="TextBox 17"/>
          <p:cNvSpPr txBox="1"/>
          <p:nvPr/>
        </p:nvSpPr>
        <p:spPr>
          <a:xfrm>
            <a:off x="962350" y="5181600"/>
            <a:ext cx="4524050" cy="400110"/>
          </a:xfrm>
          <a:prstGeom prst="rect">
            <a:avLst/>
          </a:prstGeom>
          <a:noFill/>
        </p:spPr>
        <p:txBody>
          <a:bodyPr wrap="square" rtlCol="0">
            <a:spAutoFit/>
          </a:bodyPr>
          <a:lstStyle/>
          <a:p>
            <a:r>
              <a:rPr lang="en-US" sz="2000" dirty="0" smtClean="0">
                <a:solidFill>
                  <a:schemeClr val="accent4">
                    <a:lumMod val="50000"/>
                  </a:schemeClr>
                </a:solidFill>
              </a:rPr>
              <a:t>Clicks/user = 1.1          Clicks/user = 2.1 </a:t>
            </a:r>
            <a:endParaRPr lang="en-US" sz="2000" dirty="0">
              <a:solidFill>
                <a:schemeClr val="accent4">
                  <a:lumMod val="50000"/>
                </a:schemeClr>
              </a:solidFill>
            </a:endParaRPr>
          </a:p>
        </p:txBody>
      </p:sp>
      <p:sp>
        <p:nvSpPr>
          <p:cNvPr id="19" name="TextBox 18"/>
          <p:cNvSpPr txBox="1"/>
          <p:nvPr/>
        </p:nvSpPr>
        <p:spPr>
          <a:xfrm>
            <a:off x="609600" y="4095690"/>
            <a:ext cx="4923450" cy="400110"/>
          </a:xfrm>
          <a:prstGeom prst="rect">
            <a:avLst/>
          </a:prstGeom>
          <a:noFill/>
        </p:spPr>
        <p:txBody>
          <a:bodyPr wrap="square" rtlCol="0">
            <a:spAutoFit/>
          </a:bodyPr>
          <a:lstStyle/>
          <a:p>
            <a:r>
              <a:rPr lang="en-US" sz="2000" dirty="0" smtClean="0">
                <a:solidFill>
                  <a:schemeClr val="accent4">
                    <a:lumMod val="50000"/>
                  </a:schemeClr>
                </a:solidFill>
              </a:rPr>
              <a:t>Click position = 2.6        Click position = 1.6 </a:t>
            </a:r>
            <a:endParaRPr lang="en-US" sz="2000" dirty="0">
              <a:solidFill>
                <a:schemeClr val="accent4">
                  <a:lumMod val="50000"/>
                </a:schemeClr>
              </a:solidFill>
            </a:endParaRPr>
          </a:p>
        </p:txBody>
      </p:sp>
      <p:sp>
        <p:nvSpPr>
          <p:cNvPr id="20" name="TextBox 19"/>
          <p:cNvSpPr txBox="1"/>
          <p:nvPr/>
        </p:nvSpPr>
        <p:spPr>
          <a:xfrm>
            <a:off x="962350" y="3048000"/>
            <a:ext cx="5486400" cy="400110"/>
          </a:xfrm>
          <a:prstGeom prst="rect">
            <a:avLst/>
          </a:prstGeom>
          <a:noFill/>
        </p:spPr>
        <p:txBody>
          <a:bodyPr wrap="square" rtlCol="0">
            <a:spAutoFit/>
          </a:bodyPr>
          <a:lstStyle/>
          <a:p>
            <a:r>
              <a:rPr lang="en-US" sz="2000" dirty="0" smtClean="0">
                <a:solidFill>
                  <a:schemeClr val="accent4">
                    <a:lumMod val="50000"/>
                  </a:schemeClr>
                </a:solidFill>
              </a:rPr>
              <a:t>Result entropy = 5.7          Result entropy = 10.7 </a:t>
            </a:r>
            <a:endParaRPr lang="en-US" sz="2000" dirty="0">
              <a:solidFill>
                <a:schemeClr val="accent4">
                  <a:lumMod val="50000"/>
                </a:schemeClr>
              </a:solidFill>
            </a:endParaRPr>
          </a:p>
        </p:txBody>
      </p:sp>
      <p:pic>
        <p:nvPicPr>
          <p:cNvPr id="21" name="Picture 20"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3" presetClass="emph" presetSubtype="2" fill="hold" nodeType="withEffect">
                                  <p:stCondLst>
                                    <p:cond delay="0"/>
                                  </p:stCondLst>
                                  <p:childTnLst>
                                    <p:animClr clrSpc="rgb" dir="cw">
                                      <p:cBhvr override="childStyle">
                                        <p:cTn id="18" dur="100" fill="hold"/>
                                        <p:tgtEl>
                                          <p:spTgt spid="6">
                                            <p:txEl>
                                              <p:pRg st="0" end="0"/>
                                            </p:txEl>
                                          </p:spTgt>
                                        </p:tgtEl>
                                        <p:attrNameLst>
                                          <p:attrName>style.color</p:attrName>
                                        </p:attrNameLst>
                                      </p:cBhvr>
                                      <p:to>
                                        <a:srgbClr val="969696"/>
                                      </p:to>
                                    </p:animClr>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3" presetClass="emph" presetSubtype="2" fill="hold" nodeType="withEffect">
                                  <p:stCondLst>
                                    <p:cond delay="0"/>
                                  </p:stCondLst>
                                  <p:childTnLst>
                                    <p:animClr clrSpc="rgb" dir="cw">
                                      <p:cBhvr override="childStyle">
                                        <p:cTn id="30" dur="100" fill="hold"/>
                                        <p:tgtEl>
                                          <p:spTgt spid="6">
                                            <p:txEl>
                                              <p:pRg st="1" end="1"/>
                                            </p:txEl>
                                          </p:spTgt>
                                        </p:tgtEl>
                                        <p:attrNameLst>
                                          <p:attrName>style.color</p:attrName>
                                        </p:attrNameLst>
                                      </p:cBhvr>
                                      <p:to>
                                        <a:srgbClr val="969696"/>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3" presetClass="emph" presetSubtype="2" fill="hold" nodeType="withEffect">
                                  <p:stCondLst>
                                    <p:cond delay="0"/>
                                  </p:stCondLst>
                                  <p:childTnLst>
                                    <p:animClr clrSpc="rgb" dir="cw">
                                      <p:cBhvr override="childStyle">
                                        <p:cTn id="52" dur="100" fill="hold"/>
                                        <p:tgtEl>
                                          <p:spTgt spid="6">
                                            <p:txEl>
                                              <p:pRg st="2" end="2"/>
                                            </p:txEl>
                                          </p:spTgt>
                                        </p:tgtEl>
                                        <p:attrNameLst>
                                          <p:attrName>style.color</p:attrName>
                                        </p:attrNameLst>
                                      </p:cBhvr>
                                      <p:to>
                                        <a:srgbClr val="969696"/>
                                      </p:to>
                                    </p:animClr>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9"/>
                                        </p:tgtEl>
                                        <p:attrNameLst>
                                          <p:attrName>style.visibility</p:attrName>
                                        </p:attrNameLst>
                                      </p:cBhvr>
                                      <p:to>
                                        <p:strVal val="hidden"/>
                                      </p:to>
                                    </p:set>
                                  </p:childTnLst>
                                </p:cTn>
                              </p:par>
                              <p:par>
                                <p:cTn id="67" presetID="3" presetClass="emph" presetSubtype="2" fill="hold" nodeType="withEffect">
                                  <p:stCondLst>
                                    <p:cond delay="0"/>
                                  </p:stCondLst>
                                  <p:childTnLst>
                                    <p:animClr clrSpc="rgb" dir="cw">
                                      <p:cBhvr override="childStyle">
                                        <p:cTn id="68" dur="100" fill="hold"/>
                                        <p:tgtEl>
                                          <p:spTgt spid="6">
                                            <p:txEl>
                                              <p:pRg st="3" end="3"/>
                                            </p:txEl>
                                          </p:spTgt>
                                        </p:tgtEl>
                                        <p:attrNameLst>
                                          <p:attrName>style.color</p:attrName>
                                        </p:attrNameLst>
                                      </p:cBhvr>
                                      <p:to>
                                        <a:srgbClr val="969696"/>
                                      </p:to>
                                    </p:animClr>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5" end="5"/>
                                            </p:txEl>
                                          </p:spTgt>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par>
                                <p:cTn id="89" presetID="3" presetClass="emph" presetSubtype="2" fill="hold" nodeType="withEffect">
                                  <p:stCondLst>
                                    <p:cond delay="0"/>
                                  </p:stCondLst>
                                  <p:childTnLst>
                                    <p:animClr clrSpc="rgb" dir="cw">
                                      <p:cBhvr override="childStyle">
                                        <p:cTn id="90" dur="100" fill="hold"/>
                                        <p:tgtEl>
                                          <p:spTgt spid="6">
                                            <p:txEl>
                                              <p:pRg st="4" end="4"/>
                                            </p:txEl>
                                          </p:spTgt>
                                        </p:tgtEl>
                                        <p:attrNameLst>
                                          <p:attrName>style.color</p:attrName>
                                        </p:attrNameLst>
                                      </p:cBhvr>
                                      <p:to>
                                        <a:srgbClr val="969696"/>
                                      </p:to>
                                    </p:animClr>
                                  </p:childTnLst>
                                </p:cTn>
                              </p:par>
                              <p:par>
                                <p:cTn id="91" presetID="1" presetClass="exit" presetSubtype="0" fill="hold" grpId="1" nodeType="withEffect">
                                  <p:stCondLst>
                                    <p:cond delay="0"/>
                                  </p:stCondLst>
                                  <p:childTnLst>
                                    <p:set>
                                      <p:cBhvr>
                                        <p:cTn id="92" dur="1" fill="hold">
                                          <p:stCondLst>
                                            <p:cond delay="0"/>
                                          </p:stCondLst>
                                        </p:cTn>
                                        <p:tgtEl>
                                          <p:spTgt spid="1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
                                            <p:txEl>
                                              <p:pRg st="6" end="6"/>
                                            </p:txEl>
                                          </p:spTgt>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11"/>
                                        </p:tgtEl>
                                        <p:attrNameLst>
                                          <p:attrName>style.visibility</p:attrName>
                                        </p:attrNameLst>
                                      </p:cBhvr>
                                      <p:to>
                                        <p:strVal val="hidden"/>
                                      </p:to>
                                    </p:set>
                                  </p:childTnLst>
                                </p:cTn>
                              </p:par>
                              <p:par>
                                <p:cTn id="105" presetID="3" presetClass="emph" presetSubtype="2" fill="hold" nodeType="withEffect">
                                  <p:stCondLst>
                                    <p:cond delay="0"/>
                                  </p:stCondLst>
                                  <p:childTnLst>
                                    <p:animClr clrSpc="rgb" dir="cw">
                                      <p:cBhvr override="childStyle">
                                        <p:cTn id="106" dur="100" fill="hold"/>
                                        <p:tgtEl>
                                          <p:spTgt spid="6">
                                            <p:txEl>
                                              <p:pRg st="5" end="5"/>
                                            </p:txEl>
                                          </p:spTgt>
                                        </p:tgtEl>
                                        <p:attrNameLst>
                                          <p:attrName>style.color</p:attrName>
                                        </p:attrNameLst>
                                      </p:cBhvr>
                                      <p:to>
                                        <a:srgbClr val="969696"/>
                                      </p:to>
                                    </p:animClr>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3" grpId="0"/>
      <p:bldP spid="3" grpId="1"/>
      <p:bldP spid="13" grpId="0"/>
      <p:bldP spid="13" grpId="1"/>
      <p:bldP spid="14" grpId="0"/>
      <p:bldP spid="15" grpId="0"/>
      <p:bldP spid="16" grpId="0"/>
      <p:bldP spid="17" grpId="0"/>
      <p:bldP spid="18" grpId="0"/>
      <p:bldP spid="19" grpId="0"/>
      <p:bldP spid="19" grpId="1"/>
      <p:bldP spid="20" grpId="0"/>
      <p:bldP spid="20"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Adversaries</a:t>
            </a:r>
            <a:endParaRPr lang="en-US" dirty="0"/>
          </a:p>
        </p:txBody>
      </p:sp>
      <p:sp>
        <p:nvSpPr>
          <p:cNvPr id="3" name="Content Placeholder 2"/>
          <p:cNvSpPr>
            <a:spLocks noGrp="1"/>
          </p:cNvSpPr>
          <p:nvPr>
            <p:ph sz="quarter" idx="1"/>
          </p:nvPr>
        </p:nvSpPr>
        <p:spPr/>
        <p:txBody>
          <a:bodyPr/>
          <a:lstStyle/>
          <a:p>
            <a:r>
              <a:rPr lang="en-US" dirty="0"/>
              <a:t>Robots try to take advantage your service</a:t>
            </a:r>
          </a:p>
          <a:p>
            <a:pPr lvl="1"/>
            <a:r>
              <a:rPr lang="en-US" dirty="0"/>
              <a:t>Queries too fast or common to be a human</a:t>
            </a:r>
          </a:p>
          <a:p>
            <a:pPr lvl="1"/>
            <a:r>
              <a:rPr lang="en-US" dirty="0"/>
              <a:t>Queries too specialized (and repeated) to be real</a:t>
            </a:r>
          </a:p>
          <a:p>
            <a:r>
              <a:rPr lang="en-US" dirty="0"/>
              <a:t>Spammers try to influence your interpretation</a:t>
            </a:r>
          </a:p>
          <a:p>
            <a:pPr lvl="1"/>
            <a:r>
              <a:rPr lang="en-US" dirty="0"/>
              <a:t>Click-fraud, link farms, misleading content</a:t>
            </a:r>
          </a:p>
          <a:p>
            <a:r>
              <a:rPr lang="en-US" dirty="0"/>
              <a:t>Never-ending arms race</a:t>
            </a:r>
          </a:p>
          <a:p>
            <a:pPr lvl="1"/>
            <a:r>
              <a:rPr lang="en-US" dirty="0"/>
              <a:t>Look for unusual clusters of behavior</a:t>
            </a:r>
          </a:p>
          <a:p>
            <a:r>
              <a:rPr lang="en-US" dirty="0"/>
              <a:t>Adversarial use of log </a:t>
            </a:r>
            <a:r>
              <a:rPr lang="en-US" dirty="0" smtClean="0"/>
              <a:t>data</a:t>
            </a:r>
            <a:endParaRPr lang="en-US" dirty="0"/>
          </a:p>
        </p:txBody>
      </p:sp>
      <p:grpSp>
        <p:nvGrpSpPr>
          <p:cNvPr id="6" name="Group 5"/>
          <p:cNvGrpSpPr/>
          <p:nvPr/>
        </p:nvGrpSpPr>
        <p:grpSpPr>
          <a:xfrm>
            <a:off x="4932362" y="1600200"/>
            <a:ext cx="3983038" cy="3188601"/>
            <a:chOff x="4800601" y="1691374"/>
            <a:chExt cx="3983038" cy="3188601"/>
          </a:xfrm>
        </p:grpSpPr>
        <p:pic>
          <p:nvPicPr>
            <p:cNvPr id="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800601" y="1691374"/>
              <a:ext cx="3983038" cy="28806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TextBox 5"/>
            <p:cNvSpPr txBox="1">
              <a:spLocks noChangeArrowheads="1"/>
            </p:cNvSpPr>
            <p:nvPr/>
          </p:nvSpPr>
          <p:spPr bwMode="auto">
            <a:xfrm>
              <a:off x="5649120" y="4572000"/>
              <a:ext cx="2286000"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smtClean="0">
                  <a:latin typeface="Calibri" pitchFamily="34" charset="0"/>
                </a:rPr>
                <a:t>[</a:t>
              </a:r>
              <a:r>
                <a:rPr lang="en-US" sz="1400" dirty="0" err="1" smtClean="0">
                  <a:latin typeface="Calibri" pitchFamily="34" charset="0"/>
                </a:rPr>
                <a:t>Fetterly</a:t>
              </a:r>
              <a:r>
                <a:rPr lang="en-US" sz="1400" dirty="0" smtClean="0">
                  <a:latin typeface="Calibri" pitchFamily="34" charset="0"/>
                </a:rPr>
                <a:t> </a:t>
              </a:r>
              <a:r>
                <a:rPr lang="en-US" sz="1400" dirty="0">
                  <a:latin typeface="Calibri" pitchFamily="34" charset="0"/>
                </a:rPr>
                <a:t>et al. 2004]</a:t>
              </a:r>
            </a:p>
          </p:txBody>
        </p:sp>
      </p:grpSp>
      <p:pic>
        <p:nvPicPr>
          <p:cNvPr id="7" name="Picture 6"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 of Tyranny of the Data</a:t>
            </a:r>
            <a:endParaRPr lang="en-US" dirty="0"/>
          </a:p>
        </p:txBody>
      </p:sp>
      <p:sp>
        <p:nvSpPr>
          <p:cNvPr id="3" name="Content Placeholder 2"/>
          <p:cNvSpPr>
            <a:spLocks noGrp="1"/>
          </p:cNvSpPr>
          <p:nvPr>
            <p:ph sz="quarter" idx="1"/>
          </p:nvPr>
        </p:nvSpPr>
        <p:spPr/>
        <p:txBody>
          <a:bodyPr/>
          <a:lstStyle/>
          <a:p>
            <a:r>
              <a:rPr lang="en-US" dirty="0" smtClean="0"/>
              <a:t>Can provide insight into behavior</a:t>
            </a:r>
          </a:p>
          <a:p>
            <a:pPr lvl="1"/>
            <a:r>
              <a:rPr lang="en-US" dirty="0" smtClean="0"/>
              <a:t>Example: What is search for, how needs are expressed</a:t>
            </a:r>
          </a:p>
          <a:p>
            <a:r>
              <a:rPr lang="en-US" dirty="0" smtClean="0"/>
              <a:t>Can be used to test hypotheses</a:t>
            </a:r>
          </a:p>
          <a:p>
            <a:pPr lvl="1"/>
            <a:r>
              <a:rPr lang="en-US" dirty="0" smtClean="0"/>
              <a:t>Example: Compare ranking variants or link color</a:t>
            </a:r>
          </a:p>
          <a:p>
            <a:r>
              <a:rPr lang="en-US" dirty="0" smtClean="0"/>
              <a:t>Can </a:t>
            </a:r>
            <a:r>
              <a:rPr lang="en-US" dirty="0"/>
              <a:t>only reveal what can be observed</a:t>
            </a:r>
          </a:p>
          <a:p>
            <a:r>
              <a:rPr lang="en-US" dirty="0" smtClean="0"/>
              <a:t>Cannot tell you what you cannot observe</a:t>
            </a:r>
          </a:p>
          <a:p>
            <a:pPr lvl="1"/>
            <a:r>
              <a:rPr lang="en-US" dirty="0" smtClean="0"/>
              <a:t>Example: Nobody uses Twitter to re-find</a:t>
            </a:r>
          </a:p>
        </p:txBody>
      </p:sp>
      <p:pic>
        <p:nvPicPr>
          <p:cNvPr id="4" name="Picture 3"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Supplementing Log Data</a:t>
            </a:r>
            <a:endParaRPr lang="en-US" dirty="0"/>
          </a:p>
        </p:txBody>
      </p:sp>
      <p:sp>
        <p:nvSpPr>
          <p:cNvPr id="3" name="Content Placeholder 2"/>
          <p:cNvSpPr>
            <a:spLocks noGrp="1"/>
          </p:cNvSpPr>
          <p:nvPr>
            <p:ph sz="quarter" idx="1"/>
          </p:nvPr>
        </p:nvSpPr>
        <p:spPr/>
        <p:txBody>
          <a:bodyPr>
            <a:normAutofit lnSpcReduction="10000"/>
          </a:bodyPr>
          <a:lstStyle/>
          <a:p>
            <a:r>
              <a:rPr lang="en-US" dirty="0"/>
              <a:t>Enhance log data</a:t>
            </a:r>
          </a:p>
          <a:p>
            <a:pPr lvl="1"/>
            <a:r>
              <a:rPr lang="en-US" dirty="0"/>
              <a:t>Collect associated information </a:t>
            </a:r>
            <a:endParaRPr lang="en-US" dirty="0" smtClean="0"/>
          </a:p>
          <a:p>
            <a:pPr lvl="2"/>
            <a:r>
              <a:rPr lang="en-US" dirty="0" smtClean="0"/>
              <a:t>Example: For browser logs, crawl visited webpages</a:t>
            </a:r>
            <a:endParaRPr lang="en-US" dirty="0"/>
          </a:p>
          <a:p>
            <a:pPr lvl="1"/>
            <a:r>
              <a:rPr lang="en-US" dirty="0"/>
              <a:t>Instrumented </a:t>
            </a:r>
            <a:r>
              <a:rPr lang="en-US" dirty="0" smtClean="0"/>
              <a:t>panels</a:t>
            </a:r>
          </a:p>
          <a:p>
            <a:r>
              <a:rPr lang="en-US" dirty="0" smtClean="0"/>
              <a:t>Converging </a:t>
            </a:r>
            <a:r>
              <a:rPr lang="en-US" dirty="0"/>
              <a:t>methods</a:t>
            </a:r>
          </a:p>
          <a:p>
            <a:pPr lvl="1"/>
            <a:r>
              <a:rPr lang="en-US" dirty="0"/>
              <a:t>Usability </a:t>
            </a:r>
            <a:r>
              <a:rPr lang="en-US" dirty="0" smtClean="0"/>
              <a:t>studies</a:t>
            </a:r>
          </a:p>
          <a:p>
            <a:pPr lvl="1"/>
            <a:r>
              <a:rPr lang="en-US" dirty="0"/>
              <a:t>E</a:t>
            </a:r>
            <a:r>
              <a:rPr lang="en-US" dirty="0" smtClean="0"/>
              <a:t>ye tracking</a:t>
            </a:r>
          </a:p>
          <a:p>
            <a:pPr lvl="1"/>
            <a:r>
              <a:rPr lang="en-US" dirty="0" smtClean="0"/>
              <a:t>Surveys</a:t>
            </a:r>
          </a:p>
          <a:p>
            <a:pPr lvl="1"/>
            <a:r>
              <a:rPr lang="en-US" dirty="0"/>
              <a:t>F</a:t>
            </a:r>
            <a:r>
              <a:rPr lang="en-US" dirty="0" smtClean="0"/>
              <a:t>ield studies</a:t>
            </a:r>
          </a:p>
          <a:p>
            <a:pPr lvl="1"/>
            <a:r>
              <a:rPr lang="en-US" dirty="0"/>
              <a:t>D</a:t>
            </a:r>
            <a:r>
              <a:rPr lang="en-US" dirty="0" smtClean="0"/>
              <a:t>iary </a:t>
            </a:r>
            <a:r>
              <a:rPr lang="en-US" dirty="0"/>
              <a:t>studies</a:t>
            </a:r>
          </a:p>
          <a:p>
            <a:endParaRPr lang="en-US" dirty="0"/>
          </a:p>
        </p:txBody>
      </p:sp>
      <p:pic>
        <p:nvPicPr>
          <p:cNvPr id="6" name="Picture 16" descr="http://anihouseholdstaffing.com/images/computer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352800"/>
            <a:ext cx="3670192" cy="26865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50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US" dirty="0" smtClean="0"/>
              <a:t>Large-scale log analysis of re-finding</a:t>
            </a:r>
            <a:r>
              <a:rPr lang="en-US" sz="1400" dirty="0" smtClean="0"/>
              <a:t> </a:t>
            </a:r>
          </a:p>
          <a:p>
            <a:pPr>
              <a:spcAft>
                <a:spcPts val="200"/>
              </a:spcAft>
              <a:buNone/>
            </a:pPr>
            <a:r>
              <a:rPr lang="en-US" sz="1400" dirty="0" smtClean="0"/>
              <a:t>       	</a:t>
            </a:r>
            <a:r>
              <a:rPr lang="en-US" sz="1500" dirty="0" smtClean="0"/>
              <a:t>[Tyler and </a:t>
            </a:r>
            <a:r>
              <a:rPr lang="en-US" sz="1500" dirty="0" err="1" smtClean="0"/>
              <a:t>Teevan</a:t>
            </a:r>
            <a:r>
              <a:rPr lang="en-US" sz="1500" dirty="0" smtClean="0"/>
              <a:t> 2010]</a:t>
            </a:r>
          </a:p>
          <a:p>
            <a:pPr lvl="1"/>
            <a:r>
              <a:rPr lang="en-US" i="1" dirty="0" smtClean="0">
                <a:solidFill>
                  <a:schemeClr val="accent4">
                    <a:lumMod val="75000"/>
                  </a:schemeClr>
                </a:solidFill>
              </a:rPr>
              <a:t>Do people know they are re-finding?</a:t>
            </a:r>
          </a:p>
          <a:p>
            <a:pPr lvl="1"/>
            <a:r>
              <a:rPr lang="en-US" i="1" dirty="0" smtClean="0">
                <a:solidFill>
                  <a:schemeClr val="accent4">
                    <a:lumMod val="75000"/>
                  </a:schemeClr>
                </a:solidFill>
              </a:rPr>
              <a:t>Do they mean to re-find the result they do?</a:t>
            </a:r>
          </a:p>
          <a:p>
            <a:pPr lvl="1"/>
            <a:r>
              <a:rPr lang="en-US" i="1" dirty="0" smtClean="0">
                <a:solidFill>
                  <a:schemeClr val="accent4">
                    <a:lumMod val="75000"/>
                  </a:schemeClr>
                </a:solidFill>
              </a:rPr>
              <a:t>Why are they returning to the result?</a:t>
            </a:r>
          </a:p>
          <a:p>
            <a:r>
              <a:rPr lang="en-US" dirty="0" smtClean="0"/>
              <a:t>Small-scale critical incident user study</a:t>
            </a:r>
          </a:p>
          <a:p>
            <a:pPr lvl="1"/>
            <a:r>
              <a:rPr lang="en-US" dirty="0" smtClean="0"/>
              <a:t>Browser plug-in that logs queries and clicks</a:t>
            </a:r>
          </a:p>
          <a:p>
            <a:pPr lvl="1"/>
            <a:r>
              <a:rPr lang="en-US" dirty="0" smtClean="0"/>
              <a:t>Pop up survey on repeat clicks and 1/8 new clicks</a:t>
            </a:r>
          </a:p>
          <a:p>
            <a:r>
              <a:rPr lang="en-US" dirty="0" smtClean="0"/>
              <a:t>Insight into intent + Rich, real-world picture</a:t>
            </a:r>
          </a:p>
          <a:p>
            <a:pPr lvl="1"/>
            <a:r>
              <a:rPr lang="en-US" dirty="0" smtClean="0"/>
              <a:t>Re-finding often targeted towards a particular URL</a:t>
            </a:r>
          </a:p>
          <a:p>
            <a:pPr lvl="1"/>
            <a:r>
              <a:rPr lang="en-US" dirty="0" smtClean="0"/>
              <a:t>Not targeted when query changes or in same session</a:t>
            </a:r>
          </a:p>
        </p:txBody>
      </p:sp>
      <p:sp>
        <p:nvSpPr>
          <p:cNvPr id="79873" name="Title 1"/>
          <p:cNvSpPr>
            <a:spLocks noGrp="1"/>
          </p:cNvSpPr>
          <p:nvPr>
            <p:ph type="title"/>
          </p:nvPr>
        </p:nvSpPr>
        <p:spPr/>
        <p:txBody>
          <a:bodyPr>
            <a:normAutofit/>
          </a:bodyPr>
          <a:lstStyle/>
          <a:p>
            <a:r>
              <a:rPr lang="en-US" dirty="0" smtClean="0"/>
              <a:t>Example: Re-Finding Intent</a:t>
            </a:r>
          </a:p>
        </p:txBody>
      </p:sp>
      <p:pic>
        <p:nvPicPr>
          <p:cNvPr id="17" name="Picture 16"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4343400" y="2133600"/>
            <a:ext cx="4348770" cy="3352800"/>
          </a:xfrm>
          <a:prstGeom prst="rect">
            <a:avLst/>
          </a:prstGeom>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3825" y="1676400"/>
            <a:ext cx="2144375" cy="2692139"/>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937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Behavioral logs give practical, societal, personal insight</a:t>
            </a:r>
          </a:p>
          <a:p>
            <a:r>
              <a:rPr lang="en-US" dirty="0" smtClean="0"/>
              <a:t>Sources include Web services, browsers, client apps</a:t>
            </a:r>
          </a:p>
          <a:p>
            <a:pPr lvl="1"/>
            <a:r>
              <a:rPr lang="en-US" dirty="0" smtClean="0"/>
              <a:t>Public sources limited due to privacy concerns</a:t>
            </a:r>
          </a:p>
          <a:p>
            <a:r>
              <a:rPr lang="en-US" dirty="0" smtClean="0"/>
              <a:t>Partitioned query logs to view interesting slices</a:t>
            </a:r>
          </a:p>
          <a:p>
            <a:pPr lvl="1"/>
            <a:r>
              <a:rPr lang="en-US" dirty="0" smtClean="0"/>
              <a:t>By </a:t>
            </a:r>
            <a:r>
              <a:rPr lang="en-US" dirty="0"/>
              <a:t>corpus, time, individual</a:t>
            </a:r>
          </a:p>
          <a:p>
            <a:pPr lvl="1"/>
            <a:r>
              <a:rPr lang="en-US" dirty="0"/>
              <a:t>By system variant = experiment</a:t>
            </a:r>
          </a:p>
          <a:p>
            <a:r>
              <a:rPr lang="en-US" dirty="0" smtClean="0"/>
              <a:t>Behavioral </a:t>
            </a:r>
            <a:r>
              <a:rPr lang="en-US" dirty="0"/>
              <a:t>logs </a:t>
            </a:r>
            <a:r>
              <a:rPr lang="en-US" dirty="0" smtClean="0"/>
              <a:t>are powerful but not complete picture</a:t>
            </a:r>
            <a:endParaRPr lang="en-US" dirty="0"/>
          </a:p>
          <a:p>
            <a:pPr lvl="1"/>
            <a:r>
              <a:rPr lang="en-US" dirty="0" smtClean="0"/>
              <a:t>Can </a:t>
            </a:r>
            <a:r>
              <a:rPr lang="en-US" dirty="0"/>
              <a:t>expose small differences and tail behavior</a:t>
            </a:r>
          </a:p>
          <a:p>
            <a:pPr lvl="1"/>
            <a:r>
              <a:rPr lang="en-US" dirty="0" smtClean="0"/>
              <a:t>Cannot </a:t>
            </a:r>
            <a:r>
              <a:rPr lang="en-US" dirty="0"/>
              <a:t>expose motivation, which is often adversarial</a:t>
            </a:r>
          </a:p>
          <a:p>
            <a:pPr lvl="1"/>
            <a:r>
              <a:rPr lang="en-US" dirty="0"/>
              <a:t>Look at the logs and supplement with complementary data</a:t>
            </a:r>
          </a:p>
          <a:p>
            <a:pPr lvl="1"/>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244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Jaime </a:t>
            </a:r>
            <a:r>
              <a:rPr lang="en-US" dirty="0" err="1" smtClean="0"/>
              <a:t>Teevan</a:t>
            </a:r>
            <a:endParaRPr lang="en-US" dirty="0"/>
          </a:p>
          <a:p>
            <a:r>
              <a:rPr lang="en-US" dirty="0" smtClean="0"/>
              <a:t>teevan@microsoft.com</a:t>
            </a:r>
            <a:endParaRPr lang="en-US" dirty="0"/>
          </a:p>
        </p:txBody>
      </p:sp>
      <p:sp>
        <p:nvSpPr>
          <p:cNvPr id="4" name="Title 3"/>
          <p:cNvSpPr>
            <a:spLocks noGrp="1"/>
          </p:cNvSpPr>
          <p:nvPr>
            <p:ph type="title"/>
          </p:nvPr>
        </p:nvSpPr>
        <p:spPr/>
        <p:txBody>
          <a:bodyPr/>
          <a:lstStyle/>
          <a:p>
            <a:r>
              <a:rPr lang="en-US" dirty="0" smtClean="0"/>
              <a:t>Questions</a:t>
            </a:r>
            <a:r>
              <a:rPr lang="en-US" dirty="0" smtClean="0">
                <a:cs typeface="Helvetica" panose="020B0604020202020204" pitchFamily="34" charset="0"/>
              </a:rPr>
              <a:t>?</a:t>
            </a:r>
            <a:endParaRPr lang="en-US" dirty="0">
              <a:cs typeface="Helvetica" panose="020B0604020202020204" pitchFamily="34" charset="0"/>
            </a:endParaRPr>
          </a:p>
        </p:txBody>
      </p:sp>
      <p:pic>
        <p:nvPicPr>
          <p:cNvPr id="8"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5153863" y="2790982"/>
            <a:ext cx="1932737" cy="3762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2616" b="26469"/>
          <a:stretch/>
        </p:blipFill>
        <p:spPr bwMode="auto">
          <a:xfrm flipH="1">
            <a:off x="6528816" y="887165"/>
            <a:ext cx="1929384" cy="380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04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a:xfrm>
            <a:off x="457200" y="1524000"/>
            <a:ext cx="8229600" cy="5105400"/>
          </a:xfrm>
        </p:spPr>
        <p:txBody>
          <a:bodyPr>
            <a:noAutofit/>
          </a:bodyPr>
          <a:lstStyle/>
          <a:p>
            <a:pPr>
              <a:spcBef>
                <a:spcPts val="100"/>
              </a:spcBef>
            </a:pPr>
            <a:r>
              <a:rPr lang="en-US" sz="1150" dirty="0"/>
              <a:t>Adar, E. ,  J. Teevan </a:t>
            </a:r>
            <a:r>
              <a:rPr lang="en-US" sz="1150" dirty="0" smtClean="0"/>
              <a:t>&amp; </a:t>
            </a:r>
            <a:r>
              <a:rPr lang="en-US" sz="1150" dirty="0"/>
              <a:t>S.T. Dumais. </a:t>
            </a:r>
            <a:r>
              <a:rPr lang="en-US" sz="1150" i="1" dirty="0"/>
              <a:t>Large scale analysis of Web </a:t>
            </a:r>
            <a:r>
              <a:rPr lang="en-US" sz="1150" i="1" dirty="0" err="1"/>
              <a:t>revisitation</a:t>
            </a:r>
            <a:r>
              <a:rPr lang="en-US" sz="1150" i="1" dirty="0"/>
              <a:t> patterns</a:t>
            </a:r>
            <a:r>
              <a:rPr lang="en-US" sz="1150" dirty="0"/>
              <a:t>. CHI 2008</a:t>
            </a:r>
            <a:r>
              <a:rPr lang="en-US" sz="1150" dirty="0" smtClean="0"/>
              <a:t>.</a:t>
            </a:r>
          </a:p>
          <a:p>
            <a:pPr>
              <a:spcBef>
                <a:spcPts val="100"/>
              </a:spcBef>
            </a:pPr>
            <a:r>
              <a:rPr lang="en-US" sz="1150" dirty="0" err="1"/>
              <a:t>Baeza</a:t>
            </a:r>
            <a:r>
              <a:rPr lang="en-US" sz="1150" dirty="0"/>
              <a:t> Yates, B., G. </a:t>
            </a:r>
            <a:r>
              <a:rPr lang="en-US" sz="1150" dirty="0" err="1"/>
              <a:t>Dupret</a:t>
            </a:r>
            <a:r>
              <a:rPr lang="en-US" sz="1150" dirty="0"/>
              <a:t> </a:t>
            </a:r>
            <a:r>
              <a:rPr lang="en-US" sz="1150" dirty="0" smtClean="0"/>
              <a:t>&amp; </a:t>
            </a:r>
            <a:r>
              <a:rPr lang="en-US" sz="1150" dirty="0"/>
              <a:t>J. Velasco. </a:t>
            </a:r>
            <a:r>
              <a:rPr lang="en-US" sz="1150" i="1" dirty="0"/>
              <a:t>A study of mobile search queries in Japan. Query Log Analysis: Social and Technological Challenges. </a:t>
            </a:r>
            <a:r>
              <a:rPr lang="en-US" sz="1150" dirty="0"/>
              <a:t>WWW 2007</a:t>
            </a:r>
            <a:r>
              <a:rPr lang="en-US" sz="1150" dirty="0" smtClean="0"/>
              <a:t>.</a:t>
            </a:r>
            <a:endParaRPr lang="en-US" sz="1150" dirty="0"/>
          </a:p>
          <a:p>
            <a:pPr>
              <a:spcBef>
                <a:spcPts val="100"/>
              </a:spcBef>
            </a:pPr>
            <a:r>
              <a:rPr lang="en-US" sz="1150" dirty="0" err="1" smtClean="0"/>
              <a:t>Beitzel</a:t>
            </a:r>
            <a:r>
              <a:rPr lang="en-US" sz="1150" dirty="0"/>
              <a:t>, S.M., E.C. Jensen, A. </a:t>
            </a:r>
            <a:r>
              <a:rPr lang="en-US" sz="1150" dirty="0" err="1"/>
              <a:t>Chowdhury</a:t>
            </a:r>
            <a:r>
              <a:rPr lang="en-US" sz="1150" dirty="0"/>
              <a:t>, D. Grossman </a:t>
            </a:r>
            <a:r>
              <a:rPr lang="en-US" sz="1150" dirty="0" smtClean="0"/>
              <a:t>&amp; O. </a:t>
            </a:r>
            <a:r>
              <a:rPr lang="en-US" sz="1150" dirty="0" err="1"/>
              <a:t>Frieder</a:t>
            </a:r>
            <a:r>
              <a:rPr lang="en-US" sz="1150" dirty="0"/>
              <a:t>. </a:t>
            </a:r>
            <a:r>
              <a:rPr lang="en-US" sz="1150" i="1" dirty="0"/>
              <a:t>Hourly analysis of a very large topically categorized Web query log</a:t>
            </a:r>
            <a:r>
              <a:rPr lang="en-US" sz="1150" dirty="0"/>
              <a:t>. SIGIR 2004.</a:t>
            </a:r>
          </a:p>
          <a:p>
            <a:pPr>
              <a:spcBef>
                <a:spcPts val="100"/>
              </a:spcBef>
            </a:pPr>
            <a:r>
              <a:rPr lang="en-US" sz="1150" dirty="0" err="1"/>
              <a:t>Broder</a:t>
            </a:r>
            <a:r>
              <a:rPr lang="en-US" sz="1150" dirty="0"/>
              <a:t>, A. </a:t>
            </a:r>
            <a:r>
              <a:rPr lang="en-US" sz="1150" i="1" dirty="0"/>
              <a:t>A taxonomy of Web search</a:t>
            </a:r>
            <a:r>
              <a:rPr lang="en-US" sz="1150" dirty="0"/>
              <a:t>. SIGIR </a:t>
            </a:r>
            <a:r>
              <a:rPr lang="en-US" sz="1150" dirty="0" smtClean="0"/>
              <a:t>Forum 2002.</a:t>
            </a:r>
          </a:p>
          <a:p>
            <a:pPr>
              <a:spcBef>
                <a:spcPts val="100"/>
              </a:spcBef>
            </a:pPr>
            <a:r>
              <a:rPr lang="en-US" sz="1150" dirty="0" smtClean="0"/>
              <a:t>Dumais, S.T., R. Jeffries, D.M. Russell, D. Tang &amp; J. Teevan. Understanding user behavior through log data and analysis. </a:t>
            </a:r>
            <a:r>
              <a:rPr lang="en-US" sz="1150" i="1" dirty="0" smtClean="0"/>
              <a:t>Ways of Knowing</a:t>
            </a:r>
            <a:r>
              <a:rPr lang="en-US" sz="1150" dirty="0"/>
              <a:t> </a:t>
            </a:r>
            <a:r>
              <a:rPr lang="en-US" sz="1150" dirty="0" smtClean="0"/>
              <a:t>2013.</a:t>
            </a:r>
            <a:endParaRPr lang="en-US" sz="1150" dirty="0"/>
          </a:p>
          <a:p>
            <a:pPr>
              <a:spcBef>
                <a:spcPts val="100"/>
              </a:spcBef>
            </a:pPr>
            <a:r>
              <a:rPr lang="en-US" sz="1150" dirty="0" err="1" smtClean="0"/>
              <a:t>Fetterly</a:t>
            </a:r>
            <a:r>
              <a:rPr lang="en-US" sz="1150" dirty="0"/>
              <a:t>, D., M. </a:t>
            </a:r>
            <a:r>
              <a:rPr lang="en-US" sz="1150" dirty="0" err="1"/>
              <a:t>Manasse</a:t>
            </a:r>
            <a:r>
              <a:rPr lang="en-US" sz="1150" dirty="0"/>
              <a:t>, </a:t>
            </a:r>
            <a:r>
              <a:rPr lang="en-US" sz="1150" dirty="0" smtClean="0"/>
              <a:t>&amp; </a:t>
            </a:r>
            <a:r>
              <a:rPr lang="en-US" sz="1150" dirty="0"/>
              <a:t>M. </a:t>
            </a:r>
            <a:r>
              <a:rPr lang="en-US" sz="1150" dirty="0" err="1"/>
              <a:t>Najork</a:t>
            </a:r>
            <a:r>
              <a:rPr lang="en-US" sz="1150" dirty="0"/>
              <a:t>.  </a:t>
            </a:r>
            <a:r>
              <a:rPr lang="en-US" sz="1150" i="1" dirty="0"/>
              <a:t>Spam, damn spam, and statistics: Using statistical analysis to locate spam </a:t>
            </a:r>
            <a:r>
              <a:rPr lang="en-US" sz="1150" i="1" dirty="0" smtClean="0"/>
              <a:t>Web </a:t>
            </a:r>
            <a:r>
              <a:rPr lang="en-US" sz="1150" i="1" dirty="0"/>
              <a:t>pages</a:t>
            </a:r>
            <a:r>
              <a:rPr lang="en-US" sz="1150" dirty="0"/>
              <a:t>. Workshop on the Web and Databases 2004</a:t>
            </a:r>
            <a:r>
              <a:rPr lang="en-US" sz="1150" dirty="0" smtClean="0"/>
              <a:t>.</a:t>
            </a:r>
          </a:p>
          <a:p>
            <a:pPr>
              <a:spcBef>
                <a:spcPts val="100"/>
              </a:spcBef>
            </a:pPr>
            <a:r>
              <a:rPr lang="en-US" sz="1150" dirty="0" smtClean="0"/>
              <a:t>Jansen</a:t>
            </a:r>
            <a:r>
              <a:rPr lang="en-US" sz="1150" dirty="0"/>
              <a:t>, B.J., A. Spink, J. Bateman </a:t>
            </a:r>
            <a:r>
              <a:rPr lang="en-US" sz="1150" dirty="0" smtClean="0"/>
              <a:t>&amp; </a:t>
            </a:r>
            <a:r>
              <a:rPr lang="en-US" sz="1150" dirty="0"/>
              <a:t>T. </a:t>
            </a:r>
            <a:r>
              <a:rPr lang="en-US" sz="1150" dirty="0" err="1"/>
              <a:t>Saracevic</a:t>
            </a:r>
            <a:r>
              <a:rPr lang="en-US" sz="1150" dirty="0"/>
              <a:t>. </a:t>
            </a:r>
            <a:r>
              <a:rPr lang="en-US" sz="1150" i="1" dirty="0"/>
              <a:t>Real life information retrieval: A study of user queries on the Web</a:t>
            </a:r>
            <a:r>
              <a:rPr lang="en-US" sz="1150" dirty="0"/>
              <a:t>. SIGIR Forum </a:t>
            </a:r>
            <a:r>
              <a:rPr lang="en-US" sz="1150" dirty="0" smtClean="0"/>
              <a:t>1998.</a:t>
            </a:r>
          </a:p>
          <a:p>
            <a:pPr>
              <a:spcBef>
                <a:spcPts val="100"/>
              </a:spcBef>
            </a:pPr>
            <a:r>
              <a:rPr lang="en-US" sz="1150" dirty="0" err="1"/>
              <a:t>Joachims</a:t>
            </a:r>
            <a:r>
              <a:rPr lang="en-US" sz="1150" dirty="0"/>
              <a:t>, T. </a:t>
            </a:r>
            <a:r>
              <a:rPr lang="en-US" sz="1150" i="1" dirty="0"/>
              <a:t>Optimizing search engines using </a:t>
            </a:r>
            <a:r>
              <a:rPr lang="en-US" sz="1150" i="1" dirty="0" err="1"/>
              <a:t>clickthrough</a:t>
            </a:r>
            <a:r>
              <a:rPr lang="en-US" sz="1150" i="1" dirty="0"/>
              <a:t> data. </a:t>
            </a:r>
            <a:r>
              <a:rPr lang="en-US" sz="1150" dirty="0"/>
              <a:t>KDD 2002</a:t>
            </a:r>
            <a:r>
              <a:rPr lang="en-US" sz="1150" dirty="0" smtClean="0"/>
              <a:t>.</a:t>
            </a:r>
          </a:p>
          <a:p>
            <a:pPr>
              <a:spcBef>
                <a:spcPts val="100"/>
              </a:spcBef>
            </a:pPr>
            <a:r>
              <a:rPr lang="en-US" sz="1150" dirty="0"/>
              <a:t>Lau, T. </a:t>
            </a:r>
            <a:r>
              <a:rPr lang="en-US" sz="1150" dirty="0" smtClean="0"/>
              <a:t>&amp; </a:t>
            </a:r>
            <a:r>
              <a:rPr lang="en-US" sz="1150" dirty="0"/>
              <a:t>E. Horvitz. </a:t>
            </a:r>
            <a:r>
              <a:rPr lang="en-US" sz="1150" i="1" dirty="0"/>
              <a:t>Patterns of search: Analyzing and modeling Web query refinement.</a:t>
            </a:r>
            <a:r>
              <a:rPr lang="en-US" sz="1150" dirty="0"/>
              <a:t> User Modeling 1999.</a:t>
            </a:r>
          </a:p>
          <a:p>
            <a:pPr>
              <a:spcBef>
                <a:spcPts val="100"/>
              </a:spcBef>
            </a:pPr>
            <a:r>
              <a:rPr lang="en-US" sz="1150" dirty="0"/>
              <a:t>Marshall, C.C. </a:t>
            </a:r>
            <a:r>
              <a:rPr lang="en-US" sz="1150" i="1" dirty="0"/>
              <a:t>The future of annotation in a digital (paper) world</a:t>
            </a:r>
            <a:r>
              <a:rPr lang="en-US" sz="1150" dirty="0"/>
              <a:t>. GSLIS Clinic 1998.</a:t>
            </a:r>
          </a:p>
          <a:p>
            <a:pPr>
              <a:spcBef>
                <a:spcPts val="100"/>
              </a:spcBef>
            </a:pPr>
            <a:r>
              <a:rPr lang="en-US" sz="1150" dirty="0"/>
              <a:t>Narayanan, A. </a:t>
            </a:r>
            <a:r>
              <a:rPr lang="en-US" sz="1150" dirty="0" smtClean="0"/>
              <a:t>&amp; </a:t>
            </a:r>
            <a:r>
              <a:rPr lang="en-US" sz="1150" dirty="0"/>
              <a:t>V. </a:t>
            </a:r>
            <a:r>
              <a:rPr lang="en-US" sz="1150" dirty="0" err="1"/>
              <a:t>Shmatikov</a:t>
            </a:r>
            <a:r>
              <a:rPr lang="en-US" sz="1150" dirty="0"/>
              <a:t>. </a:t>
            </a:r>
            <a:r>
              <a:rPr lang="en-US" sz="1150" i="1" dirty="0"/>
              <a:t>Robust de-</a:t>
            </a:r>
            <a:r>
              <a:rPr lang="en-US" sz="1150" i="1" dirty="0" err="1"/>
              <a:t>anonymization</a:t>
            </a:r>
            <a:r>
              <a:rPr lang="en-US" sz="1150" i="1" dirty="0"/>
              <a:t> of large sparse datasets.</a:t>
            </a:r>
            <a:r>
              <a:rPr lang="en-US" sz="1150" dirty="0"/>
              <a:t> IEEE Symposium on Security and Privacy 2008.</a:t>
            </a:r>
          </a:p>
          <a:p>
            <a:pPr>
              <a:spcBef>
                <a:spcPts val="100"/>
              </a:spcBef>
            </a:pPr>
            <a:r>
              <a:rPr lang="en-US" sz="1150" dirty="0"/>
              <a:t>Silverstein, C., </a:t>
            </a:r>
            <a:r>
              <a:rPr lang="en-US" sz="1150" dirty="0" err="1"/>
              <a:t>Henzinger</a:t>
            </a:r>
            <a:r>
              <a:rPr lang="en-US" sz="1150" dirty="0"/>
              <a:t>, M., Marais, H. </a:t>
            </a:r>
            <a:r>
              <a:rPr lang="en-US" sz="1150" dirty="0" smtClean="0"/>
              <a:t>&amp; </a:t>
            </a:r>
            <a:r>
              <a:rPr lang="en-US" sz="1150" dirty="0" err="1" smtClean="0"/>
              <a:t>Moricz</a:t>
            </a:r>
            <a:r>
              <a:rPr lang="en-US" sz="1150" dirty="0"/>
              <a:t>, </a:t>
            </a:r>
            <a:r>
              <a:rPr lang="en-US" sz="1150" dirty="0" smtClean="0"/>
              <a:t>M. </a:t>
            </a:r>
            <a:r>
              <a:rPr lang="en-US" sz="1150" i="1" dirty="0"/>
              <a:t>Analysis of a very large Web search engine query log</a:t>
            </a:r>
            <a:r>
              <a:rPr lang="en-US" sz="1150" dirty="0"/>
              <a:t>. SIGIR </a:t>
            </a:r>
            <a:r>
              <a:rPr lang="en-US" sz="1150" dirty="0" smtClean="0"/>
              <a:t>Forum 1999.</a:t>
            </a:r>
            <a:endParaRPr lang="en-US" sz="1150" dirty="0"/>
          </a:p>
          <a:p>
            <a:pPr>
              <a:spcBef>
                <a:spcPts val="100"/>
              </a:spcBef>
            </a:pPr>
            <a:r>
              <a:rPr lang="en-US" sz="1150" dirty="0"/>
              <a:t>Teevan, J., E. Adar, R. Jones </a:t>
            </a:r>
            <a:r>
              <a:rPr lang="en-US" sz="1150" dirty="0" smtClean="0"/>
              <a:t>&amp; M</a:t>
            </a:r>
            <a:r>
              <a:rPr lang="en-US" sz="1150" dirty="0"/>
              <a:t>. Potts. </a:t>
            </a:r>
            <a:r>
              <a:rPr lang="en-US" sz="1150" i="1" dirty="0"/>
              <a:t>Information re-retrieval: Repeat queries in Yahoo's logs. </a:t>
            </a:r>
            <a:r>
              <a:rPr lang="en-US" sz="1150" dirty="0"/>
              <a:t>SIGIR 2007.</a:t>
            </a:r>
          </a:p>
          <a:p>
            <a:pPr>
              <a:spcBef>
                <a:spcPts val="100"/>
              </a:spcBef>
            </a:pPr>
            <a:r>
              <a:rPr lang="en-US" sz="1150" dirty="0"/>
              <a:t>Teevan, J., S.T. Dumais </a:t>
            </a:r>
            <a:r>
              <a:rPr lang="en-US" sz="1150" dirty="0" smtClean="0"/>
              <a:t>&amp; D.J</a:t>
            </a:r>
            <a:r>
              <a:rPr lang="en-US" sz="1150" dirty="0"/>
              <a:t>. Liebling. </a:t>
            </a:r>
            <a:r>
              <a:rPr lang="en-US" sz="1150" i="1" dirty="0"/>
              <a:t>To personalize or not to personalize: Modeling queries with variation in user intent. </a:t>
            </a:r>
            <a:r>
              <a:rPr lang="en-US" sz="1150" dirty="0"/>
              <a:t>SIGIR 2008.</a:t>
            </a:r>
          </a:p>
          <a:p>
            <a:pPr>
              <a:spcBef>
                <a:spcPts val="100"/>
              </a:spcBef>
            </a:pPr>
            <a:r>
              <a:rPr lang="en-US" sz="1150" dirty="0"/>
              <a:t>Teevan, J., S.T. Dumais </a:t>
            </a:r>
            <a:r>
              <a:rPr lang="en-US" sz="1150" dirty="0" smtClean="0"/>
              <a:t>&amp; </a:t>
            </a:r>
            <a:r>
              <a:rPr lang="en-US" sz="1150" dirty="0"/>
              <a:t>D.J. Liebling. </a:t>
            </a:r>
            <a:r>
              <a:rPr lang="en-US" sz="1150" i="1" dirty="0"/>
              <a:t>A longitudinal study of how highlighting Web content change affects people's Web interactions</a:t>
            </a:r>
            <a:r>
              <a:rPr lang="en-US" sz="1150" dirty="0"/>
              <a:t>. CHI 2010.</a:t>
            </a:r>
          </a:p>
          <a:p>
            <a:pPr>
              <a:spcBef>
                <a:spcPts val="100"/>
              </a:spcBef>
            </a:pPr>
            <a:r>
              <a:rPr lang="en-US" sz="1150" dirty="0"/>
              <a:t>Teevan, J. </a:t>
            </a:r>
            <a:r>
              <a:rPr lang="en-US" sz="1150" dirty="0" smtClean="0"/>
              <a:t>&amp; </a:t>
            </a:r>
            <a:r>
              <a:rPr lang="en-US" sz="1150" dirty="0"/>
              <a:t>A. Hehmeyer. Understanding </a:t>
            </a:r>
            <a:r>
              <a:rPr lang="en-US" sz="1150" i="1" dirty="0"/>
              <a:t>How the Projection of Availability State Impacts the Reception of Incoming Communication. </a:t>
            </a:r>
            <a:r>
              <a:rPr lang="en-US" sz="1150" dirty="0"/>
              <a:t>CSCW </a:t>
            </a:r>
            <a:r>
              <a:rPr lang="en-US" sz="1150" dirty="0" smtClean="0"/>
              <a:t>2013.</a:t>
            </a:r>
            <a:endParaRPr lang="en-US" sz="1150" dirty="0"/>
          </a:p>
          <a:p>
            <a:pPr>
              <a:spcBef>
                <a:spcPts val="100"/>
              </a:spcBef>
            </a:pPr>
            <a:r>
              <a:rPr lang="en-US" sz="1150" dirty="0"/>
              <a:t>Teevan, J., D. Ramage </a:t>
            </a:r>
            <a:r>
              <a:rPr lang="en-US" sz="1150" dirty="0" smtClean="0"/>
              <a:t>&amp; </a:t>
            </a:r>
            <a:r>
              <a:rPr lang="en-US" sz="1150" dirty="0"/>
              <a:t>M. R. Morris. </a:t>
            </a:r>
            <a:r>
              <a:rPr lang="en-US" sz="1150" i="1" dirty="0"/>
              <a:t>#</a:t>
            </a:r>
            <a:r>
              <a:rPr lang="en-US" sz="1150" i="1" dirty="0" err="1"/>
              <a:t>TwitterSearch</a:t>
            </a:r>
            <a:r>
              <a:rPr lang="en-US" sz="1150" i="1" dirty="0"/>
              <a:t>: A comparison of </a:t>
            </a:r>
            <a:r>
              <a:rPr lang="en-US" sz="1150" i="1" dirty="0" err="1"/>
              <a:t>microblog</a:t>
            </a:r>
            <a:r>
              <a:rPr lang="en-US" sz="1150" i="1" dirty="0"/>
              <a:t> search and Web search. </a:t>
            </a:r>
            <a:r>
              <a:rPr lang="en-US" sz="1150" dirty="0"/>
              <a:t>WSDM 2011</a:t>
            </a:r>
            <a:r>
              <a:rPr lang="en-US" sz="1150" dirty="0" smtClean="0"/>
              <a:t>.</a:t>
            </a:r>
          </a:p>
          <a:p>
            <a:pPr>
              <a:spcBef>
                <a:spcPts val="100"/>
              </a:spcBef>
            </a:pPr>
            <a:r>
              <a:rPr lang="en-US" sz="1150" dirty="0" smtClean="0"/>
              <a:t>Tyler</a:t>
            </a:r>
            <a:r>
              <a:rPr lang="en-US" sz="1150" dirty="0"/>
              <a:t>, S. K.  </a:t>
            </a:r>
            <a:r>
              <a:rPr lang="en-US" sz="1150" dirty="0" smtClean="0"/>
              <a:t>&amp; </a:t>
            </a:r>
            <a:r>
              <a:rPr lang="en-US" sz="1150" dirty="0"/>
              <a:t>J. Teevan. </a:t>
            </a:r>
            <a:r>
              <a:rPr lang="en-US" sz="1150" i="1" dirty="0"/>
              <a:t>Large scale query log analysis of re-finding. </a:t>
            </a:r>
            <a:r>
              <a:rPr lang="en-US" sz="1150" dirty="0"/>
              <a:t>WSDM 2010.</a:t>
            </a:r>
          </a:p>
          <a:p>
            <a:pPr>
              <a:spcBef>
                <a:spcPts val="100"/>
              </a:spcBef>
            </a:pPr>
            <a:r>
              <a:rPr lang="en-US" sz="1150" dirty="0" err="1"/>
              <a:t>Viermetz</a:t>
            </a:r>
            <a:r>
              <a:rPr lang="en-US" sz="1150" dirty="0"/>
              <a:t>, M., C. </a:t>
            </a:r>
            <a:r>
              <a:rPr lang="en-US" sz="1150" dirty="0" err="1"/>
              <a:t>Stolz</a:t>
            </a:r>
            <a:r>
              <a:rPr lang="en-US" sz="1150" dirty="0"/>
              <a:t>, V. </a:t>
            </a:r>
            <a:r>
              <a:rPr lang="en-US" sz="1150" dirty="0" err="1"/>
              <a:t>Gedov</a:t>
            </a:r>
            <a:r>
              <a:rPr lang="en-US" sz="1150" dirty="0"/>
              <a:t> </a:t>
            </a:r>
            <a:r>
              <a:rPr lang="en-US" sz="1150" dirty="0" smtClean="0"/>
              <a:t>&amp; M</a:t>
            </a:r>
            <a:r>
              <a:rPr lang="en-US" sz="1150" dirty="0"/>
              <a:t>. </a:t>
            </a:r>
            <a:r>
              <a:rPr lang="en-US" sz="1150" dirty="0" err="1"/>
              <a:t>Skubacz</a:t>
            </a:r>
            <a:r>
              <a:rPr lang="en-US" sz="1150" dirty="0"/>
              <a:t>. </a:t>
            </a:r>
            <a:r>
              <a:rPr lang="en-US" sz="1150" i="1" dirty="0"/>
              <a:t>Relevance and impact of tabbed browsing behavior on Web usage mining</a:t>
            </a:r>
            <a:r>
              <a:rPr lang="en-US" sz="1150" dirty="0"/>
              <a:t>. Web Intelligence 2006</a:t>
            </a:r>
            <a:r>
              <a:rPr lang="en-US" sz="1150" dirty="0" smtClean="0"/>
              <a:t>.</a:t>
            </a:r>
          </a:p>
        </p:txBody>
      </p:sp>
    </p:spTree>
    <p:extLst>
      <p:ext uri="{BB962C8B-B14F-4D97-AF65-F5344CB8AC3E}">
        <p14:creationId xmlns:p14="http://schemas.microsoft.com/office/powerpoint/2010/main" val="2965151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a:t>
            </a:r>
            <a:r>
              <a:rPr lang="en-US" dirty="0" smtClean="0">
                <a:solidFill>
                  <a:schemeClr val="accent2">
                    <a:lumMod val="75000"/>
                  </a:schemeClr>
                </a:solidFill>
              </a:rPr>
              <a:t>Behavioral Log Data</a:t>
            </a:r>
            <a:endParaRPr lang="en-US"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r>
              <a:rPr lang="en-US" dirty="0" smtClean="0">
                <a:solidFill>
                  <a:schemeClr val="accent2">
                    <a:lumMod val="75000"/>
                  </a:schemeClr>
                </a:solidFill>
              </a:rPr>
              <a:t>Behavioral log data</a:t>
            </a:r>
            <a:r>
              <a:rPr lang="en-US" dirty="0" smtClean="0"/>
              <a:t> are:</a:t>
            </a:r>
          </a:p>
          <a:p>
            <a:pPr lvl="1"/>
            <a:r>
              <a:rPr lang="en-US" dirty="0" smtClean="0"/>
              <a:t>Traces of natural behavior, seen through a sensor</a:t>
            </a:r>
          </a:p>
          <a:p>
            <a:pPr lvl="2"/>
            <a:r>
              <a:rPr lang="en-US" dirty="0" smtClean="0"/>
              <a:t>Examples: Links clicked, queries issued, tweets posted</a:t>
            </a:r>
          </a:p>
          <a:p>
            <a:pPr lvl="1"/>
            <a:r>
              <a:rPr lang="en-US" dirty="0" smtClean="0"/>
              <a:t>Real-world, large-scale, real-time</a:t>
            </a:r>
          </a:p>
          <a:p>
            <a:r>
              <a:rPr lang="en-US" dirty="0" smtClean="0">
                <a:solidFill>
                  <a:schemeClr val="accent2">
                    <a:lumMod val="75000"/>
                  </a:schemeClr>
                </a:solidFill>
              </a:rPr>
              <a:t>Behavioral log data</a:t>
            </a:r>
            <a:r>
              <a:rPr lang="en-US" dirty="0" smtClean="0"/>
              <a:t> are not:</a:t>
            </a:r>
          </a:p>
          <a:p>
            <a:pPr lvl="1"/>
            <a:r>
              <a:rPr lang="en-US" dirty="0" smtClean="0"/>
              <a:t>Non-behavioral sources of large-scale data</a:t>
            </a:r>
          </a:p>
          <a:p>
            <a:pPr lvl="1"/>
            <a:r>
              <a:rPr lang="en-US" dirty="0" smtClean="0"/>
              <a:t>Collected data (e.g., poll data, surveys, census data)</a:t>
            </a:r>
          </a:p>
          <a:p>
            <a:pPr lvl="2"/>
            <a:r>
              <a:rPr lang="en-US" dirty="0"/>
              <a:t>Not recalled behavior or subjective </a:t>
            </a:r>
            <a:r>
              <a:rPr lang="en-US" dirty="0" smtClean="0"/>
              <a:t>impression</a:t>
            </a:r>
          </a:p>
          <a:p>
            <a:pPr lvl="1"/>
            <a:r>
              <a:rPr lang="en-US" dirty="0" err="1" smtClean="0"/>
              <a:t>Crowdsourced</a:t>
            </a:r>
            <a:r>
              <a:rPr lang="en-US" dirty="0" smtClean="0"/>
              <a:t> data (e.g., Mechanical Turk)</a:t>
            </a:r>
          </a:p>
          <a:p>
            <a:pPr lvl="1"/>
            <a:endParaRPr lang="en-US" dirty="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5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Real-World, Large-Scale, Real-Time</a:t>
            </a:r>
            <a:endParaRPr lang="en-US" dirty="0"/>
          </a:p>
        </p:txBody>
      </p:sp>
      <p:sp>
        <p:nvSpPr>
          <p:cNvPr id="3" name="Content Placeholder 2"/>
          <p:cNvSpPr>
            <a:spLocks noGrp="1"/>
          </p:cNvSpPr>
          <p:nvPr>
            <p:ph sz="quarter" idx="1"/>
          </p:nvPr>
        </p:nvSpPr>
        <p:spPr/>
        <p:txBody>
          <a:bodyPr/>
          <a:lstStyle/>
          <a:p>
            <a:r>
              <a:rPr lang="en-US" dirty="0"/>
              <a:t>Private behavior is exposed</a:t>
            </a:r>
          </a:p>
          <a:p>
            <a:pPr lvl="1"/>
            <a:r>
              <a:rPr lang="en-US" dirty="0" smtClean="0"/>
              <a:t>Example: Porn </a:t>
            </a:r>
            <a:r>
              <a:rPr lang="en-US" dirty="0"/>
              <a:t>queries, medical queries</a:t>
            </a:r>
          </a:p>
          <a:p>
            <a:r>
              <a:rPr lang="en-US" dirty="0" smtClean="0"/>
              <a:t>Rare </a:t>
            </a:r>
            <a:r>
              <a:rPr lang="en-US" dirty="0"/>
              <a:t>behavior is </a:t>
            </a:r>
            <a:r>
              <a:rPr lang="en-US" dirty="0" smtClean="0"/>
              <a:t>common</a:t>
            </a:r>
          </a:p>
          <a:p>
            <a:pPr lvl="1"/>
            <a:r>
              <a:rPr lang="en-US" dirty="0" smtClean="0"/>
              <a:t>Example: Observe 500 million queries a day</a:t>
            </a:r>
          </a:p>
          <a:p>
            <a:pPr lvl="2"/>
            <a:r>
              <a:rPr lang="en-US" dirty="0" smtClean="0"/>
              <a:t>Interested in behavior that occurs 0.002% of the time</a:t>
            </a:r>
          </a:p>
          <a:p>
            <a:pPr lvl="2"/>
            <a:r>
              <a:rPr lang="en-US" dirty="0" smtClean="0"/>
              <a:t>Still observe the behavior 10 thousand times a day!</a:t>
            </a:r>
            <a:endParaRPr lang="en-US" dirty="0"/>
          </a:p>
          <a:p>
            <a:r>
              <a:rPr lang="en-US" dirty="0" smtClean="0"/>
              <a:t>New </a:t>
            </a:r>
            <a:r>
              <a:rPr lang="en-US" dirty="0"/>
              <a:t>behavior appears </a:t>
            </a:r>
            <a:r>
              <a:rPr lang="en-US" dirty="0" smtClean="0"/>
              <a:t>immediately</a:t>
            </a:r>
          </a:p>
          <a:p>
            <a:pPr lvl="1"/>
            <a:r>
              <a:rPr lang="en-US" dirty="0" smtClean="0"/>
              <a:t>Example: Google Flu Trends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931" y="1755118"/>
            <a:ext cx="3857269" cy="4036082"/>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teevan\AppData\Local\Microsoft\Windows\Temporary Internet Files\Content.IE5\4ZM8IHWJ\MC900052881[1].wm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8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360" y="1600200"/>
            <a:ext cx="854964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8" y="1600200"/>
            <a:ext cx="8153400" cy="3581400"/>
          </a:xfrm>
        </p:spPr>
        <p:txBody>
          <a:bodyPr>
            <a:normAutofit fontScale="92500" lnSpcReduction="10000"/>
          </a:bodyPr>
          <a:lstStyle/>
          <a:p>
            <a:r>
              <a:rPr lang="en-US" dirty="0" smtClean="0"/>
              <a:t>How behavioral log data can be used</a:t>
            </a:r>
          </a:p>
          <a:p>
            <a:r>
              <a:rPr lang="en-US" dirty="0" smtClean="0"/>
              <a:t>Sources of behavioral log data</a:t>
            </a:r>
          </a:p>
          <a:p>
            <a:pPr lvl="1"/>
            <a:r>
              <a:rPr lang="en-US" dirty="0" smtClean="0"/>
              <a:t>Challenges with privacy and data sharing</a:t>
            </a:r>
          </a:p>
          <a:p>
            <a:r>
              <a:rPr lang="en-US" dirty="0" smtClean="0"/>
              <a:t>Example analysis of one source: Query logs</a:t>
            </a:r>
          </a:p>
          <a:p>
            <a:pPr lvl="1"/>
            <a:r>
              <a:rPr lang="en-US" dirty="0" smtClean="0"/>
              <a:t>To understand people’s information needs</a:t>
            </a:r>
          </a:p>
          <a:p>
            <a:pPr lvl="1"/>
            <a:r>
              <a:rPr lang="en-US" dirty="0" smtClean="0"/>
              <a:t>To experiment with different systems</a:t>
            </a:r>
          </a:p>
          <a:p>
            <a:r>
              <a:rPr lang="en-US" dirty="0" smtClean="0"/>
              <a:t>What </a:t>
            </a:r>
            <a:r>
              <a:rPr lang="en-US" dirty="0"/>
              <a:t>behavioral logs </a:t>
            </a:r>
            <a:r>
              <a:rPr lang="en-US" dirty="0" smtClean="0"/>
              <a:t>cannot reveal</a:t>
            </a:r>
            <a:endParaRPr lang="en-US" dirty="0"/>
          </a:p>
          <a:p>
            <a:pPr lvl="1"/>
            <a:r>
              <a:rPr lang="en-US" dirty="0" smtClean="0"/>
              <a:t>How to address limitations</a:t>
            </a:r>
            <a:endParaRPr lang="en-US" dirty="0"/>
          </a:p>
          <a:p>
            <a:endParaRPr lang="en-US" dirty="0" smtClean="0"/>
          </a:p>
        </p:txBody>
      </p:sp>
      <p:pic>
        <p:nvPicPr>
          <p:cNvPr id="4"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2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childTnLst>
                                </p:cTn>
                              </p:par>
                              <p:par>
                                <p:cTn id="8" presetID="3" presetClass="emph" presetSubtype="2" fill="hold" nodeType="withEffect">
                                  <p:stCondLst>
                                    <p:cond delay="0"/>
                                  </p:stCondLst>
                                  <p:childTnLst>
                                    <p:animClr clrSpc="rgb" dir="cw">
                                      <p:cBhvr override="childStyle">
                                        <p:cTn id="9" dur="100" fill="hold"/>
                                        <p:tgtEl>
                                          <p:spTgt spid="3">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Practical Uses for Behavioral Data</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Behavioral data to improve Web search</a:t>
            </a:r>
          </a:p>
          <a:p>
            <a:pPr lvl="1"/>
            <a:r>
              <a:rPr lang="en-US" dirty="0" smtClean="0"/>
              <a:t>Offline log analysis</a:t>
            </a:r>
          </a:p>
          <a:p>
            <a:pPr lvl="2"/>
            <a:r>
              <a:rPr lang="en-US" dirty="0" smtClean="0"/>
              <a:t>Example: Re-finding common, so add history support</a:t>
            </a:r>
          </a:p>
          <a:p>
            <a:pPr lvl="1"/>
            <a:r>
              <a:rPr lang="en-US" dirty="0" smtClean="0"/>
              <a:t>Online log-based experiments</a:t>
            </a:r>
          </a:p>
          <a:p>
            <a:pPr lvl="2"/>
            <a:r>
              <a:rPr lang="en-US" dirty="0" smtClean="0"/>
              <a:t>Example: Interleave different rankings to find best algorithm</a:t>
            </a:r>
          </a:p>
          <a:p>
            <a:pPr lvl="1"/>
            <a:r>
              <a:rPr lang="en-US" dirty="0" smtClean="0"/>
              <a:t>Log-based functionality</a:t>
            </a:r>
          </a:p>
          <a:p>
            <a:pPr lvl="2"/>
            <a:r>
              <a:rPr lang="en-US" dirty="0" smtClean="0"/>
              <a:t>Example: Boost clicked results in a search result list</a:t>
            </a:r>
          </a:p>
          <a:p>
            <a:r>
              <a:rPr lang="en-US" dirty="0" smtClean="0"/>
              <a:t>Behavioral data on </a:t>
            </a:r>
            <a:r>
              <a:rPr lang="en-US" dirty="0"/>
              <a:t>the </a:t>
            </a:r>
            <a:r>
              <a:rPr lang="en-US" dirty="0" smtClean="0"/>
              <a:t>desktop</a:t>
            </a:r>
            <a:endParaRPr lang="en-US" dirty="0"/>
          </a:p>
          <a:p>
            <a:pPr lvl="1"/>
            <a:r>
              <a:rPr lang="en-US" dirty="0"/>
              <a:t>Goal: </a:t>
            </a:r>
            <a:r>
              <a:rPr lang="en-US" dirty="0" smtClean="0"/>
              <a:t>Allocate editorial resources to create Help docs</a:t>
            </a:r>
            <a:endParaRPr lang="en-US" dirty="0"/>
          </a:p>
          <a:p>
            <a:pPr lvl="1"/>
            <a:r>
              <a:rPr lang="en-US" dirty="0" smtClean="0">
                <a:solidFill>
                  <a:schemeClr val="accent2"/>
                </a:solidFill>
              </a:rPr>
              <a:t>How to do so without knowing what people search for?</a:t>
            </a:r>
            <a:endParaRPr lang="en-US" dirty="0">
              <a:solidFill>
                <a:schemeClr val="accent2"/>
              </a:solidFill>
            </a:endParaRPr>
          </a:p>
        </p:txBody>
      </p:sp>
      <p:pic>
        <p:nvPicPr>
          <p:cNvPr id="5" name="Picture 4" descr="C:\Users\teevan\AppData\Local\Microsoft\Windows\Temporary Internet Files\Content.IE5\4ZM8IHWJ\MC900052881[1].wmf"/>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0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Societal Uses of Behavioral Data</a:t>
            </a:r>
            <a:endParaRPr lang="en-US" dirty="0"/>
          </a:p>
        </p:txBody>
      </p:sp>
      <p:sp>
        <p:nvSpPr>
          <p:cNvPr id="3" name="Content Placeholder 2"/>
          <p:cNvSpPr>
            <a:spLocks noGrp="1"/>
          </p:cNvSpPr>
          <p:nvPr>
            <p:ph sz="quarter" idx="1"/>
          </p:nvPr>
        </p:nvSpPr>
        <p:spPr/>
        <p:txBody>
          <a:bodyPr/>
          <a:lstStyle/>
          <a:p>
            <a:r>
              <a:rPr lang="en-US" dirty="0" smtClean="0"/>
              <a:t>Understand people’s information needs</a:t>
            </a:r>
          </a:p>
          <a:p>
            <a:r>
              <a:rPr lang="en-US" dirty="0" smtClean="0"/>
              <a:t>Understand what people talk about</a:t>
            </a:r>
          </a:p>
          <a:p>
            <a:r>
              <a:rPr lang="en-US" dirty="0" smtClean="0"/>
              <a:t>Impact public policy? (E.g., DonorsChoose.org)</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4981575" cy="2152650"/>
          </a:xfrm>
          <a:prstGeom prst="rect">
            <a:avLst/>
          </a:prstGeom>
          <a:noFill/>
          <a:ln w="9525">
            <a:solidFill>
              <a:schemeClr val="accent4">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image0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42" t="13240"/>
          <a:stretch/>
        </p:blipFill>
        <p:spPr bwMode="auto">
          <a:xfrm>
            <a:off x="447955" y="3352800"/>
            <a:ext cx="3169304" cy="252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teevan\AppData\Local\Microsoft\Windows\Temporary Internet Files\Content.IE5\4ZM8IHWJ\MC900052881[1].wmf"/>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52616" b="26469"/>
          <a:stretch/>
        </p:blipFill>
        <p:spPr bwMode="auto">
          <a:xfrm>
            <a:off x="228600" y="253026"/>
            <a:ext cx="457200" cy="889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p:cNvSpPr txBox="1">
            <a:spLocks noChangeArrowheads="1"/>
          </p:cNvSpPr>
          <p:nvPr/>
        </p:nvSpPr>
        <p:spPr bwMode="auto">
          <a:xfrm>
            <a:off x="685800" y="5822297"/>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a:cs typeface="Arial" pitchFamily="34" charset="0"/>
              </a:defRPr>
            </a:lvl1pPr>
            <a:lvl2pPr marL="742950" indent="-285750">
              <a:defRPr>
                <a:solidFill>
                  <a:schemeClr val="tx1"/>
                </a:solidFill>
                <a:latin typeface="Gill Sans MT"/>
                <a:cs typeface="Arial" pitchFamily="34" charset="0"/>
              </a:defRPr>
            </a:lvl2pPr>
            <a:lvl3pPr marL="1143000" indent="-228600">
              <a:defRPr>
                <a:solidFill>
                  <a:schemeClr val="tx1"/>
                </a:solidFill>
                <a:latin typeface="Gill Sans MT"/>
                <a:cs typeface="Arial" pitchFamily="34" charset="0"/>
              </a:defRPr>
            </a:lvl3pPr>
            <a:lvl4pPr marL="1600200" indent="-228600">
              <a:defRPr>
                <a:solidFill>
                  <a:schemeClr val="tx1"/>
                </a:solidFill>
                <a:latin typeface="Gill Sans MT"/>
                <a:cs typeface="Arial" pitchFamily="34" charset="0"/>
              </a:defRPr>
            </a:lvl4pPr>
            <a:lvl5pPr marL="2057400" indent="-228600">
              <a:defRPr>
                <a:solidFill>
                  <a:schemeClr val="tx1"/>
                </a:solidFill>
                <a:latin typeface="Gill Sans MT"/>
                <a:cs typeface="Arial" pitchFamily="34" charset="0"/>
              </a:defRPr>
            </a:lvl5pPr>
            <a:lvl6pPr marL="2514600" indent="-228600" defTabSz="912813" fontAlgn="base">
              <a:spcBef>
                <a:spcPct val="0"/>
              </a:spcBef>
              <a:spcAft>
                <a:spcPct val="0"/>
              </a:spcAft>
              <a:defRPr>
                <a:solidFill>
                  <a:schemeClr val="tx1"/>
                </a:solidFill>
                <a:latin typeface="Gill Sans MT"/>
                <a:cs typeface="Arial" pitchFamily="34" charset="0"/>
              </a:defRPr>
            </a:lvl6pPr>
            <a:lvl7pPr marL="2971800" indent="-228600" defTabSz="912813" fontAlgn="base">
              <a:spcBef>
                <a:spcPct val="0"/>
              </a:spcBef>
              <a:spcAft>
                <a:spcPct val="0"/>
              </a:spcAft>
              <a:defRPr>
                <a:solidFill>
                  <a:schemeClr val="tx1"/>
                </a:solidFill>
                <a:latin typeface="Gill Sans MT"/>
                <a:cs typeface="Arial" pitchFamily="34" charset="0"/>
              </a:defRPr>
            </a:lvl7pPr>
            <a:lvl8pPr marL="3429000" indent="-228600" defTabSz="912813" fontAlgn="base">
              <a:spcBef>
                <a:spcPct val="0"/>
              </a:spcBef>
              <a:spcAft>
                <a:spcPct val="0"/>
              </a:spcAft>
              <a:defRPr>
                <a:solidFill>
                  <a:schemeClr val="tx1"/>
                </a:solidFill>
                <a:latin typeface="Gill Sans MT"/>
                <a:cs typeface="Arial" pitchFamily="34" charset="0"/>
              </a:defRPr>
            </a:lvl8pPr>
            <a:lvl9pPr marL="3886200" indent="-228600" defTabSz="912813" fontAlgn="base">
              <a:spcBef>
                <a:spcPct val="0"/>
              </a:spcBef>
              <a:spcAft>
                <a:spcPct val="0"/>
              </a:spcAft>
              <a:defRPr>
                <a:solidFill>
                  <a:schemeClr val="tx1"/>
                </a:solidFill>
                <a:latin typeface="Gill Sans MT"/>
                <a:cs typeface="Arial" pitchFamily="34" charset="0"/>
              </a:defRPr>
            </a:lvl9pPr>
          </a:lstStyle>
          <a:p>
            <a:pPr algn="ctr"/>
            <a:r>
              <a:rPr lang="en-US" sz="1400" dirty="0">
                <a:latin typeface="Calibri" pitchFamily="34" charset="0"/>
              </a:rPr>
              <a:t>[</a:t>
            </a:r>
            <a:r>
              <a:rPr lang="en-US" sz="1400" dirty="0" err="1">
                <a:latin typeface="Calibri" pitchFamily="34" charset="0"/>
              </a:rPr>
              <a:t>Baeza</a:t>
            </a:r>
            <a:r>
              <a:rPr lang="en-US" sz="1400" dirty="0">
                <a:latin typeface="Calibri" pitchFamily="34" charset="0"/>
              </a:rPr>
              <a:t> Yates et al. 2007]</a:t>
            </a:r>
          </a:p>
        </p:txBody>
      </p:sp>
    </p:spTree>
    <p:extLst>
      <p:ext uri="{BB962C8B-B14F-4D97-AF65-F5344CB8AC3E}">
        <p14:creationId xmlns:p14="http://schemas.microsoft.com/office/powerpoint/2010/main" val="15195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3991</TotalTime>
  <Words>4951</Words>
  <Application>Microsoft Office PowerPoint</Application>
  <PresentationFormat>On-screen Show (4:3)</PresentationFormat>
  <Paragraphs>1052</Paragraphs>
  <Slides>49</Slides>
  <Notes>49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Brush Script MT</vt:lpstr>
      <vt:lpstr>Calibri</vt:lpstr>
      <vt:lpstr>Gill Sans MT</vt:lpstr>
      <vt:lpstr>Helvetica</vt:lpstr>
      <vt:lpstr>HGPｺﾞｼｯｸE</vt:lpstr>
      <vt:lpstr>Tw Cen MT</vt:lpstr>
      <vt:lpstr>Wingdings</vt:lpstr>
      <vt:lpstr>Wingdings 2</vt:lpstr>
      <vt:lpstr>Median</vt:lpstr>
      <vt:lpstr>Using Large Scale Log Analysis to Understand Human Behavior</vt:lpstr>
      <vt:lpstr>PowerPoint Presentation</vt:lpstr>
      <vt:lpstr>Digital Marginalia </vt:lpstr>
      <vt:lpstr>PowerPoint Presentation</vt:lpstr>
      <vt:lpstr>Defining Behavioral Log Data</vt:lpstr>
      <vt:lpstr>Real-World, Large-Scale, Real-Time</vt:lpstr>
      <vt:lpstr>Overview</vt:lpstr>
      <vt:lpstr>Practical Uses for Behavioral Data</vt:lpstr>
      <vt:lpstr>Societal Uses of Behavioral Data</vt:lpstr>
      <vt:lpstr>Personal Use of Behavioral Data</vt:lpstr>
      <vt:lpstr>Overview</vt:lpstr>
      <vt:lpstr>Web Service Logs</vt:lpstr>
      <vt:lpstr>Public Web Service Content</vt:lpstr>
      <vt:lpstr>Web Browser Logs</vt:lpstr>
      <vt:lpstr>Web Browser Logs</vt:lpstr>
      <vt:lpstr>Client-Side Logs</vt:lpstr>
      <vt:lpstr>Types of Logs Rich and Varied</vt:lpstr>
      <vt:lpstr>Public Sources of Behavioral Logs</vt:lpstr>
      <vt:lpstr>Example: AOL Search Dataset</vt:lpstr>
      <vt:lpstr>Example: AOL Search Dataset</vt:lpstr>
      <vt:lpstr>Example: Netflix Challenge</vt:lpstr>
      <vt:lpstr>Overview</vt:lpstr>
      <vt:lpstr>PowerPoint Presentation</vt:lpstr>
      <vt:lpstr>PowerPoint Presentation</vt:lpstr>
      <vt:lpstr>PowerPoint Presentation</vt:lpstr>
      <vt:lpstr>PowerPoint Presentation</vt:lpstr>
      <vt:lpstr>PowerPoint Presentation</vt:lpstr>
      <vt:lpstr>PowerPoint Presentation</vt:lpstr>
      <vt:lpstr>Things Observed in Query Logs</vt:lpstr>
      <vt:lpstr>Surprises About Query Log Data</vt:lpstr>
      <vt:lpstr>PowerPoint Presentation</vt:lpstr>
      <vt:lpstr>PowerPoint Presentation</vt:lpstr>
      <vt:lpstr>PowerPoint Presentation</vt:lpstr>
      <vt:lpstr>Partitioning the Data</vt:lpstr>
      <vt:lpstr>Partition by Time</vt:lpstr>
      <vt:lpstr>Partition by User</vt:lpstr>
      <vt:lpstr>Partition by System Variant</vt:lpstr>
      <vt:lpstr>Everything is Significant</vt:lpstr>
      <vt:lpstr>Overview</vt:lpstr>
      <vt:lpstr>What Logs CanNOT Tell Us </vt:lpstr>
      <vt:lpstr>Example: Click Entropy</vt:lpstr>
      <vt:lpstr>Which Has Less Variation in Clicks?</vt:lpstr>
      <vt:lpstr>Beware of Adversaries</vt:lpstr>
      <vt:lpstr>Beware of Tyranny of the Data</vt:lpstr>
      <vt:lpstr>Supplementing Log Data</vt:lpstr>
      <vt:lpstr>Example: Re-Finding Intent</vt:lpstr>
      <vt:lpstr>Summary</vt:lpstr>
      <vt:lpstr>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Large Scale Log Analysis to Understand Human Behavior</dc:title>
  <dc:creator>Jaime Teevan</dc:creator>
  <cp:lastModifiedBy>Jaime Teevan</cp:lastModifiedBy>
  <cp:revision>189</cp:revision>
  <dcterms:created xsi:type="dcterms:W3CDTF">2006-08-16T00:00:00Z</dcterms:created>
  <dcterms:modified xsi:type="dcterms:W3CDTF">2016-11-30T17:27:28Z</dcterms:modified>
</cp:coreProperties>
</file>